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10/20/2023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10/20/2023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10/20/2023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D93E-ED12-227D-AF9B-6B2A8C050D1F}"/>
              </a:ext>
            </a:extLst>
          </p:cNvPr>
          <p:cNvSpPr>
            <a:spLocks noGrp="1"/>
          </p:cNvSpPr>
          <p:nvPr>
            <p:ph type="ctrTitle"/>
          </p:nvPr>
        </p:nvSpPr>
        <p:spPr/>
        <p:txBody>
          <a:bodyPr/>
          <a:lstStyle/>
          <a:p>
            <a:r>
              <a:rPr lang="en-US" dirty="0"/>
              <a:t>QUESTIONS AND ANSWERS #9</a:t>
            </a:r>
          </a:p>
        </p:txBody>
      </p:sp>
      <p:sp>
        <p:nvSpPr>
          <p:cNvPr id="3" name="Subtitle 2">
            <a:extLst>
              <a:ext uri="{FF2B5EF4-FFF2-40B4-BE49-F238E27FC236}">
                <a16:creationId xmlns:a16="http://schemas.microsoft.com/office/drawing/2014/main" id="{05967D0A-6977-E6A5-0810-2CD0DE0FDF84}"/>
              </a:ext>
            </a:extLst>
          </p:cNvPr>
          <p:cNvSpPr>
            <a:spLocks noGrp="1"/>
          </p:cNvSpPr>
          <p:nvPr>
            <p:ph type="subTitle" idx="1"/>
          </p:nvPr>
        </p:nvSpPr>
        <p:spPr/>
        <p:txBody>
          <a:bodyPr>
            <a:normAutofit/>
          </a:bodyPr>
          <a:lstStyle/>
          <a:p>
            <a:r>
              <a:rPr lang="en-US" sz="4000" dirty="0"/>
              <a:t>October 22, 2023</a:t>
            </a:r>
          </a:p>
        </p:txBody>
      </p:sp>
      <p:pic>
        <p:nvPicPr>
          <p:cNvPr id="5" name="Picture 4" descr="A blue and white logo&#10;&#10;Description automatically generated">
            <a:extLst>
              <a:ext uri="{FF2B5EF4-FFF2-40B4-BE49-F238E27FC236}">
                <a16:creationId xmlns:a16="http://schemas.microsoft.com/office/drawing/2014/main" id="{DF51733B-859E-0750-1932-97ADE0D6D12E}"/>
              </a:ext>
            </a:extLst>
          </p:cNvPr>
          <p:cNvPicPr>
            <a:picLocks noChangeAspect="1"/>
          </p:cNvPicPr>
          <p:nvPr/>
        </p:nvPicPr>
        <p:blipFill rotWithShape="1">
          <a:blip r:embed="rId2"/>
          <a:srcRect l="16195" t="35030" r="16061" b="35030"/>
          <a:stretch/>
        </p:blipFill>
        <p:spPr>
          <a:xfrm>
            <a:off x="7481454" y="2309"/>
            <a:ext cx="4645891" cy="2053243"/>
          </a:xfrm>
          <a:prstGeom prst="rect">
            <a:avLst/>
          </a:prstGeom>
        </p:spPr>
      </p:pic>
    </p:spTree>
    <p:extLst>
      <p:ext uri="{BB962C8B-B14F-4D97-AF65-F5344CB8AC3E}">
        <p14:creationId xmlns:p14="http://schemas.microsoft.com/office/powerpoint/2010/main" val="6243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An examination of the Hadean realm (</a:t>
            </a:r>
            <a:r>
              <a:rPr lang="en-US" sz="3200" dirty="0">
                <a:solidFill>
                  <a:srgbClr val="FF0000"/>
                </a:solidFill>
              </a:rPr>
              <a:t>Lk. 16:19-31</a:t>
            </a:r>
            <a:r>
              <a:rPr lang="en-US" sz="3200" dirty="0"/>
              <a:t>)</a:t>
            </a:r>
          </a:p>
          <a:p>
            <a:pPr lvl="1"/>
            <a:r>
              <a:rPr lang="en-US" sz="3000" dirty="0"/>
              <a:t>‌Two compartments‌</a:t>
            </a:r>
          </a:p>
          <a:p>
            <a:pPr lvl="2"/>
            <a:r>
              <a:rPr lang="en-US" sz="2800" dirty="0"/>
              <a:t>Torments (</a:t>
            </a:r>
            <a:r>
              <a:rPr lang="en-US" sz="2800" dirty="0">
                <a:solidFill>
                  <a:srgbClr val="FF0000"/>
                </a:solidFill>
              </a:rPr>
              <a:t>Lk. 16:23</a:t>
            </a:r>
            <a:r>
              <a:rPr lang="en-US" sz="2800" dirty="0"/>
              <a:t>)‌</a:t>
            </a:r>
          </a:p>
          <a:p>
            <a:pPr lvl="2"/>
            <a:r>
              <a:rPr lang="en-US" sz="2800" dirty="0"/>
              <a:t>Abraham’s bosom or paradise (</a:t>
            </a:r>
            <a:r>
              <a:rPr lang="en-US" sz="2800" dirty="0">
                <a:solidFill>
                  <a:srgbClr val="FF0000"/>
                </a:solidFill>
              </a:rPr>
              <a:t>Lk. 16:22</a:t>
            </a:r>
            <a:r>
              <a:rPr lang="en-US" sz="2800" dirty="0"/>
              <a:t>; cf. </a:t>
            </a:r>
            <a:r>
              <a:rPr lang="en-US" sz="2800" dirty="0">
                <a:solidFill>
                  <a:srgbClr val="FF0000"/>
                </a:solidFill>
              </a:rPr>
              <a:t>Lk. 23:43</a:t>
            </a:r>
            <a:r>
              <a:rPr lang="en-US" sz="2800" dirty="0"/>
              <a:t>)‌</a:t>
            </a:r>
          </a:p>
          <a:p>
            <a:pPr lvl="2"/>
            <a:r>
              <a:rPr lang="en-US" sz="2800" dirty="0"/>
              <a:t>Which compartment a person is in is determined by personal action (or lack thereof) on Earth showing that our identity remains (</a:t>
            </a:r>
            <a:r>
              <a:rPr lang="en-US" sz="2800" dirty="0">
                <a:solidFill>
                  <a:srgbClr val="FF0000"/>
                </a:solidFill>
              </a:rPr>
              <a:t>Lk. 16:19-21</a:t>
            </a:r>
            <a:r>
              <a:rPr lang="en-US" sz="2800" dirty="0"/>
              <a:t>, </a:t>
            </a:r>
            <a:r>
              <a:rPr lang="en-US" sz="2800" dirty="0">
                <a:solidFill>
                  <a:srgbClr val="FF0000"/>
                </a:solidFill>
              </a:rPr>
              <a:t>24-25</a:t>
            </a:r>
            <a:r>
              <a:rPr lang="en-US" sz="2800" dirty="0"/>
              <a:t>)</a:t>
            </a:r>
          </a:p>
          <a:p>
            <a:pPr lvl="3"/>
            <a:r>
              <a:rPr lang="en-US" sz="2600" dirty="0"/>
              <a:t>‌Ceasing to exist at physical death is disproved by this fact</a:t>
            </a:r>
            <a:endParaRPr lang="en-US" sz="1600" dirty="0"/>
          </a:p>
        </p:txBody>
      </p:sp>
    </p:spTree>
    <p:extLst>
      <p:ext uri="{BB962C8B-B14F-4D97-AF65-F5344CB8AC3E}">
        <p14:creationId xmlns:p14="http://schemas.microsoft.com/office/powerpoint/2010/main" val="317520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An examination of the Hadean realm (</a:t>
            </a:r>
            <a:r>
              <a:rPr lang="en-US" sz="3200" dirty="0">
                <a:solidFill>
                  <a:srgbClr val="FF0000"/>
                </a:solidFill>
              </a:rPr>
              <a:t>Lk. 16:19-31</a:t>
            </a:r>
            <a:r>
              <a:rPr lang="en-US" sz="3200" dirty="0"/>
              <a:t>)</a:t>
            </a:r>
          </a:p>
          <a:p>
            <a:pPr lvl="1"/>
            <a:r>
              <a:rPr lang="en-US" sz="3000" dirty="0"/>
              <a:t>A great gulf between the two locations with no passing between (</a:t>
            </a:r>
            <a:r>
              <a:rPr lang="en-US" sz="3000" dirty="0">
                <a:solidFill>
                  <a:srgbClr val="FF0000"/>
                </a:solidFill>
              </a:rPr>
              <a:t>Lk. 16:26</a:t>
            </a:r>
            <a:r>
              <a:rPr lang="en-US" sz="3000" dirty="0"/>
              <a:t>)</a:t>
            </a:r>
          </a:p>
          <a:p>
            <a:pPr lvl="2"/>
            <a:r>
              <a:rPr lang="en-US" sz="2800" dirty="0"/>
              <a:t>‌Purgatory is disproved by this fact‌</a:t>
            </a:r>
          </a:p>
          <a:p>
            <a:pPr lvl="1"/>
            <a:r>
              <a:rPr lang="en-US" sz="3000" dirty="0"/>
              <a:t>Light is still present for the rich man could see Abraham and Lazarus (</a:t>
            </a:r>
            <a:r>
              <a:rPr lang="en-US" sz="3000" dirty="0">
                <a:solidFill>
                  <a:srgbClr val="FF0000"/>
                </a:solidFill>
              </a:rPr>
              <a:t>Lk. 16:23</a:t>
            </a:r>
            <a:r>
              <a:rPr lang="en-US" sz="3000" dirty="0"/>
              <a:t>)‌</a:t>
            </a:r>
          </a:p>
          <a:p>
            <a:pPr lvl="2"/>
            <a:r>
              <a:rPr lang="en-US" sz="2800" dirty="0"/>
              <a:t>No light in </a:t>
            </a:r>
            <a:r>
              <a:rPr lang="en-US" sz="2800" i="1" dirty="0" err="1"/>
              <a:t>gehenna</a:t>
            </a:r>
            <a:r>
              <a:rPr lang="en-US" sz="2800" dirty="0"/>
              <a:t> Hell (</a:t>
            </a:r>
            <a:r>
              <a:rPr lang="en-US" sz="2800" dirty="0">
                <a:solidFill>
                  <a:srgbClr val="FF0000"/>
                </a:solidFill>
              </a:rPr>
              <a:t>Mt. 25:30</a:t>
            </a:r>
            <a:r>
              <a:rPr lang="en-US" sz="2800" dirty="0"/>
              <a:t>; </a:t>
            </a:r>
            <a:r>
              <a:rPr lang="en-US" sz="2800" dirty="0">
                <a:solidFill>
                  <a:srgbClr val="FF0000"/>
                </a:solidFill>
              </a:rPr>
              <a:t>Jude 13</a:t>
            </a:r>
            <a:r>
              <a:rPr lang="en-US" sz="2800" dirty="0"/>
              <a:t>)</a:t>
            </a:r>
          </a:p>
        </p:txBody>
      </p:sp>
    </p:spTree>
    <p:extLst>
      <p:ext uri="{BB962C8B-B14F-4D97-AF65-F5344CB8AC3E}">
        <p14:creationId xmlns:p14="http://schemas.microsoft.com/office/powerpoint/2010/main" val="381774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An examination of the Hadean realm (</a:t>
            </a:r>
            <a:r>
              <a:rPr lang="en-US" sz="3200" dirty="0">
                <a:solidFill>
                  <a:srgbClr val="FF0000"/>
                </a:solidFill>
              </a:rPr>
              <a:t>Lk. 16:19-31</a:t>
            </a:r>
            <a:r>
              <a:rPr lang="en-US" sz="3200" dirty="0"/>
              <a:t>)</a:t>
            </a:r>
          </a:p>
          <a:p>
            <a:pPr lvl="1"/>
            <a:r>
              <a:rPr lang="en-US" sz="3000" dirty="0"/>
              <a:t>‌Temporary‌ (</a:t>
            </a:r>
            <a:r>
              <a:rPr lang="en-US" sz="3000" dirty="0">
                <a:solidFill>
                  <a:srgbClr val="FF0000"/>
                </a:solidFill>
              </a:rPr>
              <a:t>Rev. 20:11-15</a:t>
            </a:r>
            <a:r>
              <a:rPr lang="en-US" sz="3000" dirty="0"/>
              <a:t>)</a:t>
            </a:r>
          </a:p>
          <a:p>
            <a:pPr lvl="1"/>
            <a:r>
              <a:rPr lang="en-US" sz="3000" dirty="0"/>
              <a:t>God is still present (</a:t>
            </a:r>
            <a:r>
              <a:rPr lang="en-US" sz="3000" dirty="0">
                <a:solidFill>
                  <a:srgbClr val="FF0000"/>
                </a:solidFill>
              </a:rPr>
              <a:t>Job 26:6</a:t>
            </a:r>
            <a:r>
              <a:rPr lang="en-US" sz="3000" dirty="0"/>
              <a:t>; </a:t>
            </a:r>
            <a:r>
              <a:rPr lang="en-US" sz="3000" dirty="0">
                <a:solidFill>
                  <a:srgbClr val="FF0000"/>
                </a:solidFill>
              </a:rPr>
              <a:t>Ps. 139:8</a:t>
            </a:r>
            <a:r>
              <a:rPr lang="en-US" sz="3000" dirty="0"/>
              <a:t>; </a:t>
            </a:r>
            <a:r>
              <a:rPr lang="en-US" sz="3000" dirty="0">
                <a:solidFill>
                  <a:srgbClr val="FF0000"/>
                </a:solidFill>
              </a:rPr>
              <a:t>Pr. 15:11</a:t>
            </a:r>
            <a:r>
              <a:rPr lang="en-US" sz="3000" dirty="0"/>
              <a:t>; </a:t>
            </a:r>
            <a:r>
              <a:rPr lang="en-US" sz="3000" dirty="0">
                <a:solidFill>
                  <a:srgbClr val="FF0000"/>
                </a:solidFill>
              </a:rPr>
              <a:t>Amos 9:2</a:t>
            </a:r>
            <a:r>
              <a:rPr lang="en-US" sz="3000" dirty="0"/>
              <a:t>)‌</a:t>
            </a:r>
          </a:p>
          <a:p>
            <a:pPr lvl="2"/>
            <a:r>
              <a:rPr lang="en-US" sz="2800" dirty="0"/>
              <a:t>Hell (</a:t>
            </a:r>
            <a:r>
              <a:rPr lang="en-US" sz="2800" i="1" dirty="0" err="1"/>
              <a:t>gehenna</a:t>
            </a:r>
            <a:r>
              <a:rPr lang="en-US" sz="2800" dirty="0"/>
              <a:t>) is </a:t>
            </a:r>
            <a:r>
              <a:rPr lang="en-US" sz="2800" u="sng" dirty="0"/>
              <a:t>eternal</a:t>
            </a:r>
            <a:r>
              <a:rPr lang="en-US" sz="2800" dirty="0"/>
              <a:t> separation from God (</a:t>
            </a:r>
            <a:r>
              <a:rPr lang="en-US" sz="2800" dirty="0">
                <a:solidFill>
                  <a:srgbClr val="FF0000"/>
                </a:solidFill>
              </a:rPr>
              <a:t>Rm. 6:23</a:t>
            </a:r>
            <a:r>
              <a:rPr lang="en-US" sz="2800" dirty="0"/>
              <a:t>; </a:t>
            </a:r>
            <a:r>
              <a:rPr lang="en-US" sz="2800" dirty="0">
                <a:solidFill>
                  <a:srgbClr val="FF0000"/>
                </a:solidFill>
              </a:rPr>
              <a:t>Isa. 59:1-2</a:t>
            </a:r>
            <a:r>
              <a:rPr lang="en-US" sz="2800" dirty="0"/>
              <a:t>; </a:t>
            </a:r>
            <a:r>
              <a:rPr lang="en-US" sz="2800" dirty="0">
                <a:solidFill>
                  <a:srgbClr val="FF0000"/>
                </a:solidFill>
              </a:rPr>
              <a:t>Mt. 7:23</a:t>
            </a:r>
            <a:r>
              <a:rPr lang="en-US" sz="2800" dirty="0"/>
              <a:t>, </a:t>
            </a:r>
            <a:r>
              <a:rPr lang="en-US" sz="2800" dirty="0">
                <a:solidFill>
                  <a:srgbClr val="FF0000"/>
                </a:solidFill>
              </a:rPr>
              <a:t>25:41</a:t>
            </a:r>
            <a:r>
              <a:rPr lang="en-US" sz="2800" dirty="0"/>
              <a:t>, </a:t>
            </a:r>
            <a:r>
              <a:rPr lang="en-US" sz="2800" dirty="0">
                <a:solidFill>
                  <a:srgbClr val="FF0000"/>
                </a:solidFill>
              </a:rPr>
              <a:t>46</a:t>
            </a:r>
            <a:r>
              <a:rPr lang="en-US" sz="2800" dirty="0"/>
              <a:t>)‌</a:t>
            </a:r>
          </a:p>
          <a:p>
            <a:pPr lvl="3"/>
            <a:r>
              <a:rPr lang="en-US" sz="2600" dirty="0"/>
              <a:t>Temporary punishment then annihilation is disproved by this fact</a:t>
            </a:r>
          </a:p>
        </p:txBody>
      </p:sp>
    </p:spTree>
    <p:extLst>
      <p:ext uri="{BB962C8B-B14F-4D97-AF65-F5344CB8AC3E}">
        <p14:creationId xmlns:p14="http://schemas.microsoft.com/office/powerpoint/2010/main" val="138894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We cannot go immediately to Heaven or Hell upon death because other events must take place </a:t>
            </a:r>
            <a:r>
              <a:rPr lang="en-US" sz="3200" u="sng" dirty="0"/>
              <a:t>first</a:t>
            </a:r>
            <a:r>
              <a:rPr lang="en-US" sz="3200" dirty="0"/>
              <a:t>‌</a:t>
            </a:r>
          </a:p>
          <a:p>
            <a:pPr lvl="1"/>
            <a:r>
              <a:rPr lang="en-US" sz="3000" dirty="0"/>
              <a:t>The second coming of Christ (</a:t>
            </a:r>
            <a:r>
              <a:rPr lang="en-US" sz="3000" dirty="0">
                <a:solidFill>
                  <a:srgbClr val="FF0000"/>
                </a:solidFill>
              </a:rPr>
              <a:t>Heb. 9:27-28</a:t>
            </a:r>
            <a:r>
              <a:rPr lang="en-US" sz="3000" dirty="0"/>
              <a:t>; </a:t>
            </a:r>
            <a:r>
              <a:rPr lang="en-US" sz="3000" dirty="0">
                <a:solidFill>
                  <a:srgbClr val="FF0000"/>
                </a:solidFill>
              </a:rPr>
              <a:t>Mt. 24:36-42</a:t>
            </a:r>
            <a:r>
              <a:rPr lang="en-US" sz="3000" dirty="0"/>
              <a:t>; </a:t>
            </a:r>
            <a:r>
              <a:rPr lang="en-US" sz="3000" dirty="0">
                <a:solidFill>
                  <a:srgbClr val="FF0000"/>
                </a:solidFill>
              </a:rPr>
              <a:t>Acts 1:9-11</a:t>
            </a:r>
            <a:r>
              <a:rPr lang="en-US" sz="3000" dirty="0"/>
              <a:t>; </a:t>
            </a:r>
            <a:r>
              <a:rPr lang="en-US" sz="3000" dirty="0">
                <a:solidFill>
                  <a:srgbClr val="FF0000"/>
                </a:solidFill>
              </a:rPr>
              <a:t>1 Th. 4:13-18</a:t>
            </a:r>
            <a:r>
              <a:rPr lang="en-US" sz="3000" dirty="0"/>
              <a:t>; </a:t>
            </a:r>
            <a:r>
              <a:rPr lang="en-US" sz="3000" dirty="0">
                <a:solidFill>
                  <a:srgbClr val="FF0000"/>
                </a:solidFill>
              </a:rPr>
              <a:t>2 Th. 1:7-10</a:t>
            </a:r>
            <a:r>
              <a:rPr lang="en-US" sz="3000" dirty="0"/>
              <a:t>)‌</a:t>
            </a:r>
          </a:p>
          <a:p>
            <a:pPr lvl="1"/>
            <a:r>
              <a:rPr lang="en-US" sz="3000" dirty="0"/>
              <a:t>The resurrection (</a:t>
            </a:r>
            <a:r>
              <a:rPr lang="en-US" sz="3000" dirty="0">
                <a:solidFill>
                  <a:srgbClr val="FF0000"/>
                </a:solidFill>
              </a:rPr>
              <a:t>Jn. 5:28-29</a:t>
            </a:r>
            <a:r>
              <a:rPr lang="en-US" sz="3000" dirty="0"/>
              <a:t>; </a:t>
            </a:r>
            <a:r>
              <a:rPr lang="en-US" sz="3000" dirty="0">
                <a:solidFill>
                  <a:srgbClr val="FF0000"/>
                </a:solidFill>
              </a:rPr>
              <a:t>1 Cor. 15:12-58</a:t>
            </a:r>
            <a:r>
              <a:rPr lang="en-US" sz="3000" dirty="0"/>
              <a:t>)‌</a:t>
            </a:r>
          </a:p>
          <a:p>
            <a:pPr lvl="1"/>
            <a:r>
              <a:rPr lang="en-US" sz="3000" dirty="0"/>
              <a:t>The destruction of the material creation (</a:t>
            </a:r>
            <a:r>
              <a:rPr lang="en-US" sz="3000" dirty="0">
                <a:solidFill>
                  <a:srgbClr val="FF0000"/>
                </a:solidFill>
              </a:rPr>
              <a:t>2 Pt. 3:8-12</a:t>
            </a:r>
            <a:r>
              <a:rPr lang="en-US" sz="3000" dirty="0"/>
              <a:t>; </a:t>
            </a:r>
            <a:r>
              <a:rPr lang="en-US" sz="3000" dirty="0">
                <a:solidFill>
                  <a:srgbClr val="FF0000"/>
                </a:solidFill>
              </a:rPr>
              <a:t>Mt. 24:35</a:t>
            </a:r>
            <a:r>
              <a:rPr lang="en-US" sz="3000" dirty="0"/>
              <a:t>)‌</a:t>
            </a:r>
          </a:p>
          <a:p>
            <a:pPr lvl="1"/>
            <a:r>
              <a:rPr lang="en-US" sz="3000" dirty="0"/>
              <a:t>The judgment [justice] day (</a:t>
            </a:r>
            <a:r>
              <a:rPr lang="en-US" sz="3000" dirty="0">
                <a:solidFill>
                  <a:srgbClr val="FF0000"/>
                </a:solidFill>
              </a:rPr>
              <a:t>Rm. 14:11-12</a:t>
            </a:r>
            <a:r>
              <a:rPr lang="en-US" sz="3000" dirty="0"/>
              <a:t>; </a:t>
            </a:r>
            <a:r>
              <a:rPr lang="en-US" sz="3000" dirty="0">
                <a:solidFill>
                  <a:srgbClr val="FF0000"/>
                </a:solidFill>
              </a:rPr>
              <a:t>2 Cor. 5:10</a:t>
            </a:r>
            <a:r>
              <a:rPr lang="en-US" sz="3000" dirty="0"/>
              <a:t>; </a:t>
            </a:r>
            <a:r>
              <a:rPr lang="en-US" sz="3000" dirty="0">
                <a:solidFill>
                  <a:srgbClr val="FF0000"/>
                </a:solidFill>
              </a:rPr>
              <a:t>Rev. 20:11-15</a:t>
            </a:r>
            <a:r>
              <a:rPr lang="en-US" sz="3000" dirty="0"/>
              <a:t>)</a:t>
            </a:r>
            <a:endParaRPr lang="en-US" sz="2400" dirty="0"/>
          </a:p>
        </p:txBody>
      </p:sp>
    </p:spTree>
    <p:extLst>
      <p:ext uri="{BB962C8B-B14F-4D97-AF65-F5344CB8AC3E}">
        <p14:creationId xmlns:p14="http://schemas.microsoft.com/office/powerpoint/2010/main" val="79284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24E9-F2CC-4140-724D-593F2008F2D0}"/>
              </a:ext>
            </a:extLst>
          </p:cNvPr>
          <p:cNvSpPr>
            <a:spLocks noGrp="1"/>
          </p:cNvSpPr>
          <p:nvPr>
            <p:ph type="title"/>
          </p:nvPr>
        </p:nvSpPr>
        <p:spPr/>
        <p:txBody>
          <a:bodyPr>
            <a:noAutofit/>
          </a:bodyPr>
          <a:lstStyle/>
          <a:p>
            <a:r>
              <a:rPr lang="en-US" sz="5300" dirty="0"/>
              <a:t>I heard an expecting mother say that her baby (in the womb) is currently with her father in heaven who has passed away. I’ve never heard this, and grew curious of this belief.</a:t>
            </a:r>
          </a:p>
        </p:txBody>
      </p:sp>
      <p:sp>
        <p:nvSpPr>
          <p:cNvPr id="3" name="Text Placeholder 2">
            <a:extLst>
              <a:ext uri="{FF2B5EF4-FFF2-40B4-BE49-F238E27FC236}">
                <a16:creationId xmlns:a16="http://schemas.microsoft.com/office/drawing/2014/main" id="{DDAEFA06-8D82-12D7-D8D7-E7CEB62FA61E}"/>
              </a:ext>
            </a:extLst>
          </p:cNvPr>
          <p:cNvSpPr>
            <a:spLocks noGrp="1"/>
          </p:cNvSpPr>
          <p:nvPr>
            <p:ph type="body" idx="1"/>
          </p:nvPr>
        </p:nvSpPr>
        <p:spPr/>
        <p:txBody>
          <a:bodyPr>
            <a:normAutofit/>
          </a:bodyPr>
          <a:lstStyle/>
          <a:p>
            <a:r>
              <a:rPr lang="en-US" sz="6000" dirty="0"/>
              <a:t>ANSWER</a:t>
            </a:r>
          </a:p>
        </p:txBody>
      </p:sp>
    </p:spTree>
    <p:extLst>
      <p:ext uri="{BB962C8B-B14F-4D97-AF65-F5344CB8AC3E}">
        <p14:creationId xmlns:p14="http://schemas.microsoft.com/office/powerpoint/2010/main" val="79774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Human existence begins at conception</a:t>
            </a:r>
          </a:p>
          <a:p>
            <a:pPr lvl="1"/>
            <a:r>
              <a:rPr lang="en-US" sz="3000" dirty="0"/>
              <a:t>‌Man is a three-part being (</a:t>
            </a:r>
            <a:r>
              <a:rPr lang="en-US" sz="3000" dirty="0">
                <a:solidFill>
                  <a:srgbClr val="FF0000"/>
                </a:solidFill>
              </a:rPr>
              <a:t>1 Th. 5:23</a:t>
            </a:r>
            <a:r>
              <a:rPr lang="en-US" sz="3000" dirty="0"/>
              <a:t>)‌</a:t>
            </a:r>
          </a:p>
          <a:p>
            <a:pPr lvl="1"/>
            <a:r>
              <a:rPr lang="en-US" sz="3000" dirty="0"/>
              <a:t>We cannot be in two locations at once i.e., in the womb and in Heaven</a:t>
            </a:r>
            <a:endParaRPr lang="en-US" sz="2200" dirty="0"/>
          </a:p>
        </p:txBody>
      </p:sp>
    </p:spTree>
    <p:extLst>
      <p:ext uri="{BB962C8B-B14F-4D97-AF65-F5344CB8AC3E}">
        <p14:creationId xmlns:p14="http://schemas.microsoft.com/office/powerpoint/2010/main" val="90770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‌Upon physical death, our spirit will either be in torments or Abraham’s bosom awaiting the day of judgment</a:t>
            </a:r>
          </a:p>
          <a:p>
            <a:pPr lvl="1"/>
            <a:r>
              <a:rPr lang="en-US" sz="3000" dirty="0"/>
              <a:t>‌Are we to believe at the resurrection that God will take spirits out of Heaven and Hell only to put them back in? (cf. </a:t>
            </a:r>
            <a:r>
              <a:rPr lang="en-US" sz="3000" dirty="0">
                <a:solidFill>
                  <a:srgbClr val="FF0000"/>
                </a:solidFill>
              </a:rPr>
              <a:t>Jn. 5:28-29</a:t>
            </a:r>
            <a:r>
              <a:rPr lang="en-US" sz="3000" dirty="0"/>
              <a:t>; </a:t>
            </a:r>
            <a:r>
              <a:rPr lang="en-US" sz="3000" dirty="0">
                <a:solidFill>
                  <a:srgbClr val="FF0000"/>
                </a:solidFill>
              </a:rPr>
              <a:t>1 Cor. 15:35-58</a:t>
            </a:r>
            <a:r>
              <a:rPr lang="en-US" sz="3000" dirty="0"/>
              <a:t>)</a:t>
            </a:r>
          </a:p>
          <a:p>
            <a:pPr lvl="2"/>
            <a:r>
              <a:rPr lang="en-US" sz="2800" dirty="0"/>
              <a:t>‌“O grave” translates </a:t>
            </a:r>
            <a:r>
              <a:rPr lang="en-US" sz="2800" i="1" dirty="0"/>
              <a:t>Hades</a:t>
            </a:r>
            <a:r>
              <a:rPr lang="en-US" sz="2800" dirty="0"/>
              <a:t> (</a:t>
            </a:r>
            <a:r>
              <a:rPr lang="en-US" sz="2800" dirty="0">
                <a:solidFill>
                  <a:srgbClr val="FF0000"/>
                </a:solidFill>
              </a:rPr>
              <a:t>1 Cor. 15:55</a:t>
            </a:r>
            <a:r>
              <a:rPr lang="en-US" sz="2800" dirty="0"/>
              <a:t>; cf. </a:t>
            </a:r>
            <a:r>
              <a:rPr lang="en-US" sz="2800" dirty="0">
                <a:solidFill>
                  <a:srgbClr val="FF0000"/>
                </a:solidFill>
              </a:rPr>
              <a:t>Hos. 13:14 </a:t>
            </a:r>
            <a:r>
              <a:rPr lang="en-US" sz="2800" dirty="0"/>
              <a:t>“O grave” translates </a:t>
            </a:r>
            <a:r>
              <a:rPr lang="en-US" sz="2800" i="1" dirty="0" err="1"/>
              <a:t>Sheol</a:t>
            </a:r>
            <a:r>
              <a:rPr lang="en-US" sz="2800" dirty="0"/>
              <a:t>)</a:t>
            </a:r>
          </a:p>
        </p:txBody>
      </p:sp>
    </p:spTree>
    <p:extLst>
      <p:ext uri="{BB962C8B-B14F-4D97-AF65-F5344CB8AC3E}">
        <p14:creationId xmlns:p14="http://schemas.microsoft.com/office/powerpoint/2010/main" val="137333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‌Upon physical death, our spirit will either be in torments or Abraham’s bosom awaiting the day of judgment</a:t>
            </a:r>
          </a:p>
          <a:p>
            <a:pPr lvl="1"/>
            <a:r>
              <a:rPr lang="en-US" sz="3000" dirty="0"/>
              <a:t>‌No man has ascended up to Heaven but Jesus (</a:t>
            </a:r>
            <a:r>
              <a:rPr lang="en-US" sz="3000" dirty="0">
                <a:solidFill>
                  <a:srgbClr val="FF0000"/>
                </a:solidFill>
              </a:rPr>
              <a:t>Jn. 3:13</a:t>
            </a:r>
            <a:r>
              <a:rPr lang="en-US" sz="3000" dirty="0"/>
              <a:t>)</a:t>
            </a:r>
          </a:p>
          <a:p>
            <a:pPr lvl="2"/>
            <a:r>
              <a:rPr lang="en-US" sz="2800" dirty="0"/>
              <a:t>‌This includes Enoch (</a:t>
            </a:r>
            <a:r>
              <a:rPr lang="en-US" sz="2800" dirty="0">
                <a:solidFill>
                  <a:srgbClr val="FF0000"/>
                </a:solidFill>
              </a:rPr>
              <a:t>Gen. 5:24</a:t>
            </a:r>
            <a:r>
              <a:rPr lang="en-US" sz="2800" dirty="0"/>
              <a:t>; </a:t>
            </a:r>
            <a:r>
              <a:rPr lang="en-US" sz="2800" dirty="0">
                <a:solidFill>
                  <a:srgbClr val="FF0000"/>
                </a:solidFill>
              </a:rPr>
              <a:t>Heb. 11:5</a:t>
            </a:r>
            <a:r>
              <a:rPr lang="en-US" sz="2800" dirty="0"/>
              <a:t>) and Elijah (</a:t>
            </a:r>
            <a:r>
              <a:rPr lang="en-US" sz="2800" dirty="0">
                <a:solidFill>
                  <a:srgbClr val="FF0000"/>
                </a:solidFill>
              </a:rPr>
              <a:t>2 Kgs. 2:11</a:t>
            </a:r>
            <a:r>
              <a:rPr lang="en-US" sz="2800" dirty="0"/>
              <a:t>)</a:t>
            </a:r>
          </a:p>
        </p:txBody>
      </p:sp>
    </p:spTree>
    <p:extLst>
      <p:ext uri="{BB962C8B-B14F-4D97-AF65-F5344CB8AC3E}">
        <p14:creationId xmlns:p14="http://schemas.microsoft.com/office/powerpoint/2010/main" val="19066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ANSWER</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The statement, “I heard an expecting mother say that her baby (in the womb) is currently with her father in heaven who has passed away” is false to the core as </a:t>
            </a:r>
            <a:r>
              <a:rPr lang="en-US" sz="3200" u="sng" dirty="0"/>
              <a:t>not one</a:t>
            </a:r>
            <a:r>
              <a:rPr lang="en-US" sz="3200" dirty="0"/>
              <a:t> of its suppositions is supported by the Bible</a:t>
            </a:r>
          </a:p>
          <a:p>
            <a:pPr lvl="1"/>
            <a:r>
              <a:rPr lang="en-US" sz="3000" dirty="0"/>
              <a:t>‌Let us put our full trust in God’s Word and its teachings</a:t>
            </a:r>
            <a:endParaRPr lang="en-US" sz="2600" dirty="0"/>
          </a:p>
        </p:txBody>
      </p:sp>
    </p:spTree>
    <p:extLst>
      <p:ext uri="{BB962C8B-B14F-4D97-AF65-F5344CB8AC3E}">
        <p14:creationId xmlns:p14="http://schemas.microsoft.com/office/powerpoint/2010/main" val="372320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24E9-F2CC-4140-724D-593F2008F2D0}"/>
              </a:ext>
            </a:extLst>
          </p:cNvPr>
          <p:cNvSpPr>
            <a:spLocks noGrp="1"/>
          </p:cNvSpPr>
          <p:nvPr>
            <p:ph type="title"/>
          </p:nvPr>
        </p:nvSpPr>
        <p:spPr/>
        <p:txBody>
          <a:bodyPr>
            <a:noAutofit/>
          </a:bodyPr>
          <a:lstStyle/>
          <a:p>
            <a:r>
              <a:rPr lang="en-US" sz="5300" dirty="0"/>
              <a:t>I heard an expecting mother say that her baby (in the womb) is currently with her father in heaven who has passed away. I’ve never heard this, and grew curious of this belief.</a:t>
            </a:r>
          </a:p>
        </p:txBody>
      </p:sp>
      <p:sp>
        <p:nvSpPr>
          <p:cNvPr id="3" name="Text Placeholder 2">
            <a:extLst>
              <a:ext uri="{FF2B5EF4-FFF2-40B4-BE49-F238E27FC236}">
                <a16:creationId xmlns:a16="http://schemas.microsoft.com/office/drawing/2014/main" id="{DDAEFA06-8D82-12D7-D8D7-E7CEB62FA61E}"/>
              </a:ext>
            </a:extLst>
          </p:cNvPr>
          <p:cNvSpPr>
            <a:spLocks noGrp="1"/>
          </p:cNvSpPr>
          <p:nvPr>
            <p:ph type="body" idx="1"/>
          </p:nvPr>
        </p:nvSpPr>
        <p:spPr/>
        <p:txBody>
          <a:bodyPr>
            <a:normAutofit/>
          </a:bodyPr>
          <a:lstStyle/>
          <a:p>
            <a:r>
              <a:rPr lang="en-US" sz="6000" dirty="0"/>
              <a:t>QUESTION</a:t>
            </a:r>
          </a:p>
        </p:txBody>
      </p:sp>
    </p:spTree>
    <p:extLst>
      <p:ext uri="{BB962C8B-B14F-4D97-AF65-F5344CB8AC3E}">
        <p14:creationId xmlns:p14="http://schemas.microsoft.com/office/powerpoint/2010/main" val="179739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The origin of the belief appears to be related to Mormonism</a:t>
            </a:r>
          </a:p>
          <a:p>
            <a:pPr lvl="1"/>
            <a:r>
              <a:rPr lang="en-US" sz="3000" dirty="0"/>
              <a:t>“To understand your purpose here, it helps to know where you came from. In short, your spirit lived in heaven before you were born.”‌</a:t>
            </a:r>
          </a:p>
        </p:txBody>
      </p:sp>
    </p:spTree>
    <p:extLst>
      <p:ext uri="{BB962C8B-B14F-4D97-AF65-F5344CB8AC3E}">
        <p14:creationId xmlns:p14="http://schemas.microsoft.com/office/powerpoint/2010/main" val="190849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The origin of the belief appears to be related to Mormonism</a:t>
            </a:r>
          </a:p>
          <a:p>
            <a:pPr lvl="1"/>
            <a:r>
              <a:rPr lang="en-US" sz="2700" dirty="0"/>
              <a:t>“Before the earth was created, we all lived with God, our Heavenly  Father. He wanted us to learn from experiences here on earth to help us become more like Him. Much like children leaving home for college, we needed to leave our heavenly home in order to grow personally, learn from our mistakes, find joy, and develop faith. To progress, we needed an environment that would test us and challenge us. So God created this earth and taught us His plan for our happiness. We are all here because we trusted in His plan, which is designed to allow us to return to live with Him again.”</a:t>
            </a:r>
          </a:p>
          <a:p>
            <a:pPr marL="201168" lvl="1" indent="0">
              <a:buNone/>
            </a:pPr>
            <a:r>
              <a:rPr lang="en-US" dirty="0"/>
              <a:t>(Source: https://www.churchofjesuschrist.org/comeuntochrist/believe/life-has-purpose/life-before-birth)</a:t>
            </a:r>
            <a:endParaRPr lang="en-US" sz="4000" dirty="0"/>
          </a:p>
        </p:txBody>
      </p:sp>
    </p:spTree>
    <p:extLst>
      <p:ext uri="{BB962C8B-B14F-4D97-AF65-F5344CB8AC3E}">
        <p14:creationId xmlns:p14="http://schemas.microsoft.com/office/powerpoint/2010/main" val="961965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From the statement, “I heard an expecting mother say that her baby (in the womb) is currently with her father in heaven who has passed away” we will seek to answer two questions:‌</a:t>
            </a:r>
          </a:p>
          <a:p>
            <a:pPr lvl="1"/>
            <a:r>
              <a:rPr lang="en-US" sz="3000" dirty="0"/>
              <a:t>Where are we before we are born?‌</a:t>
            </a:r>
          </a:p>
          <a:p>
            <a:pPr lvl="1"/>
            <a:r>
              <a:rPr lang="en-US" sz="3000" dirty="0"/>
              <a:t>Where do we go when we die?‌</a:t>
            </a:r>
          </a:p>
          <a:p>
            <a:pPr lvl="1"/>
            <a:r>
              <a:rPr lang="en-US" sz="3000" dirty="0"/>
              <a:t>By answering these two questions, we will determine if this statement has any truth to it</a:t>
            </a:r>
            <a:endParaRPr lang="en-US" sz="2800" dirty="0"/>
          </a:p>
        </p:txBody>
      </p:sp>
    </p:spTree>
    <p:extLst>
      <p:ext uri="{BB962C8B-B14F-4D97-AF65-F5344CB8AC3E}">
        <p14:creationId xmlns:p14="http://schemas.microsoft.com/office/powerpoint/2010/main" val="301676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ARE WE BEFORE WE ARE BORN?</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Human life begins at conception [beginning] (</a:t>
            </a:r>
            <a:r>
              <a:rPr lang="en-US" sz="3200" dirty="0">
                <a:solidFill>
                  <a:srgbClr val="FF0000"/>
                </a:solidFill>
              </a:rPr>
              <a:t>Hos. 9:11</a:t>
            </a:r>
            <a:r>
              <a:rPr lang="en-US" sz="3200" dirty="0"/>
              <a:t>)‌</a:t>
            </a:r>
          </a:p>
          <a:p>
            <a:pPr lvl="1"/>
            <a:r>
              <a:rPr lang="en-US" sz="3000" dirty="0"/>
              <a:t>Observe the order of the first person ever created (</a:t>
            </a:r>
            <a:r>
              <a:rPr lang="en-US" sz="3000" dirty="0">
                <a:solidFill>
                  <a:srgbClr val="FF0000"/>
                </a:solidFill>
              </a:rPr>
              <a:t>Gen. 2:7</a:t>
            </a:r>
            <a:r>
              <a:rPr lang="en-US" sz="3000" dirty="0"/>
              <a:t>)</a:t>
            </a:r>
          </a:p>
          <a:p>
            <a:pPr lvl="2"/>
            <a:r>
              <a:rPr lang="en-US" sz="2800" dirty="0"/>
              <a:t>‌He was the first man (</a:t>
            </a:r>
            <a:r>
              <a:rPr lang="en-US" sz="2800" dirty="0">
                <a:solidFill>
                  <a:srgbClr val="FF0000"/>
                </a:solidFill>
              </a:rPr>
              <a:t>1 Cor. 15:45</a:t>
            </a:r>
            <a:r>
              <a:rPr lang="en-US" sz="2800" dirty="0"/>
              <a:t>)</a:t>
            </a:r>
          </a:p>
          <a:p>
            <a:pPr lvl="2"/>
            <a:r>
              <a:rPr lang="en-US" sz="2800" dirty="0"/>
              <a:t>The natural came </a:t>
            </a:r>
            <a:r>
              <a:rPr lang="en-US" sz="2800" u="sng" dirty="0"/>
              <a:t>first</a:t>
            </a:r>
            <a:r>
              <a:rPr lang="en-US" sz="2800" dirty="0"/>
              <a:t>, then the spiritual (</a:t>
            </a:r>
            <a:r>
              <a:rPr lang="en-US" sz="2800" dirty="0">
                <a:solidFill>
                  <a:srgbClr val="FF0000"/>
                </a:solidFill>
              </a:rPr>
              <a:t>1 Cor. 15:46-49</a:t>
            </a:r>
            <a:r>
              <a:rPr lang="en-US" sz="2800" dirty="0"/>
              <a:t>)</a:t>
            </a:r>
          </a:p>
          <a:p>
            <a:pPr lvl="2"/>
            <a:r>
              <a:rPr lang="en-US" sz="2800" dirty="0"/>
              <a:t>‌Heaven is a </a:t>
            </a:r>
            <a:r>
              <a:rPr lang="en-US" sz="2800" u="sng" dirty="0"/>
              <a:t>spiritual</a:t>
            </a:r>
            <a:r>
              <a:rPr lang="en-US" sz="2800" dirty="0"/>
              <a:t> realm, not physical (</a:t>
            </a:r>
            <a:r>
              <a:rPr lang="en-US" sz="2800" dirty="0">
                <a:solidFill>
                  <a:srgbClr val="FF0000"/>
                </a:solidFill>
              </a:rPr>
              <a:t>1 Cor. 15:50</a:t>
            </a:r>
            <a:r>
              <a:rPr lang="en-US" sz="2800" dirty="0"/>
              <a:t>)</a:t>
            </a:r>
          </a:p>
          <a:p>
            <a:pPr lvl="1"/>
            <a:r>
              <a:rPr lang="en-US" sz="3000" dirty="0"/>
              <a:t>After Adam and prior to conception, there is no life or existence (</a:t>
            </a:r>
            <a:r>
              <a:rPr lang="en-US" sz="3000" dirty="0">
                <a:solidFill>
                  <a:srgbClr val="FF0000"/>
                </a:solidFill>
              </a:rPr>
              <a:t>Gen. 4:1</a:t>
            </a:r>
            <a:r>
              <a:rPr lang="en-US" sz="3000" dirty="0"/>
              <a:t>)</a:t>
            </a:r>
            <a:endParaRPr lang="en-US" sz="2600" dirty="0"/>
          </a:p>
        </p:txBody>
      </p:sp>
    </p:spTree>
    <p:extLst>
      <p:ext uri="{BB962C8B-B14F-4D97-AF65-F5344CB8AC3E}">
        <p14:creationId xmlns:p14="http://schemas.microsoft.com/office/powerpoint/2010/main" val="184355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ARE WE BEFORE WE ARE BORN?</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Physical death is the separation of body and spirit (</a:t>
            </a:r>
            <a:r>
              <a:rPr lang="en-US" sz="3200" dirty="0">
                <a:solidFill>
                  <a:srgbClr val="FF0000"/>
                </a:solidFill>
              </a:rPr>
              <a:t>Jm. 2:26</a:t>
            </a:r>
            <a:r>
              <a:rPr lang="en-US" sz="3200" dirty="0"/>
              <a:t>)‌</a:t>
            </a:r>
          </a:p>
          <a:p>
            <a:pPr lvl="1"/>
            <a:r>
              <a:rPr lang="en-US" sz="3000" dirty="0"/>
              <a:t>Rachel (</a:t>
            </a:r>
            <a:r>
              <a:rPr lang="en-US" sz="3000" dirty="0">
                <a:solidFill>
                  <a:srgbClr val="FF0000"/>
                </a:solidFill>
              </a:rPr>
              <a:t>Gen. 35:18-19</a:t>
            </a:r>
            <a:r>
              <a:rPr lang="en-US" sz="3000" dirty="0"/>
              <a:t>)</a:t>
            </a:r>
          </a:p>
          <a:p>
            <a:pPr lvl="1"/>
            <a:r>
              <a:rPr lang="en-US" sz="3000" dirty="0"/>
              <a:t>‌Widow of Zarephath’s son (</a:t>
            </a:r>
            <a:r>
              <a:rPr lang="en-US" sz="3000" dirty="0">
                <a:solidFill>
                  <a:srgbClr val="FF0000"/>
                </a:solidFill>
              </a:rPr>
              <a:t>1 Kgs. 17:17-24</a:t>
            </a:r>
            <a:r>
              <a:rPr lang="en-US" sz="3000" dirty="0"/>
              <a:t>)‌</a:t>
            </a:r>
          </a:p>
          <a:p>
            <a:pPr lvl="1"/>
            <a:r>
              <a:rPr lang="en-US" sz="3000" dirty="0"/>
              <a:t>Jairus’ daughter (</a:t>
            </a:r>
            <a:r>
              <a:rPr lang="en-US" sz="3000" dirty="0">
                <a:solidFill>
                  <a:srgbClr val="FF0000"/>
                </a:solidFill>
              </a:rPr>
              <a:t>Lk. 8:41-42</a:t>
            </a:r>
            <a:r>
              <a:rPr lang="en-US" sz="3000" dirty="0"/>
              <a:t>, </a:t>
            </a:r>
            <a:r>
              <a:rPr lang="en-US" sz="3000" dirty="0">
                <a:solidFill>
                  <a:srgbClr val="FF0000"/>
                </a:solidFill>
              </a:rPr>
              <a:t>49-56</a:t>
            </a:r>
            <a:r>
              <a:rPr lang="en-US" sz="3000" dirty="0"/>
              <a:t>)‌</a:t>
            </a:r>
          </a:p>
          <a:p>
            <a:pPr lvl="1"/>
            <a:r>
              <a:rPr lang="en-US" sz="3000" dirty="0"/>
              <a:t>To have the body and the spirit in </a:t>
            </a:r>
            <a:r>
              <a:rPr lang="en-US" sz="3000" u="sng" dirty="0"/>
              <a:t>two</a:t>
            </a:r>
            <a:r>
              <a:rPr lang="en-US" sz="3000" dirty="0"/>
              <a:t> different locations would be the very definition of </a:t>
            </a:r>
            <a:r>
              <a:rPr lang="en-US" sz="3000" u="sng" dirty="0"/>
              <a:t>death</a:t>
            </a:r>
            <a:r>
              <a:rPr lang="en-US" sz="3000" dirty="0"/>
              <a:t>, not life!‌</a:t>
            </a:r>
          </a:p>
          <a:p>
            <a:pPr lvl="1"/>
            <a:r>
              <a:rPr lang="en-US" sz="3000" dirty="0"/>
              <a:t>Our spirit cannot be in Heaven before we are born</a:t>
            </a:r>
            <a:endParaRPr lang="en-US" sz="2400" dirty="0"/>
          </a:p>
        </p:txBody>
      </p:sp>
    </p:spTree>
    <p:extLst>
      <p:ext uri="{BB962C8B-B14F-4D97-AF65-F5344CB8AC3E}">
        <p14:creationId xmlns:p14="http://schemas.microsoft.com/office/powerpoint/2010/main" val="163478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rmAutofit/>
          </a:bodyPr>
          <a:lstStyle/>
          <a:p>
            <a:r>
              <a:rPr lang="en-US" sz="3200" dirty="0"/>
              <a:t>There are a lot of misconceptions around where we go when we die</a:t>
            </a:r>
          </a:p>
          <a:p>
            <a:pPr lvl="1"/>
            <a:r>
              <a:rPr lang="en-US" sz="3000" dirty="0"/>
              <a:t>‌Cease to exist‌</a:t>
            </a:r>
          </a:p>
          <a:p>
            <a:pPr lvl="1"/>
            <a:r>
              <a:rPr lang="en-US" sz="3000" dirty="0"/>
              <a:t>Temporary punishment then annihilation</a:t>
            </a:r>
          </a:p>
          <a:p>
            <a:pPr lvl="1"/>
            <a:r>
              <a:rPr lang="en-US" sz="3000" dirty="0"/>
              <a:t>‌Purgatory (state of limbo)‌</a:t>
            </a:r>
          </a:p>
        </p:txBody>
      </p:sp>
    </p:spTree>
    <p:extLst>
      <p:ext uri="{BB962C8B-B14F-4D97-AF65-F5344CB8AC3E}">
        <p14:creationId xmlns:p14="http://schemas.microsoft.com/office/powerpoint/2010/main" val="39934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8594-7F22-0F74-5DAE-9FEBCB55A7C0}"/>
              </a:ext>
            </a:extLst>
          </p:cNvPr>
          <p:cNvSpPr>
            <a:spLocks noGrp="1"/>
          </p:cNvSpPr>
          <p:nvPr>
            <p:ph type="title"/>
          </p:nvPr>
        </p:nvSpPr>
        <p:spPr/>
        <p:txBody>
          <a:bodyPr/>
          <a:lstStyle/>
          <a:p>
            <a:r>
              <a:rPr lang="en-US" dirty="0"/>
              <a:t>WHERE DO WE GO WHEN WE DIE?</a:t>
            </a:r>
          </a:p>
        </p:txBody>
      </p:sp>
      <p:sp>
        <p:nvSpPr>
          <p:cNvPr id="3" name="Content Placeholder 2">
            <a:extLst>
              <a:ext uri="{FF2B5EF4-FFF2-40B4-BE49-F238E27FC236}">
                <a16:creationId xmlns:a16="http://schemas.microsoft.com/office/drawing/2014/main" id="{832D4789-60EE-2352-C8CC-E1C26ECAE9EC}"/>
              </a:ext>
            </a:extLst>
          </p:cNvPr>
          <p:cNvSpPr>
            <a:spLocks noGrp="1"/>
          </p:cNvSpPr>
          <p:nvPr>
            <p:ph idx="1"/>
          </p:nvPr>
        </p:nvSpPr>
        <p:spPr/>
        <p:txBody>
          <a:bodyPr>
            <a:noAutofit/>
          </a:bodyPr>
          <a:lstStyle/>
          <a:p>
            <a:r>
              <a:rPr lang="en-US" sz="3200" dirty="0"/>
              <a:t>There are a lot of misconceptions around where we go when we die</a:t>
            </a:r>
          </a:p>
          <a:p>
            <a:pPr lvl="1"/>
            <a:r>
              <a:rPr lang="en-US" sz="3000" dirty="0"/>
              <a:t>Reincarnation‌</a:t>
            </a:r>
          </a:p>
          <a:p>
            <a:pPr lvl="2"/>
            <a:r>
              <a:rPr lang="en-US" sz="2800" dirty="0"/>
              <a:t>‌“rebirth in new bodies or forms of life </a:t>
            </a:r>
            <a:r>
              <a:rPr lang="en-US" sz="2800" i="1" dirty="0"/>
              <a:t>especially</a:t>
            </a:r>
            <a:r>
              <a:rPr lang="en-US" sz="2800" dirty="0"/>
              <a:t>: a rebirth of a soul in a new human body” (Merriam-Webster, Inc.)</a:t>
            </a:r>
          </a:p>
          <a:p>
            <a:pPr lvl="2"/>
            <a:r>
              <a:rPr lang="en-US" sz="2800" dirty="0"/>
              <a:t>Disproved by the resurrection of the widow of Zarephath’s son and Jairus’ daughter‌</a:t>
            </a:r>
          </a:p>
          <a:p>
            <a:pPr lvl="1"/>
            <a:r>
              <a:rPr lang="en-US" sz="3000" dirty="0"/>
              <a:t>Immediately into Heaven or Hell</a:t>
            </a:r>
            <a:endParaRPr lang="en-US" sz="2200" dirty="0"/>
          </a:p>
        </p:txBody>
      </p:sp>
    </p:spTree>
    <p:extLst>
      <p:ext uri="{BB962C8B-B14F-4D97-AF65-F5344CB8AC3E}">
        <p14:creationId xmlns:p14="http://schemas.microsoft.com/office/powerpoint/2010/main" val="130145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208</TotalTime>
  <Words>1211</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QUESTIONS AND ANSWERS #9</vt:lpstr>
      <vt:lpstr>I heard an expecting mother say that her baby (in the womb) is currently with her father in heaven who has passed away. I’ve never heard this, and grew curious of this belief.</vt:lpstr>
      <vt:lpstr>INTRODUCTION</vt:lpstr>
      <vt:lpstr>INTRODUCTION</vt:lpstr>
      <vt:lpstr>INTRODUCTION</vt:lpstr>
      <vt:lpstr>WHERE ARE WE BEFORE WE ARE BORN?</vt:lpstr>
      <vt:lpstr>WHERE ARE WE BEFORE WE ARE BORN?</vt:lpstr>
      <vt:lpstr>WHERE DO WE GO WHEN WE DIE?</vt:lpstr>
      <vt:lpstr>WHERE DO WE GO WHEN WE DIE?</vt:lpstr>
      <vt:lpstr>WHERE DO WE GO WHEN WE DIE?</vt:lpstr>
      <vt:lpstr>WHERE DO WE GO WHEN WE DIE?</vt:lpstr>
      <vt:lpstr>WHERE DO WE GO WHEN WE DIE?</vt:lpstr>
      <vt:lpstr>WHERE DO WE GO WHEN WE DIE?</vt:lpstr>
      <vt:lpstr>I heard an expecting mother say that her baby (in the womb) is currently with her father in heaven who has passed away. I’ve never heard this, and grew curious of this belief.</vt:lpstr>
      <vt:lpstr>ANSWER</vt:lpstr>
      <vt:lpstr>ANSWER</vt:lpstr>
      <vt:lpstr>ANSWER</vt:lpstr>
      <vt:lpstr>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AND ANSWERS #9</dc:title>
  <dc:creator>Trent Thrasher</dc:creator>
  <cp:lastModifiedBy>Trent Thrasher</cp:lastModifiedBy>
  <cp:revision>12</cp:revision>
  <dcterms:created xsi:type="dcterms:W3CDTF">2023-10-18T15:57:44Z</dcterms:created>
  <dcterms:modified xsi:type="dcterms:W3CDTF">2023-10-20T18:24:43Z</dcterms:modified>
</cp:coreProperties>
</file>