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8/25/2023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8/25/2023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8/25/2023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DB69-7C7E-C868-E466-EF279A04B43E}"/>
              </a:ext>
            </a:extLst>
          </p:cNvPr>
          <p:cNvSpPr>
            <a:spLocks noGrp="1"/>
          </p:cNvSpPr>
          <p:nvPr>
            <p:ph type="ctrTitle"/>
          </p:nvPr>
        </p:nvSpPr>
        <p:spPr/>
        <p:txBody>
          <a:bodyPr/>
          <a:lstStyle/>
          <a:p>
            <a:r>
              <a:rPr lang="en-US" dirty="0"/>
              <a:t>Questions and Answers #7</a:t>
            </a:r>
          </a:p>
        </p:txBody>
      </p:sp>
      <p:sp>
        <p:nvSpPr>
          <p:cNvPr id="3" name="Subtitle 2">
            <a:extLst>
              <a:ext uri="{FF2B5EF4-FFF2-40B4-BE49-F238E27FC236}">
                <a16:creationId xmlns:a16="http://schemas.microsoft.com/office/drawing/2014/main" id="{EFEE97E2-7C6C-4BE9-FD69-E92108062C02}"/>
              </a:ext>
            </a:extLst>
          </p:cNvPr>
          <p:cNvSpPr>
            <a:spLocks noGrp="1"/>
          </p:cNvSpPr>
          <p:nvPr>
            <p:ph type="subTitle" idx="1"/>
          </p:nvPr>
        </p:nvSpPr>
        <p:spPr/>
        <p:txBody>
          <a:bodyPr>
            <a:normAutofit/>
          </a:bodyPr>
          <a:lstStyle/>
          <a:p>
            <a:r>
              <a:rPr lang="en-US" sz="4000" dirty="0"/>
              <a:t>August 27, 2023</a:t>
            </a:r>
          </a:p>
        </p:txBody>
      </p:sp>
      <p:pic>
        <p:nvPicPr>
          <p:cNvPr id="5" name="Picture 4" descr="A logo of a church&#10;&#10;Description automatically generated">
            <a:extLst>
              <a:ext uri="{FF2B5EF4-FFF2-40B4-BE49-F238E27FC236}">
                <a16:creationId xmlns:a16="http://schemas.microsoft.com/office/drawing/2014/main" id="{89E046AA-A35D-79DA-2002-52BA7909DB51}"/>
              </a:ext>
            </a:extLst>
          </p:cNvPr>
          <p:cNvPicPr>
            <a:picLocks noChangeAspect="1"/>
          </p:cNvPicPr>
          <p:nvPr/>
        </p:nvPicPr>
        <p:blipFill>
          <a:blip r:embed="rId2"/>
          <a:stretch>
            <a:fillRect/>
          </a:stretch>
        </p:blipFill>
        <p:spPr>
          <a:xfrm>
            <a:off x="2667000" y="-2080621"/>
            <a:ext cx="6858000" cy="6858000"/>
          </a:xfrm>
          <a:prstGeom prst="rect">
            <a:avLst/>
          </a:prstGeom>
        </p:spPr>
      </p:pic>
    </p:spTree>
    <p:extLst>
      <p:ext uri="{BB962C8B-B14F-4D97-AF65-F5344CB8AC3E}">
        <p14:creationId xmlns:p14="http://schemas.microsoft.com/office/powerpoint/2010/main" val="167136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 Suffering</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The baptism of suffering was spoken of to James and John, two apostles (</a:t>
            </a:r>
            <a:r>
              <a:rPr lang="en-US" sz="3000" dirty="0">
                <a:solidFill>
                  <a:srgbClr val="FFFF00"/>
                </a:solidFill>
              </a:rPr>
              <a:t>Mk. 10:35-39</a:t>
            </a:r>
            <a:r>
              <a:rPr lang="en-US" sz="3000" dirty="0">
                <a:effectLst/>
              </a:rPr>
              <a:t>)</a:t>
            </a:r>
          </a:p>
          <a:p>
            <a:pPr lvl="1"/>
            <a:r>
              <a:rPr lang="en-US" sz="2800" dirty="0">
                <a:effectLst/>
              </a:rPr>
              <a:t>The apostles did suffer for Christ, so they had the baptism (immersion) in suffering (</a:t>
            </a:r>
            <a:r>
              <a:rPr lang="en-US" sz="2800" dirty="0">
                <a:solidFill>
                  <a:srgbClr val="FFFF00"/>
                </a:solidFill>
              </a:rPr>
              <a:t>Acts 12</a:t>
            </a:r>
            <a:r>
              <a:rPr lang="en-US" sz="2800" dirty="0">
                <a:effectLst/>
              </a:rPr>
              <a:t>; </a:t>
            </a:r>
            <a:r>
              <a:rPr lang="en-US" sz="2800" dirty="0">
                <a:solidFill>
                  <a:srgbClr val="FFFF00"/>
                </a:solidFill>
              </a:rPr>
              <a:t>1 Cor. 4:9-13</a:t>
            </a:r>
            <a:r>
              <a:rPr lang="en-US" sz="2800" dirty="0">
                <a:effectLst/>
              </a:rPr>
              <a:t>; </a:t>
            </a:r>
            <a:r>
              <a:rPr lang="en-US" sz="2800" dirty="0">
                <a:solidFill>
                  <a:srgbClr val="FFFF00"/>
                </a:solidFill>
              </a:rPr>
              <a:t>2 Cor. 11:23-28</a:t>
            </a:r>
            <a:r>
              <a:rPr lang="en-US" sz="2800" dirty="0">
                <a:effectLst/>
              </a:rPr>
              <a:t>; </a:t>
            </a:r>
            <a:r>
              <a:rPr lang="en-US" sz="2800" dirty="0">
                <a:solidFill>
                  <a:srgbClr val="FFFF00"/>
                </a:solidFill>
              </a:rPr>
              <a:t>Gal. 6:17</a:t>
            </a:r>
            <a:r>
              <a:rPr lang="en-US" sz="2800" dirty="0">
                <a:effectLst/>
              </a:rPr>
              <a:t>)</a:t>
            </a:r>
          </a:p>
        </p:txBody>
      </p:sp>
    </p:spTree>
    <p:extLst>
      <p:ext uri="{BB962C8B-B14F-4D97-AF65-F5344CB8AC3E}">
        <p14:creationId xmlns:p14="http://schemas.microsoft.com/office/powerpoint/2010/main" val="204953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Holy Spirit</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The apostles were promised the baptism of the Holy Spirit (</a:t>
            </a:r>
            <a:r>
              <a:rPr lang="en-US" sz="3000" dirty="0">
                <a:solidFill>
                  <a:srgbClr val="FFFF00"/>
                </a:solidFill>
              </a:rPr>
              <a:t>Jn. 14-16</a:t>
            </a:r>
            <a:r>
              <a:rPr lang="en-US" sz="3000" dirty="0">
                <a:effectLst/>
              </a:rPr>
              <a:t>)</a:t>
            </a:r>
          </a:p>
          <a:p>
            <a:pPr lvl="1"/>
            <a:r>
              <a:rPr lang="en-US" sz="2800" dirty="0">
                <a:effectLst/>
              </a:rPr>
              <a:t>‌“And, behold, I send the </a:t>
            </a:r>
            <a:r>
              <a:rPr lang="en-US" sz="2800" u="sng" dirty="0">
                <a:effectLst/>
              </a:rPr>
              <a:t>promise</a:t>
            </a:r>
            <a:r>
              <a:rPr lang="en-US" sz="2800" dirty="0">
                <a:effectLst/>
              </a:rPr>
              <a:t> of my Father upon you: but tarry ye in the city of Jerusalem, until ye be endued with power from on high.” (</a:t>
            </a:r>
            <a:r>
              <a:rPr lang="en-US" sz="2800" dirty="0">
                <a:solidFill>
                  <a:srgbClr val="FFFF00"/>
                </a:solidFill>
              </a:rPr>
              <a:t>Lk. 24:49</a:t>
            </a:r>
            <a:r>
              <a:rPr lang="en-US" sz="2800" dirty="0"/>
              <a:t>; cf. </a:t>
            </a:r>
            <a:r>
              <a:rPr lang="en-US" sz="2800" dirty="0">
                <a:solidFill>
                  <a:srgbClr val="FFFF00"/>
                </a:solidFill>
              </a:rPr>
              <a:t>Acts 1:4-8</a:t>
            </a:r>
            <a:r>
              <a:rPr lang="en-US" sz="2800" dirty="0">
                <a:effectLst/>
              </a:rPr>
              <a:t>)</a:t>
            </a:r>
          </a:p>
          <a:p>
            <a:pPr lvl="1"/>
            <a:r>
              <a:rPr lang="en-US" sz="2800" dirty="0">
                <a:effectLst/>
              </a:rPr>
              <a:t>This promise was fulfilled on the Day of Pentecost (</a:t>
            </a:r>
            <a:r>
              <a:rPr lang="en-US" sz="2800" dirty="0">
                <a:solidFill>
                  <a:srgbClr val="FFFF00"/>
                </a:solidFill>
              </a:rPr>
              <a:t>Acts 2</a:t>
            </a:r>
            <a:r>
              <a:rPr lang="en-US" sz="2800" dirty="0">
                <a:effectLst/>
              </a:rPr>
              <a:t>)</a:t>
            </a:r>
          </a:p>
        </p:txBody>
      </p:sp>
    </p:spTree>
    <p:extLst>
      <p:ext uri="{BB962C8B-B14F-4D97-AF65-F5344CB8AC3E}">
        <p14:creationId xmlns:p14="http://schemas.microsoft.com/office/powerpoint/2010/main" val="239788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Holy Spirit</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The apostles were promised the baptism of the Holy Spirit (</a:t>
            </a:r>
            <a:r>
              <a:rPr lang="en-US" sz="3000" dirty="0">
                <a:solidFill>
                  <a:srgbClr val="FFFF00"/>
                </a:solidFill>
              </a:rPr>
              <a:t>Jn. 14-16</a:t>
            </a:r>
            <a:r>
              <a:rPr lang="en-US" sz="3000" dirty="0">
                <a:effectLst/>
              </a:rPr>
              <a:t>)</a:t>
            </a:r>
          </a:p>
          <a:p>
            <a:pPr lvl="1"/>
            <a:r>
              <a:rPr lang="en-US" sz="2800" dirty="0">
                <a:effectLst/>
              </a:rPr>
              <a:t>‌‌Peter confirms the baptism of the Holy Spirit (</a:t>
            </a:r>
            <a:r>
              <a:rPr lang="en-US" sz="2800" dirty="0">
                <a:solidFill>
                  <a:srgbClr val="FFFF00"/>
                </a:solidFill>
              </a:rPr>
              <a:t>Acts 11:16</a:t>
            </a:r>
            <a:r>
              <a:rPr lang="en-US" sz="2800" dirty="0">
                <a:effectLst/>
              </a:rPr>
              <a:t>)</a:t>
            </a:r>
          </a:p>
          <a:p>
            <a:pPr lvl="1"/>
            <a:r>
              <a:rPr lang="en-US" sz="2800" dirty="0">
                <a:effectLst/>
              </a:rPr>
              <a:t>The baptism of the Holy Spirit enabled the apostles to have and give miraculous gifts (</a:t>
            </a:r>
            <a:r>
              <a:rPr lang="en-US" sz="2800" dirty="0">
                <a:solidFill>
                  <a:srgbClr val="FFFF00"/>
                </a:solidFill>
              </a:rPr>
              <a:t>Acts 2:1-12</a:t>
            </a:r>
            <a:r>
              <a:rPr lang="en-US" sz="2800"/>
              <a:t>, </a:t>
            </a:r>
            <a:r>
              <a:rPr lang="en-US" sz="2800">
                <a:solidFill>
                  <a:srgbClr val="FFFF00"/>
                </a:solidFill>
              </a:rPr>
              <a:t>3:1-16</a:t>
            </a:r>
            <a:r>
              <a:rPr lang="en-US" sz="2800">
                <a:effectLst/>
              </a:rPr>
              <a:t>, </a:t>
            </a:r>
            <a:r>
              <a:rPr lang="en-US" sz="2800">
                <a:solidFill>
                  <a:srgbClr val="FFFF00"/>
                </a:solidFill>
              </a:rPr>
              <a:t>8:14-19</a:t>
            </a:r>
            <a:r>
              <a:rPr lang="en-US" sz="2800" dirty="0">
                <a:effectLst/>
              </a:rPr>
              <a:t>; </a:t>
            </a:r>
            <a:r>
              <a:rPr lang="en-US" sz="2800" dirty="0">
                <a:solidFill>
                  <a:srgbClr val="FFFF00"/>
                </a:solidFill>
              </a:rPr>
              <a:t>2 Tim. 1:6</a:t>
            </a:r>
            <a:r>
              <a:rPr lang="en-US" sz="2800" dirty="0">
                <a:effectLst/>
              </a:rPr>
              <a:t>)</a:t>
            </a:r>
          </a:p>
          <a:p>
            <a:pPr lvl="1"/>
            <a:endParaRPr lang="en-US" sz="2800" dirty="0">
              <a:effectLst/>
            </a:endParaRPr>
          </a:p>
        </p:txBody>
      </p:sp>
    </p:spTree>
    <p:extLst>
      <p:ext uri="{BB962C8B-B14F-4D97-AF65-F5344CB8AC3E}">
        <p14:creationId xmlns:p14="http://schemas.microsoft.com/office/powerpoint/2010/main" val="251844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Holy Spirit</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Paul received the baptism of the Holy Spirit after Pentecost (</a:t>
            </a:r>
            <a:r>
              <a:rPr lang="en-US" sz="3000" dirty="0">
                <a:solidFill>
                  <a:srgbClr val="FFFF00"/>
                </a:solidFill>
              </a:rPr>
              <a:t>Acts 9:1-17</a:t>
            </a:r>
            <a:r>
              <a:rPr lang="en-US" sz="3000" dirty="0">
                <a:effectLst/>
              </a:rPr>
              <a:t>, </a:t>
            </a:r>
            <a:r>
              <a:rPr lang="en-US" sz="3000" dirty="0">
                <a:solidFill>
                  <a:srgbClr val="FFFF00"/>
                </a:solidFill>
              </a:rPr>
              <a:t>13:6-12</a:t>
            </a:r>
            <a:r>
              <a:rPr lang="en-US" sz="3000" dirty="0">
                <a:effectLst/>
              </a:rPr>
              <a:t>, </a:t>
            </a:r>
            <a:r>
              <a:rPr lang="en-US" sz="3000" dirty="0">
                <a:solidFill>
                  <a:srgbClr val="FFFF00"/>
                </a:solidFill>
              </a:rPr>
              <a:t>14:8-10</a:t>
            </a:r>
            <a:r>
              <a:rPr lang="en-US" sz="3000" dirty="0">
                <a:effectLst/>
              </a:rPr>
              <a:t>, </a:t>
            </a:r>
            <a:r>
              <a:rPr lang="en-US" sz="3000" dirty="0">
                <a:solidFill>
                  <a:srgbClr val="FFFF00"/>
                </a:solidFill>
              </a:rPr>
              <a:t>19:1-7</a:t>
            </a:r>
            <a:r>
              <a:rPr lang="en-US" sz="3000" dirty="0">
                <a:effectLst/>
              </a:rPr>
              <a:t>; cf. </a:t>
            </a:r>
            <a:r>
              <a:rPr lang="en-US" sz="3000" dirty="0">
                <a:solidFill>
                  <a:srgbClr val="FFFF00"/>
                </a:solidFill>
              </a:rPr>
              <a:t>1 Cor. 15:1-11</a:t>
            </a:r>
            <a:r>
              <a:rPr lang="en-US" sz="3000" dirty="0">
                <a:effectLst/>
              </a:rPr>
              <a:t>)</a:t>
            </a:r>
          </a:p>
        </p:txBody>
      </p:sp>
    </p:spTree>
    <p:extLst>
      <p:ext uri="{BB962C8B-B14F-4D97-AF65-F5344CB8AC3E}">
        <p14:creationId xmlns:p14="http://schemas.microsoft.com/office/powerpoint/2010/main" val="1974228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With or in Fire</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Judas Iscariot, due to his suicide, has this baptism (</a:t>
            </a:r>
            <a:r>
              <a:rPr lang="en-US" sz="3000" dirty="0">
                <a:solidFill>
                  <a:srgbClr val="FFFF00"/>
                </a:solidFill>
                <a:effectLst/>
              </a:rPr>
              <a:t>Mt. 3:11-12</a:t>
            </a:r>
            <a:r>
              <a:rPr lang="en-US" sz="3000" dirty="0">
                <a:effectLst/>
              </a:rPr>
              <a:t>; </a:t>
            </a:r>
            <a:r>
              <a:rPr lang="en-US" sz="3000" dirty="0">
                <a:solidFill>
                  <a:srgbClr val="FFFF00"/>
                </a:solidFill>
                <a:effectLst/>
              </a:rPr>
              <a:t>Mt. 27:3-5</a:t>
            </a:r>
            <a:r>
              <a:rPr lang="en-US" sz="3000" dirty="0">
                <a:effectLst/>
              </a:rPr>
              <a:t>; </a:t>
            </a:r>
            <a:r>
              <a:rPr lang="en-US" sz="3000" dirty="0">
                <a:solidFill>
                  <a:srgbClr val="FFFF00"/>
                </a:solidFill>
                <a:effectLst/>
              </a:rPr>
              <a:t>Jn. 17:12</a:t>
            </a:r>
            <a:r>
              <a:rPr lang="en-US" sz="3000" dirty="0">
                <a:effectLst/>
              </a:rPr>
              <a:t>; </a:t>
            </a:r>
            <a:r>
              <a:rPr lang="en-US" sz="3000" dirty="0">
                <a:solidFill>
                  <a:srgbClr val="FFFF00"/>
                </a:solidFill>
                <a:effectLst/>
              </a:rPr>
              <a:t>Acts 1:15-20</a:t>
            </a:r>
            <a:r>
              <a:rPr lang="en-US" sz="3000" dirty="0">
                <a:effectLst/>
              </a:rPr>
              <a:t>)</a:t>
            </a:r>
          </a:p>
        </p:txBody>
      </p:sp>
    </p:spTree>
    <p:extLst>
      <p:ext uri="{BB962C8B-B14F-4D97-AF65-F5344CB8AC3E}">
        <p14:creationId xmlns:p14="http://schemas.microsoft.com/office/powerpoint/2010/main" val="409492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Great Commission</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Saul of Tarsus (later called Paul the apostle) was baptized in water for the remission of sins as prescribed in the Great Commission (</a:t>
            </a:r>
            <a:r>
              <a:rPr lang="en-US" sz="3000" dirty="0">
                <a:solidFill>
                  <a:srgbClr val="FFFF00"/>
                </a:solidFill>
              </a:rPr>
              <a:t>Acts 9:17-18</a:t>
            </a:r>
            <a:r>
              <a:rPr lang="en-US" sz="3000" dirty="0">
                <a:effectLst/>
              </a:rPr>
              <a:t>, </a:t>
            </a:r>
            <a:r>
              <a:rPr lang="en-US" sz="3000" dirty="0">
                <a:solidFill>
                  <a:srgbClr val="FFFF00"/>
                </a:solidFill>
              </a:rPr>
              <a:t>22:12-16</a:t>
            </a:r>
            <a:r>
              <a:rPr lang="en-US" sz="3000" dirty="0">
                <a:effectLst/>
              </a:rPr>
              <a:t>)</a:t>
            </a:r>
          </a:p>
          <a:p>
            <a:pPr lvl="1"/>
            <a:r>
              <a:rPr lang="en-US" sz="2800" dirty="0">
                <a:effectLst/>
              </a:rPr>
              <a:t>His conversion took place </a:t>
            </a:r>
            <a:r>
              <a:rPr lang="en-US" sz="2800" u="sng" dirty="0">
                <a:effectLst/>
              </a:rPr>
              <a:t>after</a:t>
            </a:r>
            <a:r>
              <a:rPr lang="en-US" sz="2800" dirty="0">
                <a:effectLst/>
              </a:rPr>
              <a:t> John’s baptism was no longer in effect (cf. </a:t>
            </a:r>
            <a:r>
              <a:rPr lang="en-US" sz="2800" dirty="0">
                <a:solidFill>
                  <a:srgbClr val="FFFF00"/>
                </a:solidFill>
              </a:rPr>
              <a:t>Acts 19:1-5</a:t>
            </a:r>
            <a:r>
              <a:rPr lang="en-US" sz="2800" dirty="0">
                <a:effectLst/>
              </a:rPr>
              <a:t>)</a:t>
            </a:r>
          </a:p>
          <a:p>
            <a:pPr lvl="1"/>
            <a:r>
              <a:rPr lang="en-US" sz="2800" dirty="0">
                <a:effectLst/>
              </a:rPr>
              <a:t>‌This is the “one baptism” of </a:t>
            </a:r>
            <a:r>
              <a:rPr lang="en-US" sz="2800" dirty="0">
                <a:solidFill>
                  <a:srgbClr val="FFFF00"/>
                </a:solidFill>
              </a:rPr>
              <a:t>Eph. 4:5</a:t>
            </a:r>
            <a:r>
              <a:rPr lang="en-US" sz="2800" dirty="0"/>
              <a:t> </a:t>
            </a:r>
            <a:r>
              <a:rPr lang="en-US" sz="2800" dirty="0">
                <a:effectLst/>
              </a:rPr>
              <a:t>which all accountable people are subject to today</a:t>
            </a:r>
          </a:p>
        </p:txBody>
      </p:sp>
    </p:spTree>
    <p:extLst>
      <p:ext uri="{BB962C8B-B14F-4D97-AF65-F5344CB8AC3E}">
        <p14:creationId xmlns:p14="http://schemas.microsoft.com/office/powerpoint/2010/main" val="354352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C7E5-9FF1-119A-CCF6-49E1E4E2E3B5}"/>
              </a:ext>
            </a:extLst>
          </p:cNvPr>
          <p:cNvSpPr>
            <a:spLocks noGrp="1"/>
          </p:cNvSpPr>
          <p:nvPr>
            <p:ph type="title"/>
          </p:nvPr>
        </p:nvSpPr>
        <p:spPr/>
        <p:txBody>
          <a:bodyPr/>
          <a:lstStyle/>
          <a:p>
            <a:r>
              <a:rPr lang="en-US" sz="4700" dirty="0"/>
              <a:t>Does it mention in the Bible the baptisms of the Apostles?</a:t>
            </a:r>
          </a:p>
        </p:txBody>
      </p:sp>
      <p:sp>
        <p:nvSpPr>
          <p:cNvPr id="3" name="Text Placeholder 2">
            <a:extLst>
              <a:ext uri="{FF2B5EF4-FFF2-40B4-BE49-F238E27FC236}">
                <a16:creationId xmlns:a16="http://schemas.microsoft.com/office/drawing/2014/main" id="{F7005FB7-7B64-AEF7-B55B-FCDFD6460727}"/>
              </a:ext>
            </a:extLst>
          </p:cNvPr>
          <p:cNvSpPr>
            <a:spLocks noGrp="1"/>
          </p:cNvSpPr>
          <p:nvPr>
            <p:ph type="body" idx="1"/>
          </p:nvPr>
        </p:nvSpPr>
        <p:spPr/>
        <p:txBody>
          <a:bodyPr>
            <a:normAutofit/>
          </a:bodyPr>
          <a:lstStyle/>
          <a:p>
            <a:r>
              <a:rPr lang="en-US" sz="4000" dirty="0"/>
              <a:t>ANSWER #1</a:t>
            </a:r>
          </a:p>
        </p:txBody>
      </p:sp>
    </p:spTree>
    <p:extLst>
      <p:ext uri="{BB962C8B-B14F-4D97-AF65-F5344CB8AC3E}">
        <p14:creationId xmlns:p14="http://schemas.microsoft.com/office/powerpoint/2010/main" val="1696180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#1</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‌Multiple baptisms are applied to the apostles‌:</a:t>
            </a:r>
          </a:p>
          <a:p>
            <a:pPr lvl="1"/>
            <a:r>
              <a:rPr lang="en-US" sz="2800" dirty="0">
                <a:effectLst/>
              </a:rPr>
              <a:t>John the Immerser</a:t>
            </a:r>
          </a:p>
          <a:p>
            <a:pPr lvl="1"/>
            <a:r>
              <a:rPr lang="en-US" sz="2800" dirty="0">
                <a:effectLst/>
              </a:rPr>
              <a:t>‌In suffering</a:t>
            </a:r>
          </a:p>
          <a:p>
            <a:pPr lvl="1"/>
            <a:r>
              <a:rPr lang="en-US" sz="2800" dirty="0">
                <a:effectLst/>
              </a:rPr>
              <a:t>‌Holy Spirit‌</a:t>
            </a:r>
          </a:p>
          <a:p>
            <a:pPr lvl="1"/>
            <a:r>
              <a:rPr lang="en-US" sz="2800" dirty="0">
                <a:effectLst/>
              </a:rPr>
              <a:t>With or in fire (Judas Iscariot)‌</a:t>
            </a:r>
          </a:p>
          <a:p>
            <a:pPr lvl="1"/>
            <a:r>
              <a:rPr lang="en-US" sz="2800" dirty="0">
                <a:effectLst/>
              </a:rPr>
              <a:t>Great Commission (Paul)</a:t>
            </a:r>
            <a:endParaRPr lang="en-US" sz="2600" dirty="0">
              <a:effectLst/>
            </a:endParaRPr>
          </a:p>
        </p:txBody>
      </p:sp>
    </p:spTree>
    <p:extLst>
      <p:ext uri="{BB962C8B-B14F-4D97-AF65-F5344CB8AC3E}">
        <p14:creationId xmlns:p14="http://schemas.microsoft.com/office/powerpoint/2010/main" val="1144782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C7E5-9FF1-119A-CCF6-49E1E4E2E3B5}"/>
              </a:ext>
            </a:extLst>
          </p:cNvPr>
          <p:cNvSpPr>
            <a:spLocks noGrp="1"/>
          </p:cNvSpPr>
          <p:nvPr>
            <p:ph type="title"/>
          </p:nvPr>
        </p:nvSpPr>
        <p:spPr/>
        <p:txBody>
          <a:bodyPr/>
          <a:lstStyle/>
          <a:p>
            <a:r>
              <a:rPr lang="en-US" sz="4700" dirty="0"/>
              <a:t>Explain </a:t>
            </a:r>
            <a:r>
              <a:rPr lang="en-US" sz="4700" dirty="0">
                <a:solidFill>
                  <a:srgbClr val="FFFF00"/>
                </a:solidFill>
              </a:rPr>
              <a:t>1 Peter 3:19</a:t>
            </a:r>
            <a:r>
              <a:rPr lang="en-US" sz="4700" dirty="0"/>
              <a:t> Imprison spirits. Does this mean giving a second chance or just showing then he is the Son of God?</a:t>
            </a:r>
          </a:p>
        </p:txBody>
      </p:sp>
      <p:sp>
        <p:nvSpPr>
          <p:cNvPr id="3" name="Text Placeholder 2">
            <a:extLst>
              <a:ext uri="{FF2B5EF4-FFF2-40B4-BE49-F238E27FC236}">
                <a16:creationId xmlns:a16="http://schemas.microsoft.com/office/drawing/2014/main" id="{F7005FB7-7B64-AEF7-B55B-FCDFD6460727}"/>
              </a:ext>
            </a:extLst>
          </p:cNvPr>
          <p:cNvSpPr>
            <a:spLocks noGrp="1"/>
          </p:cNvSpPr>
          <p:nvPr>
            <p:ph type="body" idx="1"/>
          </p:nvPr>
        </p:nvSpPr>
        <p:spPr/>
        <p:txBody>
          <a:bodyPr>
            <a:normAutofit/>
          </a:bodyPr>
          <a:lstStyle/>
          <a:p>
            <a:r>
              <a:rPr lang="en-US" sz="4000" dirty="0"/>
              <a:t>QUESTION #2</a:t>
            </a:r>
          </a:p>
        </p:txBody>
      </p:sp>
    </p:spTree>
    <p:extLst>
      <p:ext uri="{BB962C8B-B14F-4D97-AF65-F5344CB8AC3E}">
        <p14:creationId xmlns:p14="http://schemas.microsoft.com/office/powerpoint/2010/main" val="1966732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Introduction</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rmAutofit/>
          </a:bodyPr>
          <a:lstStyle/>
          <a:p>
            <a:r>
              <a:rPr lang="en-US" sz="3000" dirty="0">
                <a:effectLst/>
              </a:rPr>
              <a:t>“If he called them gods, unto whom the word of God came, and </a:t>
            </a:r>
            <a:r>
              <a:rPr lang="en-US" sz="3000" u="sng" dirty="0">
                <a:effectLst/>
              </a:rPr>
              <a:t>the scripture cannot be broken</a:t>
            </a:r>
            <a:r>
              <a:rPr lang="en-US" sz="3000" dirty="0">
                <a:effectLst/>
              </a:rPr>
              <a:t>;” (</a:t>
            </a:r>
            <a:r>
              <a:rPr lang="en-US" sz="3000" dirty="0">
                <a:solidFill>
                  <a:srgbClr val="FFFF00"/>
                </a:solidFill>
              </a:rPr>
              <a:t>Jn. 10:35</a:t>
            </a:r>
            <a:r>
              <a:rPr lang="en-US" sz="3000" dirty="0">
                <a:effectLst/>
              </a:rPr>
              <a:t>)</a:t>
            </a:r>
          </a:p>
          <a:p>
            <a:pPr lvl="1"/>
            <a:r>
              <a:rPr lang="en-US" sz="2800" dirty="0">
                <a:effectLst/>
              </a:rPr>
              <a:t>A basic rule of Biblical interpretation is that a more difficult passage cannot be made to contradict a clear passage</a:t>
            </a:r>
          </a:p>
        </p:txBody>
      </p:sp>
    </p:spTree>
    <p:extLst>
      <p:ext uri="{BB962C8B-B14F-4D97-AF65-F5344CB8AC3E}">
        <p14:creationId xmlns:p14="http://schemas.microsoft.com/office/powerpoint/2010/main" val="181135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C7E5-9FF1-119A-CCF6-49E1E4E2E3B5}"/>
              </a:ext>
            </a:extLst>
          </p:cNvPr>
          <p:cNvSpPr>
            <a:spLocks noGrp="1"/>
          </p:cNvSpPr>
          <p:nvPr>
            <p:ph type="title"/>
          </p:nvPr>
        </p:nvSpPr>
        <p:spPr/>
        <p:txBody>
          <a:bodyPr/>
          <a:lstStyle/>
          <a:p>
            <a:r>
              <a:rPr lang="en-US" sz="4700" dirty="0"/>
              <a:t>Does it mention in the Bible the baptisms of the Apostles?</a:t>
            </a:r>
          </a:p>
        </p:txBody>
      </p:sp>
      <p:sp>
        <p:nvSpPr>
          <p:cNvPr id="3" name="Text Placeholder 2">
            <a:extLst>
              <a:ext uri="{FF2B5EF4-FFF2-40B4-BE49-F238E27FC236}">
                <a16:creationId xmlns:a16="http://schemas.microsoft.com/office/drawing/2014/main" id="{F7005FB7-7B64-AEF7-B55B-FCDFD6460727}"/>
              </a:ext>
            </a:extLst>
          </p:cNvPr>
          <p:cNvSpPr>
            <a:spLocks noGrp="1"/>
          </p:cNvSpPr>
          <p:nvPr>
            <p:ph type="body" idx="1"/>
          </p:nvPr>
        </p:nvSpPr>
        <p:spPr/>
        <p:txBody>
          <a:bodyPr>
            <a:normAutofit/>
          </a:bodyPr>
          <a:lstStyle/>
          <a:p>
            <a:r>
              <a:rPr lang="en-US" sz="4000" dirty="0"/>
              <a:t>QUESTION #1</a:t>
            </a:r>
          </a:p>
        </p:txBody>
      </p:sp>
    </p:spTree>
    <p:extLst>
      <p:ext uri="{BB962C8B-B14F-4D97-AF65-F5344CB8AC3E}">
        <p14:creationId xmlns:p14="http://schemas.microsoft.com/office/powerpoint/2010/main" val="2584881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Introduction</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‌“For we must all appear before the judgment seat of Christ; that </a:t>
            </a:r>
            <a:r>
              <a:rPr lang="en-US" sz="3000" u="sng" dirty="0">
                <a:effectLst/>
              </a:rPr>
              <a:t>every one may receive the things </a:t>
            </a:r>
            <a:r>
              <a:rPr lang="en-US" sz="3000" i="1" u="sng" dirty="0">
                <a:effectLst/>
              </a:rPr>
              <a:t>done</a:t>
            </a:r>
            <a:r>
              <a:rPr lang="en-US" sz="3000" u="sng" dirty="0">
                <a:effectLst/>
              </a:rPr>
              <a:t> in </a:t>
            </a:r>
            <a:r>
              <a:rPr lang="en-US" sz="3000" i="1" u="sng" dirty="0">
                <a:effectLst/>
              </a:rPr>
              <a:t>his</a:t>
            </a:r>
            <a:r>
              <a:rPr lang="en-US" sz="3000" u="sng" dirty="0">
                <a:effectLst/>
              </a:rPr>
              <a:t> body</a:t>
            </a:r>
            <a:r>
              <a:rPr lang="en-US" sz="3000" dirty="0">
                <a:effectLst/>
              </a:rPr>
              <a:t>, according to that he hath done, whether </a:t>
            </a:r>
            <a:r>
              <a:rPr lang="en-US" sz="3000" i="1" dirty="0">
                <a:effectLst/>
              </a:rPr>
              <a:t>it be</a:t>
            </a:r>
            <a:r>
              <a:rPr lang="en-US" sz="3000" dirty="0">
                <a:effectLst/>
              </a:rPr>
              <a:t> good or bad.” (</a:t>
            </a:r>
            <a:r>
              <a:rPr lang="en-US" sz="3000" dirty="0">
                <a:solidFill>
                  <a:srgbClr val="FFFF00"/>
                </a:solidFill>
              </a:rPr>
              <a:t>2 Cor. 5:10</a:t>
            </a:r>
            <a:r>
              <a:rPr lang="en-US" sz="3000" dirty="0">
                <a:effectLst/>
              </a:rPr>
              <a:t>)</a:t>
            </a:r>
          </a:p>
          <a:p>
            <a:pPr lvl="1"/>
            <a:r>
              <a:rPr lang="en-US" sz="2600" dirty="0">
                <a:effectLst/>
              </a:rPr>
              <a:t>We will be judged based upon what we did in our physical bodies</a:t>
            </a:r>
          </a:p>
          <a:p>
            <a:pPr lvl="1"/>
            <a:r>
              <a:rPr lang="en-US" sz="2600" dirty="0">
                <a:effectLst/>
              </a:rPr>
              <a:t>‌This passage is clear and supported by other passages (cf. </a:t>
            </a:r>
            <a:r>
              <a:rPr lang="en-US" sz="2600" dirty="0">
                <a:solidFill>
                  <a:srgbClr val="FFFF00"/>
                </a:solidFill>
              </a:rPr>
              <a:t>Lk. 16:19-31</a:t>
            </a:r>
            <a:r>
              <a:rPr lang="en-US" sz="2600" dirty="0">
                <a:effectLst/>
              </a:rPr>
              <a:t>; </a:t>
            </a:r>
            <a:r>
              <a:rPr lang="en-US" sz="2600" dirty="0">
                <a:solidFill>
                  <a:srgbClr val="FFFF00"/>
                </a:solidFill>
              </a:rPr>
              <a:t>Jn. 9:4</a:t>
            </a:r>
            <a:r>
              <a:rPr lang="en-US" sz="2600" dirty="0">
                <a:effectLst/>
              </a:rPr>
              <a:t>; </a:t>
            </a:r>
            <a:r>
              <a:rPr lang="en-US" sz="2600" dirty="0">
                <a:solidFill>
                  <a:srgbClr val="FFFF00"/>
                </a:solidFill>
              </a:rPr>
              <a:t>Rev. 20:11-15</a:t>
            </a:r>
            <a:r>
              <a:rPr lang="en-US" sz="2600" dirty="0">
                <a:effectLst/>
              </a:rPr>
              <a:t>, </a:t>
            </a:r>
            <a:r>
              <a:rPr lang="en-US" sz="2600" dirty="0">
                <a:solidFill>
                  <a:srgbClr val="FFFF00"/>
                </a:solidFill>
              </a:rPr>
              <a:t>14:13</a:t>
            </a:r>
            <a:r>
              <a:rPr lang="en-US" sz="2600" dirty="0">
                <a:effectLst/>
              </a:rPr>
              <a:t>; </a:t>
            </a:r>
            <a:r>
              <a:rPr lang="en-US" sz="2600" dirty="0" err="1">
                <a:solidFill>
                  <a:srgbClr val="FFFF00"/>
                </a:solidFill>
              </a:rPr>
              <a:t>Ecc</a:t>
            </a:r>
            <a:r>
              <a:rPr lang="en-US" sz="2600" dirty="0">
                <a:solidFill>
                  <a:srgbClr val="FFFF00"/>
                </a:solidFill>
              </a:rPr>
              <a:t>. 12:14</a:t>
            </a:r>
            <a:r>
              <a:rPr lang="en-US" sz="2600" dirty="0">
                <a:effectLst/>
              </a:rPr>
              <a:t>; </a:t>
            </a:r>
            <a:r>
              <a:rPr lang="en-US" sz="2600" dirty="0">
                <a:solidFill>
                  <a:srgbClr val="FFFF00"/>
                </a:solidFill>
              </a:rPr>
              <a:t>1 Tim. 5:24-25</a:t>
            </a:r>
            <a:r>
              <a:rPr lang="en-US" sz="2600" dirty="0">
                <a:effectLst/>
              </a:rPr>
              <a:t>)</a:t>
            </a:r>
          </a:p>
        </p:txBody>
      </p:sp>
    </p:spTree>
    <p:extLst>
      <p:ext uri="{BB962C8B-B14F-4D97-AF65-F5344CB8AC3E}">
        <p14:creationId xmlns:p14="http://schemas.microsoft.com/office/powerpoint/2010/main" val="114058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Introduction</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rmAutofit/>
          </a:bodyPr>
          <a:lstStyle/>
          <a:p>
            <a:r>
              <a:rPr lang="en-US" sz="3000" dirty="0">
                <a:solidFill>
                  <a:srgbClr val="FFFF00"/>
                </a:solidFill>
              </a:rPr>
              <a:t>1 Peter 3:19</a:t>
            </a:r>
            <a:r>
              <a:rPr lang="en-US" sz="3000" dirty="0"/>
              <a:t> </a:t>
            </a:r>
            <a:r>
              <a:rPr lang="en-US" sz="3000" u="sng" dirty="0">
                <a:effectLst/>
              </a:rPr>
              <a:t>cannot</a:t>
            </a:r>
            <a:r>
              <a:rPr lang="en-US" sz="3000" dirty="0">
                <a:effectLst/>
              </a:rPr>
              <a:t> mean giving a second chance to those that are physically dead</a:t>
            </a:r>
          </a:p>
          <a:p>
            <a:pPr lvl="1"/>
            <a:r>
              <a:rPr lang="en-US" sz="2800" dirty="0">
                <a:effectLst/>
              </a:rPr>
              <a:t>All our “second chances” are while we are alive before the Lord returns</a:t>
            </a:r>
          </a:p>
          <a:p>
            <a:pPr lvl="1"/>
            <a:r>
              <a:rPr lang="en-US" sz="2800" dirty="0">
                <a:effectLst/>
              </a:rPr>
              <a:t>‌How would one obey the Gospel being physically dead? (cf. </a:t>
            </a:r>
            <a:r>
              <a:rPr lang="en-US" sz="2800" dirty="0">
                <a:solidFill>
                  <a:srgbClr val="FFFF00"/>
                </a:solidFill>
                <a:effectLst/>
              </a:rPr>
              <a:t>Jm. 2:26</a:t>
            </a:r>
            <a:r>
              <a:rPr lang="en-US" sz="2800" dirty="0">
                <a:effectLst/>
              </a:rPr>
              <a:t>)</a:t>
            </a:r>
          </a:p>
          <a:p>
            <a:pPr lvl="1"/>
            <a:r>
              <a:rPr lang="en-US" sz="2800" dirty="0">
                <a:effectLst/>
              </a:rPr>
              <a:t>‌No water in torments (</a:t>
            </a:r>
            <a:r>
              <a:rPr lang="en-US" sz="2800" dirty="0">
                <a:solidFill>
                  <a:srgbClr val="FFFF00"/>
                </a:solidFill>
              </a:rPr>
              <a:t>Lk. 16:22-24</a:t>
            </a:r>
            <a:r>
              <a:rPr lang="en-US" sz="2800" dirty="0">
                <a:effectLst/>
              </a:rPr>
              <a:t>)</a:t>
            </a:r>
          </a:p>
        </p:txBody>
      </p:sp>
    </p:spTree>
    <p:extLst>
      <p:ext uri="{BB962C8B-B14F-4D97-AF65-F5344CB8AC3E}">
        <p14:creationId xmlns:p14="http://schemas.microsoft.com/office/powerpoint/2010/main" val="88012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Introduction</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rmAutofit/>
          </a:bodyPr>
          <a:lstStyle/>
          <a:p>
            <a:r>
              <a:rPr lang="en-US" sz="3000" dirty="0">
                <a:solidFill>
                  <a:srgbClr val="FFFF00"/>
                </a:solidFill>
              </a:rPr>
              <a:t>1 Peter 3:19</a:t>
            </a:r>
            <a:r>
              <a:rPr lang="en-US" sz="3000" dirty="0"/>
              <a:t> </a:t>
            </a:r>
            <a:r>
              <a:rPr lang="en-US" sz="3000" u="sng" dirty="0">
                <a:effectLst/>
              </a:rPr>
              <a:t>cannot</a:t>
            </a:r>
            <a:r>
              <a:rPr lang="en-US" sz="3000" dirty="0">
                <a:effectLst/>
              </a:rPr>
              <a:t> mean giving a second chance to those that are physically dead</a:t>
            </a:r>
          </a:p>
          <a:p>
            <a:pPr lvl="1"/>
            <a:r>
              <a:rPr lang="en-US" sz="2800" dirty="0">
                <a:effectLst/>
              </a:rPr>
              <a:t>Is Jesus showing that He is the Son of God in this passage?</a:t>
            </a:r>
          </a:p>
          <a:p>
            <a:pPr lvl="1"/>
            <a:r>
              <a:rPr lang="en-US" sz="2800" dirty="0">
                <a:effectLst/>
              </a:rPr>
              <a:t>‌What does </a:t>
            </a:r>
            <a:r>
              <a:rPr lang="en-US" sz="2800" dirty="0">
                <a:solidFill>
                  <a:srgbClr val="FFFF00"/>
                </a:solidFill>
              </a:rPr>
              <a:t>1 Peter 3:19</a:t>
            </a:r>
            <a:r>
              <a:rPr lang="en-US" sz="2800" dirty="0"/>
              <a:t> </a:t>
            </a:r>
            <a:r>
              <a:rPr lang="en-US" sz="2800" dirty="0">
                <a:effectLst/>
              </a:rPr>
              <a:t>mean?</a:t>
            </a:r>
          </a:p>
        </p:txBody>
      </p:sp>
    </p:spTree>
    <p:extLst>
      <p:ext uri="{BB962C8B-B14F-4D97-AF65-F5344CB8AC3E}">
        <p14:creationId xmlns:p14="http://schemas.microsoft.com/office/powerpoint/2010/main" val="136044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C7E5-9FF1-119A-CCF6-49E1E4E2E3B5}"/>
              </a:ext>
            </a:extLst>
          </p:cNvPr>
          <p:cNvSpPr>
            <a:spLocks noGrp="1"/>
          </p:cNvSpPr>
          <p:nvPr>
            <p:ph type="title"/>
          </p:nvPr>
        </p:nvSpPr>
        <p:spPr/>
        <p:txBody>
          <a:bodyPr/>
          <a:lstStyle/>
          <a:p>
            <a:r>
              <a:rPr lang="en-US" sz="4700" dirty="0"/>
              <a:t>Explain </a:t>
            </a:r>
            <a:r>
              <a:rPr lang="en-US" sz="4700" dirty="0">
                <a:solidFill>
                  <a:srgbClr val="FFFF00"/>
                </a:solidFill>
              </a:rPr>
              <a:t>1 Peter 3:19</a:t>
            </a:r>
            <a:r>
              <a:rPr lang="en-US" sz="4700" dirty="0"/>
              <a:t> Imprison spirits. Does this mean giving a second chance or just showing then he is the Son of God?</a:t>
            </a:r>
          </a:p>
        </p:txBody>
      </p:sp>
      <p:sp>
        <p:nvSpPr>
          <p:cNvPr id="3" name="Text Placeholder 2">
            <a:extLst>
              <a:ext uri="{FF2B5EF4-FFF2-40B4-BE49-F238E27FC236}">
                <a16:creationId xmlns:a16="http://schemas.microsoft.com/office/drawing/2014/main" id="{F7005FB7-7B64-AEF7-B55B-FCDFD6460727}"/>
              </a:ext>
            </a:extLst>
          </p:cNvPr>
          <p:cNvSpPr>
            <a:spLocks noGrp="1"/>
          </p:cNvSpPr>
          <p:nvPr>
            <p:ph type="body" idx="1"/>
          </p:nvPr>
        </p:nvSpPr>
        <p:spPr/>
        <p:txBody>
          <a:bodyPr>
            <a:normAutofit/>
          </a:bodyPr>
          <a:lstStyle/>
          <a:p>
            <a:r>
              <a:rPr lang="en-US" sz="4000" dirty="0"/>
              <a:t>ANSWER #2</a:t>
            </a:r>
          </a:p>
        </p:txBody>
      </p:sp>
    </p:spTree>
    <p:extLst>
      <p:ext uri="{BB962C8B-B14F-4D97-AF65-F5344CB8AC3E}">
        <p14:creationId xmlns:p14="http://schemas.microsoft.com/office/powerpoint/2010/main" val="3972767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The difficulty of this verse disappears when the context is examined</a:t>
            </a:r>
          </a:p>
          <a:p>
            <a:pPr lvl="1"/>
            <a:r>
              <a:rPr lang="en-US" sz="2600" dirty="0">
                <a:effectLst/>
              </a:rPr>
              <a:t>“</a:t>
            </a:r>
            <a:r>
              <a:rPr lang="en-US" sz="2600" baseline="30000" dirty="0">
                <a:effectLst/>
              </a:rPr>
              <a:t>18</a:t>
            </a:r>
            <a:r>
              <a:rPr lang="en-US" sz="2600" dirty="0">
                <a:effectLst/>
              </a:rPr>
              <a:t> For Christ also hath once suffered for sins, the just for the unjust, that he might bring us to God, being put to death in the flesh, but quickened by the Spirit: </a:t>
            </a:r>
            <a:r>
              <a:rPr lang="en-US" sz="2600" baseline="30000" dirty="0">
                <a:effectLst/>
              </a:rPr>
              <a:t>19</a:t>
            </a:r>
            <a:r>
              <a:rPr lang="en-US" sz="2600" dirty="0">
                <a:effectLst/>
              </a:rPr>
              <a:t> By which also he went and preached unto the spirits in prison; </a:t>
            </a:r>
            <a:r>
              <a:rPr lang="en-US" sz="2600" baseline="30000" dirty="0">
                <a:effectLst/>
              </a:rPr>
              <a:t>20</a:t>
            </a:r>
            <a:r>
              <a:rPr lang="en-US" sz="2600" dirty="0">
                <a:effectLst/>
              </a:rPr>
              <a:t> Which sometime were disobedient, when once the longsuffering of God waited in the days of Noah, while the ark was a preparing, wherein few, that is, eight souls were saved by water.” (</a:t>
            </a:r>
            <a:r>
              <a:rPr lang="en-US" sz="2600" dirty="0">
                <a:solidFill>
                  <a:srgbClr val="FFFF00"/>
                </a:solidFill>
              </a:rPr>
              <a:t>1 Pt. 3:18-20</a:t>
            </a:r>
            <a:r>
              <a:rPr lang="en-US" sz="2600" dirty="0">
                <a:effectLst/>
              </a:rPr>
              <a:t>)</a:t>
            </a:r>
          </a:p>
        </p:txBody>
      </p:sp>
    </p:spTree>
    <p:extLst>
      <p:ext uri="{BB962C8B-B14F-4D97-AF65-F5344CB8AC3E}">
        <p14:creationId xmlns:p14="http://schemas.microsoft.com/office/powerpoint/2010/main" val="215560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‌Did Christ preach unto the spirits in prison? Yes!</a:t>
            </a:r>
          </a:p>
          <a:p>
            <a:pPr lvl="1"/>
            <a:r>
              <a:rPr lang="en-US" sz="2800" dirty="0">
                <a:effectLst/>
              </a:rPr>
              <a:t>“</a:t>
            </a:r>
            <a:r>
              <a:rPr lang="en-US" sz="2800" baseline="30000" dirty="0">
                <a:effectLst/>
              </a:rPr>
              <a:t>18</a:t>
            </a:r>
            <a:r>
              <a:rPr lang="en-US" sz="2800" dirty="0">
                <a:effectLst/>
              </a:rPr>
              <a:t> For Christ…</a:t>
            </a:r>
            <a:r>
              <a:rPr lang="en-US" sz="2800" baseline="30000" dirty="0">
                <a:effectLst/>
              </a:rPr>
              <a:t>19</a:t>
            </a:r>
            <a:r>
              <a:rPr lang="en-US" sz="2800" dirty="0">
                <a:effectLst/>
              </a:rPr>
              <a:t> went and preached unto the spirits in prison; (</a:t>
            </a:r>
            <a:r>
              <a:rPr lang="en-US" sz="2800" dirty="0">
                <a:solidFill>
                  <a:srgbClr val="FFFF00"/>
                </a:solidFill>
              </a:rPr>
              <a:t>1 Pt. 3:18-19</a:t>
            </a:r>
            <a:r>
              <a:rPr lang="en-US" sz="2800" dirty="0">
                <a:effectLst/>
              </a:rPr>
              <a:t>)</a:t>
            </a:r>
          </a:p>
        </p:txBody>
      </p:sp>
    </p:spTree>
    <p:extLst>
      <p:ext uri="{BB962C8B-B14F-4D97-AF65-F5344CB8AC3E}">
        <p14:creationId xmlns:p14="http://schemas.microsoft.com/office/powerpoint/2010/main" val="287490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a:t>
            </a:r>
            <a:r>
              <a:rPr lang="en-US" sz="3000" u="sng" dirty="0">
                <a:effectLst/>
              </a:rPr>
              <a:t>When</a:t>
            </a:r>
            <a:r>
              <a:rPr lang="en-US" sz="3000" dirty="0">
                <a:effectLst/>
              </a:rPr>
              <a:t> were the spirits </a:t>
            </a:r>
            <a:r>
              <a:rPr lang="en-US" sz="3000" u="sng" dirty="0">
                <a:effectLst/>
              </a:rPr>
              <a:t>in prison</a:t>
            </a:r>
            <a:r>
              <a:rPr lang="en-US" sz="3000" dirty="0">
                <a:effectLst/>
              </a:rPr>
              <a:t>?</a:t>
            </a:r>
          </a:p>
          <a:p>
            <a:pPr lvl="1"/>
            <a:r>
              <a:rPr lang="en-US" sz="2800" dirty="0">
                <a:effectLst/>
              </a:rPr>
              <a:t>At the time Peter wrote this epistle</a:t>
            </a:r>
          </a:p>
          <a:p>
            <a:pPr lvl="1"/>
            <a:r>
              <a:rPr lang="en-US" sz="2800" dirty="0">
                <a:effectLst/>
              </a:rPr>
              <a:t>To be more specific, from the time of their physical deaths (cf. </a:t>
            </a:r>
            <a:r>
              <a:rPr lang="en-US" sz="2800" dirty="0">
                <a:solidFill>
                  <a:srgbClr val="FFFF00"/>
                </a:solidFill>
              </a:rPr>
              <a:t>Lk. 16:19-31</a:t>
            </a:r>
            <a:r>
              <a:rPr lang="en-US" sz="2800" dirty="0">
                <a:effectLst/>
              </a:rPr>
              <a:t>; </a:t>
            </a:r>
            <a:r>
              <a:rPr lang="en-US" sz="2800" dirty="0">
                <a:solidFill>
                  <a:srgbClr val="FFFF00"/>
                </a:solidFill>
              </a:rPr>
              <a:t>Gen. 7:21-24</a:t>
            </a:r>
            <a:r>
              <a:rPr lang="en-US" sz="2800" dirty="0">
                <a:effectLst/>
              </a:rPr>
              <a:t>)</a:t>
            </a:r>
          </a:p>
        </p:txBody>
      </p:sp>
    </p:spTree>
    <p:extLst>
      <p:ext uri="{BB962C8B-B14F-4D97-AF65-F5344CB8AC3E}">
        <p14:creationId xmlns:p14="http://schemas.microsoft.com/office/powerpoint/2010/main" val="4010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a:t>
            </a:r>
            <a:r>
              <a:rPr lang="en-US" sz="3000" u="sng" dirty="0">
                <a:effectLst/>
              </a:rPr>
              <a:t>When</a:t>
            </a:r>
            <a:r>
              <a:rPr lang="en-US" sz="3000" dirty="0">
                <a:effectLst/>
              </a:rPr>
              <a:t> did Christ preach unto the spirits?</a:t>
            </a:r>
          </a:p>
          <a:p>
            <a:pPr lvl="1"/>
            <a:r>
              <a:rPr lang="en-US" sz="2800" dirty="0">
                <a:effectLst/>
              </a:rPr>
              <a:t>‌“…when once the longsuffering of God waited in the days of Noah, while the ark was a preparing...” (</a:t>
            </a:r>
            <a:r>
              <a:rPr lang="en-US" sz="2800" dirty="0">
                <a:solidFill>
                  <a:srgbClr val="FFFF00"/>
                </a:solidFill>
              </a:rPr>
              <a:t>1 Pt. 3:20</a:t>
            </a:r>
            <a:r>
              <a:rPr lang="en-US" sz="2800" dirty="0">
                <a:effectLst/>
              </a:rPr>
              <a:t>; cf. </a:t>
            </a:r>
            <a:r>
              <a:rPr lang="en-US" sz="2800" dirty="0">
                <a:solidFill>
                  <a:srgbClr val="FFFF00"/>
                </a:solidFill>
              </a:rPr>
              <a:t>Gen. 6:3</a:t>
            </a:r>
            <a:r>
              <a:rPr lang="en-US" sz="2800" dirty="0">
                <a:effectLst/>
              </a:rPr>
              <a:t>)</a:t>
            </a:r>
          </a:p>
        </p:txBody>
      </p:sp>
    </p:spTree>
    <p:extLst>
      <p:ext uri="{BB962C8B-B14F-4D97-AF65-F5344CB8AC3E}">
        <p14:creationId xmlns:p14="http://schemas.microsoft.com/office/powerpoint/2010/main" val="6762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rmAutofit/>
          </a:bodyPr>
          <a:lstStyle/>
          <a:p>
            <a:r>
              <a:rPr lang="en-US" sz="3000" u="sng" dirty="0">
                <a:effectLst/>
              </a:rPr>
              <a:t>How</a:t>
            </a:r>
            <a:r>
              <a:rPr lang="en-US" sz="3000" dirty="0">
                <a:effectLst/>
              </a:rPr>
              <a:t> did Christ preach unto the spirits?</a:t>
            </a:r>
          </a:p>
          <a:p>
            <a:pPr lvl="1"/>
            <a:r>
              <a:rPr lang="en-US" sz="2800" dirty="0">
                <a:effectLst/>
              </a:rPr>
              <a:t>‌Through Noah, a preacher of righteousness (</a:t>
            </a:r>
            <a:r>
              <a:rPr lang="en-US" sz="2800" dirty="0">
                <a:solidFill>
                  <a:srgbClr val="FFFF00"/>
                </a:solidFill>
              </a:rPr>
              <a:t>2 Pt. 2:5</a:t>
            </a:r>
            <a:r>
              <a:rPr lang="en-US" sz="2800" dirty="0">
                <a:effectLst/>
              </a:rPr>
              <a:t>)</a:t>
            </a:r>
          </a:p>
        </p:txBody>
      </p:sp>
    </p:spTree>
    <p:extLst>
      <p:ext uri="{BB962C8B-B14F-4D97-AF65-F5344CB8AC3E}">
        <p14:creationId xmlns:p14="http://schemas.microsoft.com/office/powerpoint/2010/main" val="144049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u="sng" dirty="0">
                <a:effectLst/>
              </a:rPr>
              <a:t>How</a:t>
            </a:r>
            <a:r>
              <a:rPr lang="en-US" sz="3000" dirty="0">
                <a:effectLst/>
              </a:rPr>
              <a:t> did Christ preach unto the spirits?</a:t>
            </a:r>
          </a:p>
          <a:p>
            <a:pPr lvl="1"/>
            <a:r>
              <a:rPr lang="en-US" sz="2200" dirty="0">
                <a:effectLst/>
              </a:rPr>
              <a:t>‌</a:t>
            </a:r>
            <a:r>
              <a:rPr lang="en-US" sz="2300" dirty="0">
                <a:effectLst/>
              </a:rPr>
              <a:t>“</a:t>
            </a:r>
            <a:r>
              <a:rPr lang="en-US" sz="2300" baseline="30000" dirty="0">
                <a:effectLst/>
              </a:rPr>
              <a:t>10</a:t>
            </a:r>
            <a:r>
              <a:rPr lang="en-US" sz="2300" dirty="0">
                <a:effectLst/>
              </a:rPr>
              <a:t> Of which salvation the prophets have inquired and searched diligently, who prophesied of the grace </a:t>
            </a:r>
            <a:r>
              <a:rPr lang="en-US" sz="2300" i="1" dirty="0">
                <a:effectLst/>
              </a:rPr>
              <a:t>that should come</a:t>
            </a:r>
            <a:r>
              <a:rPr lang="en-US" sz="2300" dirty="0">
                <a:effectLst/>
              </a:rPr>
              <a:t> unto you: </a:t>
            </a:r>
            <a:r>
              <a:rPr lang="en-US" sz="2300" baseline="30000" dirty="0">
                <a:effectLst/>
              </a:rPr>
              <a:t>11</a:t>
            </a:r>
            <a:r>
              <a:rPr lang="en-US" sz="2300" dirty="0">
                <a:effectLst/>
              </a:rPr>
              <a:t> Searching what, or what manner of time </a:t>
            </a:r>
            <a:r>
              <a:rPr lang="en-US" sz="2300" u="sng" dirty="0">
                <a:effectLst/>
              </a:rPr>
              <a:t>the Spirit of Christ which was in them did signify</a:t>
            </a:r>
            <a:r>
              <a:rPr lang="en-US" sz="2300" dirty="0">
                <a:effectLst/>
              </a:rPr>
              <a:t>, when it testified beforehand the sufferings of Christ, and the glory that should follow. </a:t>
            </a:r>
            <a:r>
              <a:rPr lang="en-US" sz="2300" baseline="30000" dirty="0">
                <a:effectLst/>
              </a:rPr>
              <a:t>12</a:t>
            </a:r>
            <a:r>
              <a:rPr lang="en-US" sz="2300" dirty="0">
                <a:effectLst/>
              </a:rPr>
              <a:t> Unto whom it was revealed, that not unto themselves, but unto us they did minister the things, which are now reported unto you by them that have preached the gospel unto you with the Holy Spirit sent down from heaven; which things the angels desire to look into.” (</a:t>
            </a:r>
            <a:r>
              <a:rPr lang="en-US" sz="2300" dirty="0">
                <a:solidFill>
                  <a:srgbClr val="FFFF00"/>
                </a:solidFill>
              </a:rPr>
              <a:t>1 Pt. 1:10-12</a:t>
            </a:r>
            <a:r>
              <a:rPr lang="en-US" sz="2300" dirty="0">
                <a:effectLst/>
              </a:rPr>
              <a:t>; cf. </a:t>
            </a:r>
            <a:r>
              <a:rPr lang="en-US" sz="2300" dirty="0">
                <a:solidFill>
                  <a:srgbClr val="FFFF00"/>
                </a:solidFill>
              </a:rPr>
              <a:t>2 Pt. 1:19-21</a:t>
            </a:r>
            <a:r>
              <a:rPr lang="en-US" sz="2300" dirty="0">
                <a:effectLst/>
              </a:rPr>
              <a:t>)</a:t>
            </a:r>
          </a:p>
        </p:txBody>
      </p:sp>
    </p:spTree>
    <p:extLst>
      <p:ext uri="{BB962C8B-B14F-4D97-AF65-F5344CB8AC3E}">
        <p14:creationId xmlns:p14="http://schemas.microsoft.com/office/powerpoint/2010/main" val="391720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40267-3291-EEE4-5E72-1F2754E065BB}"/>
              </a:ext>
            </a:extLst>
          </p:cNvPr>
          <p:cNvSpPr>
            <a:spLocks noGrp="1"/>
          </p:cNvSpPr>
          <p:nvPr>
            <p:ph type="title"/>
          </p:nvPr>
        </p:nvSpPr>
        <p:spPr/>
        <p:txBody>
          <a:bodyPr/>
          <a:lstStyle/>
          <a:p>
            <a:r>
              <a:rPr lang="en-US" sz="6000" dirty="0"/>
              <a:t>Introduction</a:t>
            </a:r>
          </a:p>
        </p:txBody>
      </p:sp>
      <p:sp>
        <p:nvSpPr>
          <p:cNvPr id="3" name="Content Placeholder 2">
            <a:extLst>
              <a:ext uri="{FF2B5EF4-FFF2-40B4-BE49-F238E27FC236}">
                <a16:creationId xmlns:a16="http://schemas.microsoft.com/office/drawing/2014/main" id="{E3DD62AE-7F3F-150E-5F53-6B448934456B}"/>
              </a:ext>
            </a:extLst>
          </p:cNvPr>
          <p:cNvSpPr>
            <a:spLocks noGrp="1"/>
          </p:cNvSpPr>
          <p:nvPr>
            <p:ph idx="1"/>
          </p:nvPr>
        </p:nvSpPr>
        <p:spPr/>
        <p:txBody>
          <a:bodyPr>
            <a:noAutofit/>
          </a:bodyPr>
          <a:lstStyle/>
          <a:p>
            <a:r>
              <a:rPr lang="en-US" sz="2800" dirty="0"/>
              <a:t>There are eight baptisms mentioned in the Bible‌:</a:t>
            </a:r>
          </a:p>
          <a:p>
            <a:pPr lvl="1"/>
            <a:r>
              <a:rPr lang="en-US" sz="2100" dirty="0"/>
              <a:t>Unto Moses (</a:t>
            </a:r>
            <a:r>
              <a:rPr lang="en-US" sz="2100" dirty="0">
                <a:solidFill>
                  <a:srgbClr val="FFFF00"/>
                </a:solidFill>
              </a:rPr>
              <a:t>1 Cor. 10:1-2</a:t>
            </a:r>
            <a:r>
              <a:rPr lang="en-US" sz="2100" dirty="0"/>
              <a:t>)‌</a:t>
            </a:r>
          </a:p>
          <a:p>
            <a:pPr lvl="1"/>
            <a:r>
              <a:rPr lang="en-US" sz="2100" dirty="0"/>
              <a:t>John the Immerser (</a:t>
            </a:r>
            <a:r>
              <a:rPr lang="en-US" sz="2100" dirty="0">
                <a:solidFill>
                  <a:srgbClr val="FFFF00"/>
                </a:solidFill>
              </a:rPr>
              <a:t>Mk. 1:4</a:t>
            </a:r>
            <a:r>
              <a:rPr lang="en-US" sz="2100" dirty="0"/>
              <a:t>,</a:t>
            </a:r>
            <a:r>
              <a:rPr lang="en-US" sz="2100" dirty="0">
                <a:solidFill>
                  <a:srgbClr val="FFFF00"/>
                </a:solidFill>
              </a:rPr>
              <a:t> 11:30</a:t>
            </a:r>
            <a:r>
              <a:rPr lang="en-US" sz="2100" dirty="0"/>
              <a:t>)‌</a:t>
            </a:r>
          </a:p>
          <a:p>
            <a:pPr lvl="1"/>
            <a:r>
              <a:rPr lang="en-US" sz="2100" dirty="0"/>
              <a:t>The baptism of Jesus to fulfill all righteousness (</a:t>
            </a:r>
            <a:r>
              <a:rPr lang="en-US" sz="2100" dirty="0">
                <a:solidFill>
                  <a:srgbClr val="FFFF00"/>
                </a:solidFill>
              </a:rPr>
              <a:t>Mt. 3:13-15</a:t>
            </a:r>
            <a:r>
              <a:rPr lang="en-US" sz="2100" dirty="0"/>
              <a:t>)</a:t>
            </a:r>
          </a:p>
          <a:p>
            <a:pPr lvl="1"/>
            <a:r>
              <a:rPr lang="en-US" sz="2100" dirty="0"/>
              <a:t>‌In suffering (</a:t>
            </a:r>
            <a:r>
              <a:rPr lang="en-US" sz="2100" dirty="0">
                <a:solidFill>
                  <a:srgbClr val="FFFF00"/>
                </a:solidFill>
              </a:rPr>
              <a:t>Mk. 10:35-39</a:t>
            </a:r>
            <a:r>
              <a:rPr lang="en-US" sz="2100" dirty="0"/>
              <a:t>)‌</a:t>
            </a:r>
          </a:p>
          <a:p>
            <a:pPr lvl="1"/>
            <a:r>
              <a:rPr lang="en-US" sz="2100" dirty="0"/>
              <a:t>Holy Spirit (</a:t>
            </a:r>
            <a:r>
              <a:rPr lang="en-US" sz="2100" dirty="0">
                <a:solidFill>
                  <a:srgbClr val="FFFF00"/>
                </a:solidFill>
              </a:rPr>
              <a:t>Mt. 3:11b</a:t>
            </a:r>
            <a:r>
              <a:rPr lang="en-US" sz="2100" dirty="0"/>
              <a:t>; </a:t>
            </a:r>
            <a:r>
              <a:rPr lang="en-US" sz="2100" dirty="0">
                <a:solidFill>
                  <a:srgbClr val="FFFF00"/>
                </a:solidFill>
              </a:rPr>
              <a:t>Acts 1:4-5</a:t>
            </a:r>
            <a:r>
              <a:rPr lang="en-US" sz="2100" dirty="0"/>
              <a:t>)</a:t>
            </a:r>
          </a:p>
          <a:p>
            <a:pPr lvl="1"/>
            <a:r>
              <a:rPr lang="en-US" sz="2100" dirty="0"/>
              <a:t>‌For the dead (</a:t>
            </a:r>
            <a:r>
              <a:rPr lang="en-US" sz="2100" dirty="0">
                <a:solidFill>
                  <a:srgbClr val="FFFF00"/>
                </a:solidFill>
              </a:rPr>
              <a:t>1 Cor. 15:29</a:t>
            </a:r>
            <a:r>
              <a:rPr lang="en-US" sz="2100" dirty="0"/>
              <a:t>)‌</a:t>
            </a:r>
          </a:p>
          <a:p>
            <a:pPr lvl="1"/>
            <a:r>
              <a:rPr lang="en-US" sz="2100" dirty="0"/>
              <a:t>With or in fire (</a:t>
            </a:r>
            <a:r>
              <a:rPr lang="en-US" sz="2100" dirty="0">
                <a:solidFill>
                  <a:srgbClr val="FFFF00"/>
                </a:solidFill>
              </a:rPr>
              <a:t>Mt. 3:11b-12</a:t>
            </a:r>
            <a:r>
              <a:rPr lang="en-US" sz="2100" dirty="0"/>
              <a:t>)‌</a:t>
            </a:r>
          </a:p>
          <a:p>
            <a:pPr lvl="1"/>
            <a:r>
              <a:rPr lang="en-US" sz="2100" dirty="0"/>
              <a:t>Great Commission (</a:t>
            </a:r>
            <a:r>
              <a:rPr lang="en-US" sz="2100" dirty="0">
                <a:solidFill>
                  <a:srgbClr val="FFFF00"/>
                </a:solidFill>
              </a:rPr>
              <a:t>Mt. 28:18-20</a:t>
            </a:r>
            <a:r>
              <a:rPr lang="en-US" sz="2100" dirty="0"/>
              <a:t>; </a:t>
            </a:r>
            <a:r>
              <a:rPr lang="en-US" sz="2100" dirty="0">
                <a:solidFill>
                  <a:srgbClr val="FFFF00"/>
                </a:solidFill>
              </a:rPr>
              <a:t>Mk. 16:16</a:t>
            </a:r>
            <a:r>
              <a:rPr lang="en-US" sz="2100" dirty="0"/>
              <a:t>; </a:t>
            </a:r>
            <a:r>
              <a:rPr lang="en-US" sz="2100" dirty="0">
                <a:solidFill>
                  <a:srgbClr val="FFFF00"/>
                </a:solidFill>
              </a:rPr>
              <a:t>Acts 2:38</a:t>
            </a:r>
            <a:r>
              <a:rPr lang="en-US" sz="2100" dirty="0"/>
              <a:t>, </a:t>
            </a:r>
            <a:r>
              <a:rPr lang="en-US" sz="2100" dirty="0">
                <a:solidFill>
                  <a:srgbClr val="FFFF00"/>
                </a:solidFill>
              </a:rPr>
              <a:t>8:36-39</a:t>
            </a:r>
            <a:r>
              <a:rPr lang="en-US" sz="2100" dirty="0"/>
              <a:t>)</a:t>
            </a:r>
          </a:p>
        </p:txBody>
      </p:sp>
    </p:spTree>
    <p:extLst>
      <p:ext uri="{BB962C8B-B14F-4D97-AF65-F5344CB8AC3E}">
        <p14:creationId xmlns:p14="http://schemas.microsoft.com/office/powerpoint/2010/main" val="254172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u="sng" dirty="0">
                <a:effectLst/>
              </a:rPr>
              <a:t>Why</a:t>
            </a:r>
            <a:r>
              <a:rPr lang="en-US" sz="3000" dirty="0">
                <a:effectLst/>
              </a:rPr>
              <a:t> were the spirits in prison?</a:t>
            </a:r>
          </a:p>
          <a:p>
            <a:pPr lvl="1"/>
            <a:r>
              <a:rPr lang="en-US" sz="2600" dirty="0">
                <a:effectLst/>
              </a:rPr>
              <a:t>‌</a:t>
            </a:r>
            <a:r>
              <a:rPr lang="en-US" sz="2800" dirty="0">
                <a:effectLst/>
              </a:rPr>
              <a:t>“Which sometime were </a:t>
            </a:r>
            <a:r>
              <a:rPr lang="en-US" sz="2800" u="sng" dirty="0">
                <a:effectLst/>
              </a:rPr>
              <a:t>disobedient</a:t>
            </a:r>
            <a:r>
              <a:rPr lang="en-US" sz="2800" dirty="0">
                <a:effectLst/>
              </a:rPr>
              <a:t>…” (</a:t>
            </a:r>
            <a:r>
              <a:rPr lang="en-US" sz="2800" dirty="0">
                <a:solidFill>
                  <a:srgbClr val="FFFF00"/>
                </a:solidFill>
              </a:rPr>
              <a:t>1 Pt. 3:20</a:t>
            </a:r>
            <a:r>
              <a:rPr lang="en-US" sz="2800" dirty="0">
                <a:effectLst/>
              </a:rPr>
              <a:t>)</a:t>
            </a:r>
          </a:p>
          <a:p>
            <a:r>
              <a:rPr lang="en-US" sz="3000" dirty="0">
                <a:effectLst/>
              </a:rPr>
              <a:t>‌This interpretation harmonizes with other clear Bible passages</a:t>
            </a:r>
          </a:p>
        </p:txBody>
      </p:sp>
    </p:spTree>
    <p:extLst>
      <p:ext uri="{BB962C8B-B14F-4D97-AF65-F5344CB8AC3E}">
        <p14:creationId xmlns:p14="http://schemas.microsoft.com/office/powerpoint/2010/main" val="100392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Christ speaks today through us when we preach the Word of God</a:t>
            </a:r>
          </a:p>
          <a:p>
            <a:pPr lvl="1"/>
            <a:r>
              <a:rPr lang="en-US" sz="2600" dirty="0">
                <a:effectLst/>
              </a:rPr>
              <a:t>‌</a:t>
            </a:r>
            <a:r>
              <a:rPr lang="en-US" sz="2800" dirty="0">
                <a:effectLst/>
              </a:rPr>
              <a:t>“</a:t>
            </a:r>
            <a:r>
              <a:rPr lang="en-US" sz="2800" u="sng" dirty="0">
                <a:effectLst/>
              </a:rPr>
              <a:t>If any man speak, </a:t>
            </a:r>
            <a:r>
              <a:rPr lang="en-US" sz="2800" i="1" u="sng" dirty="0">
                <a:effectLst/>
              </a:rPr>
              <a:t>let him speak</a:t>
            </a:r>
            <a:r>
              <a:rPr lang="en-US" sz="2800" u="sng" dirty="0">
                <a:effectLst/>
              </a:rPr>
              <a:t> as the oracles of God</a:t>
            </a:r>
            <a:r>
              <a:rPr lang="en-US" sz="2800" dirty="0">
                <a:effectLst/>
              </a:rPr>
              <a:t>; if any man minister, </a:t>
            </a:r>
            <a:r>
              <a:rPr lang="en-US" sz="2800" i="1" dirty="0">
                <a:effectLst/>
              </a:rPr>
              <a:t>let him do it</a:t>
            </a:r>
            <a:r>
              <a:rPr lang="en-US" sz="2800" dirty="0">
                <a:effectLst/>
              </a:rPr>
              <a:t> as of the ability which God giveth: that God in all things may be glorified through Jesus Christ, to whom be praise and dominion for ever and ever. Amen.” (</a:t>
            </a:r>
            <a:r>
              <a:rPr lang="en-US" sz="2800" dirty="0">
                <a:solidFill>
                  <a:srgbClr val="FFFF00"/>
                </a:solidFill>
              </a:rPr>
              <a:t>1 Pt. 4:11</a:t>
            </a:r>
            <a:r>
              <a:rPr lang="en-US" sz="2800" dirty="0">
                <a:effectLst/>
              </a:rPr>
              <a:t>)</a:t>
            </a:r>
          </a:p>
        </p:txBody>
      </p:sp>
    </p:spTree>
    <p:extLst>
      <p:ext uri="{BB962C8B-B14F-4D97-AF65-F5344CB8AC3E}">
        <p14:creationId xmlns:p14="http://schemas.microsoft.com/office/powerpoint/2010/main" val="407602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Christ speaks today through us when we preach the Word of God</a:t>
            </a:r>
          </a:p>
          <a:p>
            <a:pPr lvl="1"/>
            <a:r>
              <a:rPr lang="en-US" sz="2800" dirty="0">
                <a:effectLst/>
              </a:rPr>
              <a:t>When we preach the Word and a person rejects the message, ultimately, they will be lost eternally (</a:t>
            </a:r>
            <a:r>
              <a:rPr lang="en-US" sz="2800" dirty="0">
                <a:solidFill>
                  <a:srgbClr val="FFFF00"/>
                </a:solidFill>
              </a:rPr>
              <a:t>2 Th. 1:7-9</a:t>
            </a:r>
            <a:r>
              <a:rPr lang="en-US" sz="2800" dirty="0">
                <a:effectLst/>
              </a:rPr>
              <a:t>)</a:t>
            </a:r>
          </a:p>
          <a:p>
            <a:pPr lvl="1"/>
            <a:r>
              <a:rPr lang="en-US" sz="2800" dirty="0">
                <a:effectLst/>
              </a:rPr>
              <a:t>‌This occurred with everyone in Noah’s day except himself, his wife, his three sons and their wives (eight people) (cf. </a:t>
            </a:r>
            <a:r>
              <a:rPr lang="en-US" sz="2800" dirty="0">
                <a:solidFill>
                  <a:srgbClr val="FFFF00"/>
                </a:solidFill>
              </a:rPr>
              <a:t>1 Pt. 3:20</a:t>
            </a:r>
            <a:r>
              <a:rPr lang="en-US" sz="2800" dirty="0">
                <a:effectLst/>
              </a:rPr>
              <a:t>)</a:t>
            </a:r>
          </a:p>
        </p:txBody>
      </p:sp>
    </p:spTree>
    <p:extLst>
      <p:ext uri="{BB962C8B-B14F-4D97-AF65-F5344CB8AC3E}">
        <p14:creationId xmlns:p14="http://schemas.microsoft.com/office/powerpoint/2010/main" val="310838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Answer #2</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Christ speaks today through us when we preach the Word of God</a:t>
            </a:r>
          </a:p>
          <a:p>
            <a:pPr lvl="1"/>
            <a:r>
              <a:rPr lang="en-US" sz="2800" dirty="0">
                <a:effectLst/>
              </a:rPr>
              <a:t>The overarching message is the ark and flood which is a typing of baptism (</a:t>
            </a:r>
            <a:r>
              <a:rPr lang="en-US" sz="2800" dirty="0">
                <a:solidFill>
                  <a:srgbClr val="FFFF00"/>
                </a:solidFill>
              </a:rPr>
              <a:t>1 Pt. 3:18-22</a:t>
            </a:r>
            <a:r>
              <a:rPr lang="en-US" sz="2800" dirty="0">
                <a:effectLst/>
              </a:rPr>
              <a:t>)</a:t>
            </a:r>
          </a:p>
          <a:p>
            <a:pPr lvl="1"/>
            <a:r>
              <a:rPr lang="en-US" sz="2800" dirty="0">
                <a:effectLst/>
              </a:rPr>
              <a:t>‌Such will bring suffering but also salvation</a:t>
            </a:r>
          </a:p>
        </p:txBody>
      </p:sp>
    </p:spTree>
    <p:extLst>
      <p:ext uri="{BB962C8B-B14F-4D97-AF65-F5344CB8AC3E}">
        <p14:creationId xmlns:p14="http://schemas.microsoft.com/office/powerpoint/2010/main" val="350207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Introduction</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rmAutofit/>
          </a:bodyPr>
          <a:lstStyle/>
          <a:p>
            <a:r>
              <a:rPr lang="en-US" sz="3200" dirty="0">
                <a:effectLst/>
              </a:rPr>
              <a:t>To answer this question, I will show with the Bible which of these baptisms the apostles underwent</a:t>
            </a:r>
          </a:p>
        </p:txBody>
      </p:sp>
    </p:spTree>
    <p:extLst>
      <p:ext uri="{BB962C8B-B14F-4D97-AF65-F5344CB8AC3E}">
        <p14:creationId xmlns:p14="http://schemas.microsoft.com/office/powerpoint/2010/main" val="41024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John the Immerser</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rmAutofit/>
          </a:bodyPr>
          <a:lstStyle/>
          <a:p>
            <a:r>
              <a:rPr lang="en-US" sz="2800" dirty="0">
                <a:effectLst/>
              </a:rPr>
              <a:t>To be an apostle, there were specific requirements</a:t>
            </a:r>
          </a:p>
          <a:p>
            <a:r>
              <a:rPr lang="en-US" sz="2800" dirty="0">
                <a:effectLst/>
              </a:rPr>
              <a:t>‌“</a:t>
            </a:r>
            <a:r>
              <a:rPr lang="en-US" sz="2800" baseline="30000" dirty="0">
                <a:effectLst/>
              </a:rPr>
              <a:t>21</a:t>
            </a:r>
            <a:r>
              <a:rPr lang="en-US" sz="2800" dirty="0">
                <a:effectLst/>
              </a:rPr>
              <a:t> Wherefore of these men which have companied with us all the time that the Lord Jesus went in and out among us, </a:t>
            </a:r>
            <a:r>
              <a:rPr lang="en-US" sz="2800" baseline="30000" dirty="0">
                <a:effectLst/>
              </a:rPr>
              <a:t>22</a:t>
            </a:r>
            <a:r>
              <a:rPr lang="en-US" sz="2800" dirty="0">
                <a:effectLst/>
              </a:rPr>
              <a:t> </a:t>
            </a:r>
            <a:r>
              <a:rPr lang="en-US" sz="2800" u="sng" dirty="0">
                <a:effectLst/>
              </a:rPr>
              <a:t>Beginning from the baptism of John</a:t>
            </a:r>
            <a:r>
              <a:rPr lang="en-US" sz="2800" dirty="0">
                <a:effectLst/>
              </a:rPr>
              <a:t>, unto that same day that he was taken up from us, must one be ordained to be a witness with us of his resurrection.” (</a:t>
            </a:r>
            <a:r>
              <a:rPr lang="en-US" sz="2800" dirty="0">
                <a:solidFill>
                  <a:srgbClr val="FFFF00"/>
                </a:solidFill>
              </a:rPr>
              <a:t>Acts 1:21-22</a:t>
            </a:r>
            <a:r>
              <a:rPr lang="en-US" sz="2800" dirty="0">
                <a:effectLst/>
              </a:rPr>
              <a:t>)</a:t>
            </a:r>
          </a:p>
        </p:txBody>
      </p:sp>
    </p:spTree>
    <p:extLst>
      <p:ext uri="{BB962C8B-B14F-4D97-AF65-F5344CB8AC3E}">
        <p14:creationId xmlns:p14="http://schemas.microsoft.com/office/powerpoint/2010/main" val="383776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John the Immerser</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2400" dirty="0">
                <a:effectLst/>
              </a:rPr>
              <a:t>Christ selected the twelve apostles from His disciples</a:t>
            </a:r>
          </a:p>
          <a:p>
            <a:r>
              <a:rPr lang="en-US" sz="2400" dirty="0">
                <a:effectLst/>
              </a:rPr>
              <a:t>‌“</a:t>
            </a:r>
            <a:r>
              <a:rPr lang="en-US" sz="2400" baseline="30000" dirty="0">
                <a:effectLst/>
              </a:rPr>
              <a:t>12</a:t>
            </a:r>
            <a:r>
              <a:rPr lang="en-US" sz="2400" dirty="0">
                <a:effectLst/>
              </a:rPr>
              <a:t> And it came to pass in those days, that he went out into a mountain to pray, and continued all night in prayer to God. </a:t>
            </a:r>
            <a:r>
              <a:rPr lang="en-US" sz="2400" baseline="30000" dirty="0">
                <a:effectLst/>
              </a:rPr>
              <a:t>13</a:t>
            </a:r>
            <a:r>
              <a:rPr lang="en-US" sz="2400" dirty="0">
                <a:effectLst/>
              </a:rPr>
              <a:t> And when it was day, he called </a:t>
            </a:r>
            <a:r>
              <a:rPr lang="en-US" sz="2400" i="1" dirty="0">
                <a:effectLst/>
              </a:rPr>
              <a:t>unto him</a:t>
            </a:r>
            <a:r>
              <a:rPr lang="en-US" sz="2400" dirty="0">
                <a:effectLst/>
              </a:rPr>
              <a:t> </a:t>
            </a:r>
            <a:r>
              <a:rPr lang="en-US" sz="2400" u="sng" dirty="0">
                <a:effectLst/>
              </a:rPr>
              <a:t>his disciples: and of them he chose twelve, whom also he named apostles</a:t>
            </a:r>
            <a:r>
              <a:rPr lang="en-US" sz="2400" dirty="0">
                <a:effectLst/>
              </a:rPr>
              <a:t>; </a:t>
            </a:r>
            <a:r>
              <a:rPr lang="en-US" sz="2400" baseline="30000" dirty="0">
                <a:effectLst/>
              </a:rPr>
              <a:t>14</a:t>
            </a:r>
            <a:r>
              <a:rPr lang="en-US" sz="2400" dirty="0">
                <a:effectLst/>
              </a:rPr>
              <a:t> Simon, (whom he also named Peter,) and Andrew his brother, James and John, Philip and Bartholomew, </a:t>
            </a:r>
            <a:r>
              <a:rPr lang="en-US" sz="2400" baseline="30000" dirty="0">
                <a:effectLst/>
              </a:rPr>
              <a:t>15</a:t>
            </a:r>
            <a:r>
              <a:rPr lang="en-US" sz="2400" dirty="0">
                <a:effectLst/>
              </a:rPr>
              <a:t> Matthew and Thomas, James the </a:t>
            </a:r>
            <a:r>
              <a:rPr lang="en-US" sz="2400" i="1" dirty="0">
                <a:effectLst/>
              </a:rPr>
              <a:t>son</a:t>
            </a:r>
            <a:r>
              <a:rPr lang="en-US" sz="2400" dirty="0">
                <a:effectLst/>
              </a:rPr>
              <a:t> of Alphaeus, and Simon called Zelotes, </a:t>
            </a:r>
            <a:r>
              <a:rPr lang="en-US" sz="2400" baseline="30000" dirty="0">
                <a:effectLst/>
              </a:rPr>
              <a:t>16</a:t>
            </a:r>
            <a:r>
              <a:rPr lang="en-US" sz="2400" dirty="0">
                <a:effectLst/>
              </a:rPr>
              <a:t> And Judas </a:t>
            </a:r>
            <a:r>
              <a:rPr lang="en-US" sz="2400" i="1" dirty="0">
                <a:effectLst/>
              </a:rPr>
              <a:t>the brother</a:t>
            </a:r>
            <a:r>
              <a:rPr lang="en-US" sz="2400" dirty="0">
                <a:effectLst/>
              </a:rPr>
              <a:t> of James, and Judas Iscariot, which also was the traitor.” (</a:t>
            </a:r>
            <a:r>
              <a:rPr lang="en-US" sz="2400" dirty="0">
                <a:solidFill>
                  <a:srgbClr val="FFFF00"/>
                </a:solidFill>
              </a:rPr>
              <a:t>Lk. 6:12-16</a:t>
            </a:r>
            <a:r>
              <a:rPr lang="en-US" sz="2400" dirty="0">
                <a:effectLst/>
              </a:rPr>
              <a:t>)</a:t>
            </a:r>
          </a:p>
        </p:txBody>
      </p:sp>
    </p:spTree>
    <p:extLst>
      <p:ext uri="{BB962C8B-B14F-4D97-AF65-F5344CB8AC3E}">
        <p14:creationId xmlns:p14="http://schemas.microsoft.com/office/powerpoint/2010/main" val="111569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John the Immerser</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John the Immerser and Jesus were active in the baptism of repentance for the remission of sins (</a:t>
            </a:r>
            <a:r>
              <a:rPr lang="en-US" sz="3000" dirty="0">
                <a:solidFill>
                  <a:srgbClr val="FFFF00"/>
                </a:solidFill>
              </a:rPr>
              <a:t>Jn. 3:22-4:3</a:t>
            </a:r>
            <a:r>
              <a:rPr lang="en-US" sz="3000" dirty="0">
                <a:effectLst/>
              </a:rPr>
              <a:t>)</a:t>
            </a:r>
          </a:p>
          <a:p>
            <a:pPr lvl="1"/>
            <a:r>
              <a:rPr lang="en-US" sz="2500" dirty="0">
                <a:effectLst/>
              </a:rPr>
              <a:t>‌Jesus Himself was immersed by John to fulfill all righteousness (</a:t>
            </a:r>
            <a:r>
              <a:rPr lang="en-US" sz="2500" dirty="0">
                <a:solidFill>
                  <a:srgbClr val="FFFF00"/>
                </a:solidFill>
              </a:rPr>
              <a:t>Mt. 3:13-15</a:t>
            </a:r>
            <a:r>
              <a:rPr lang="en-US" sz="2500" dirty="0">
                <a:effectLst/>
              </a:rPr>
              <a:t>)</a:t>
            </a:r>
          </a:p>
          <a:p>
            <a:pPr lvl="1"/>
            <a:r>
              <a:rPr lang="en-US" sz="2500" dirty="0">
                <a:effectLst/>
              </a:rPr>
              <a:t>‌“</a:t>
            </a:r>
            <a:r>
              <a:rPr lang="en-US" sz="2500" baseline="30000" dirty="0">
                <a:effectLst/>
              </a:rPr>
              <a:t>1</a:t>
            </a:r>
            <a:r>
              <a:rPr lang="en-US" sz="2500" dirty="0">
                <a:effectLst/>
              </a:rPr>
              <a:t> When therefore the Lord knew how the Pharisees had heard that </a:t>
            </a:r>
            <a:r>
              <a:rPr lang="en-US" sz="2500" u="sng" dirty="0">
                <a:effectLst/>
              </a:rPr>
              <a:t>Jesus made and baptized more disciples than John</a:t>
            </a:r>
            <a:r>
              <a:rPr lang="en-US" sz="2500" dirty="0">
                <a:effectLst/>
              </a:rPr>
              <a:t>, </a:t>
            </a:r>
            <a:r>
              <a:rPr lang="en-US" sz="2500" baseline="30000" dirty="0">
                <a:effectLst/>
              </a:rPr>
              <a:t>2</a:t>
            </a:r>
            <a:r>
              <a:rPr lang="en-US" sz="2500" dirty="0">
                <a:effectLst/>
              </a:rPr>
              <a:t> (Though Jesus himself baptized not, but his disciples,)” (</a:t>
            </a:r>
            <a:r>
              <a:rPr lang="en-US" sz="2500" dirty="0">
                <a:solidFill>
                  <a:srgbClr val="FFFF00"/>
                </a:solidFill>
              </a:rPr>
              <a:t>Jn. 4:1-2</a:t>
            </a:r>
            <a:r>
              <a:rPr lang="en-US" sz="2500" dirty="0">
                <a:effectLst/>
              </a:rPr>
              <a:t>)</a:t>
            </a:r>
          </a:p>
        </p:txBody>
      </p:sp>
    </p:spTree>
    <p:extLst>
      <p:ext uri="{BB962C8B-B14F-4D97-AF65-F5344CB8AC3E}">
        <p14:creationId xmlns:p14="http://schemas.microsoft.com/office/powerpoint/2010/main" val="349761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John the Immerser</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John the Immerser and Jesus were active in the baptism of repentance for the remission of sins (</a:t>
            </a:r>
            <a:r>
              <a:rPr lang="en-US" sz="3000" dirty="0">
                <a:solidFill>
                  <a:srgbClr val="FFFF00"/>
                </a:solidFill>
              </a:rPr>
              <a:t>Jn. 3:22-4:3</a:t>
            </a:r>
            <a:r>
              <a:rPr lang="en-US" sz="3000" dirty="0">
                <a:effectLst/>
              </a:rPr>
              <a:t>)</a:t>
            </a:r>
          </a:p>
          <a:p>
            <a:pPr lvl="1"/>
            <a:r>
              <a:rPr lang="en-US" sz="2500" dirty="0">
                <a:effectLst/>
              </a:rPr>
              <a:t>The text indicates that in making disciples they were also baptized </a:t>
            </a:r>
          </a:p>
          <a:p>
            <a:pPr lvl="1"/>
            <a:r>
              <a:rPr lang="en-US" sz="2500" dirty="0">
                <a:effectLst/>
              </a:rPr>
              <a:t>Thus, all the original apostles (and Matthias) would have been baptized with the baptism of repentance for the remission of sins i.e., John’s baptism</a:t>
            </a:r>
          </a:p>
        </p:txBody>
      </p:sp>
    </p:spTree>
    <p:extLst>
      <p:ext uri="{BB962C8B-B14F-4D97-AF65-F5344CB8AC3E}">
        <p14:creationId xmlns:p14="http://schemas.microsoft.com/office/powerpoint/2010/main" val="7511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69E90-C882-9B28-F822-C288AC9389FC}"/>
              </a:ext>
            </a:extLst>
          </p:cNvPr>
          <p:cNvSpPr>
            <a:spLocks noGrp="1"/>
          </p:cNvSpPr>
          <p:nvPr>
            <p:ph type="title"/>
          </p:nvPr>
        </p:nvSpPr>
        <p:spPr/>
        <p:txBody>
          <a:bodyPr/>
          <a:lstStyle/>
          <a:p>
            <a:r>
              <a:rPr kumimoji="0" lang="en-US" sz="6000" b="0" i="0" u="none" strike="noStrike" kern="1200" cap="none" spc="0" normalizeH="0" baseline="0" noProof="0" dirty="0">
                <a:ln>
                  <a:noFill/>
                </a:ln>
                <a:solidFill>
                  <a:srgbClr val="EBEBEB"/>
                </a:solidFill>
                <a:effectLst/>
                <a:uLnTx/>
                <a:uFillTx/>
                <a:latin typeface="Century Gothic" panose="020B0502020202020204"/>
                <a:ea typeface="+mj-ea"/>
                <a:cs typeface="+mj-cs"/>
              </a:rPr>
              <a:t>In Suffering</a:t>
            </a:r>
            <a:endParaRPr lang="en-US" dirty="0"/>
          </a:p>
        </p:txBody>
      </p:sp>
      <p:sp>
        <p:nvSpPr>
          <p:cNvPr id="3" name="Content Placeholder 2">
            <a:extLst>
              <a:ext uri="{FF2B5EF4-FFF2-40B4-BE49-F238E27FC236}">
                <a16:creationId xmlns:a16="http://schemas.microsoft.com/office/drawing/2014/main" id="{89BE22F0-3230-1D2D-D990-6E09FEF70B42}"/>
              </a:ext>
            </a:extLst>
          </p:cNvPr>
          <p:cNvSpPr>
            <a:spLocks noGrp="1"/>
          </p:cNvSpPr>
          <p:nvPr>
            <p:ph idx="1"/>
          </p:nvPr>
        </p:nvSpPr>
        <p:spPr/>
        <p:txBody>
          <a:bodyPr>
            <a:noAutofit/>
          </a:bodyPr>
          <a:lstStyle/>
          <a:p>
            <a:r>
              <a:rPr lang="en-US" sz="3000" dirty="0">
                <a:effectLst/>
              </a:rPr>
              <a:t>The baptism of suffering was spoken of to James and John, two apostles (</a:t>
            </a:r>
            <a:r>
              <a:rPr lang="en-US" sz="3000" dirty="0">
                <a:solidFill>
                  <a:srgbClr val="FFFF00"/>
                </a:solidFill>
              </a:rPr>
              <a:t>Mk. 10:35-39</a:t>
            </a:r>
            <a:r>
              <a:rPr lang="en-US" sz="3000" dirty="0">
                <a:effectLst/>
              </a:rPr>
              <a:t>)</a:t>
            </a:r>
          </a:p>
          <a:p>
            <a:pPr lvl="1"/>
            <a:r>
              <a:rPr lang="en-US" sz="2800" dirty="0">
                <a:effectLst/>
              </a:rPr>
              <a:t>‌The cup Christ asked to pass from Him was the suffering of the cross (</a:t>
            </a:r>
            <a:r>
              <a:rPr lang="en-US" sz="2800" dirty="0">
                <a:solidFill>
                  <a:srgbClr val="FFFF00"/>
                </a:solidFill>
              </a:rPr>
              <a:t>Mt. 26:36-46</a:t>
            </a:r>
            <a:r>
              <a:rPr lang="en-US" sz="2800" dirty="0">
                <a:effectLst/>
              </a:rPr>
              <a:t>; cf. </a:t>
            </a:r>
            <a:r>
              <a:rPr lang="en-US" sz="2800" dirty="0">
                <a:solidFill>
                  <a:srgbClr val="FFFF00"/>
                </a:solidFill>
              </a:rPr>
              <a:t>Lk. 12:49-53</a:t>
            </a:r>
            <a:r>
              <a:rPr lang="en-US" sz="2800" dirty="0">
                <a:effectLst/>
              </a:rPr>
              <a:t>, </a:t>
            </a:r>
            <a:r>
              <a:rPr lang="en-US" sz="2800" dirty="0">
                <a:solidFill>
                  <a:srgbClr val="FFFF00"/>
                </a:solidFill>
              </a:rPr>
              <a:t>22:40-44</a:t>
            </a:r>
            <a:r>
              <a:rPr lang="en-US" sz="2800" dirty="0">
                <a:effectLst/>
              </a:rPr>
              <a:t>; </a:t>
            </a:r>
            <a:r>
              <a:rPr lang="en-US" sz="2800" dirty="0">
                <a:solidFill>
                  <a:srgbClr val="FFFF00"/>
                </a:solidFill>
              </a:rPr>
              <a:t>Jn. 18:11</a:t>
            </a:r>
            <a:r>
              <a:rPr lang="en-US" sz="2800" dirty="0">
                <a:effectLst/>
              </a:rPr>
              <a:t>)</a:t>
            </a:r>
          </a:p>
          <a:p>
            <a:pPr lvl="1"/>
            <a:r>
              <a:rPr lang="en-US" sz="2800" dirty="0">
                <a:effectLst/>
              </a:rPr>
              <a:t>Christ told the apostles they would suffer multiple times (</a:t>
            </a:r>
            <a:r>
              <a:rPr lang="en-US" sz="2800" dirty="0">
                <a:solidFill>
                  <a:srgbClr val="FFFF00"/>
                </a:solidFill>
              </a:rPr>
              <a:t>Mt. 10:22-23</a:t>
            </a:r>
            <a:r>
              <a:rPr lang="en-US" sz="2800" dirty="0">
                <a:effectLst/>
              </a:rPr>
              <a:t>, </a:t>
            </a:r>
            <a:r>
              <a:rPr lang="en-US" sz="2800" dirty="0">
                <a:solidFill>
                  <a:srgbClr val="FFFF00"/>
                </a:solidFill>
              </a:rPr>
              <a:t>28</a:t>
            </a:r>
            <a:r>
              <a:rPr lang="en-US" sz="2800" dirty="0">
                <a:effectLst/>
              </a:rPr>
              <a:t>; </a:t>
            </a:r>
            <a:r>
              <a:rPr lang="en-US" sz="2800" dirty="0">
                <a:solidFill>
                  <a:srgbClr val="FFFF00"/>
                </a:solidFill>
              </a:rPr>
              <a:t>Jn. 16:2</a:t>
            </a:r>
            <a:r>
              <a:rPr lang="en-US" sz="2800" dirty="0">
                <a:effectLst/>
              </a:rPr>
              <a:t>)</a:t>
            </a:r>
          </a:p>
        </p:txBody>
      </p:sp>
    </p:spTree>
    <p:extLst>
      <p:ext uri="{BB962C8B-B14F-4D97-AF65-F5344CB8AC3E}">
        <p14:creationId xmlns:p14="http://schemas.microsoft.com/office/powerpoint/2010/main" val="182259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86</TotalTime>
  <Words>1841</Words>
  <Application>Microsoft Office PowerPoint</Application>
  <PresentationFormat>Widescreen</PresentationFormat>
  <Paragraphs>116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Century Gothic</vt:lpstr>
      <vt:lpstr>Wingdings 3</vt:lpstr>
      <vt:lpstr>Ion</vt:lpstr>
      <vt:lpstr>Questions and Answers #7</vt:lpstr>
      <vt:lpstr>Does it mention in the Bible the baptisms of the Apostles?</vt:lpstr>
      <vt:lpstr>Introduction</vt:lpstr>
      <vt:lpstr>Introduction</vt:lpstr>
      <vt:lpstr>John the Immerser</vt:lpstr>
      <vt:lpstr>John the Immerser</vt:lpstr>
      <vt:lpstr>John the Immerser</vt:lpstr>
      <vt:lpstr>John the Immerser</vt:lpstr>
      <vt:lpstr>In Suffering</vt:lpstr>
      <vt:lpstr>In Suffering</vt:lpstr>
      <vt:lpstr>Holy Spirit</vt:lpstr>
      <vt:lpstr>Holy Spirit</vt:lpstr>
      <vt:lpstr>Holy Spirit</vt:lpstr>
      <vt:lpstr>With or in Fire</vt:lpstr>
      <vt:lpstr>Great Commission</vt:lpstr>
      <vt:lpstr>Does it mention in the Bible the baptisms of the Apostles?</vt:lpstr>
      <vt:lpstr>Answer #1</vt:lpstr>
      <vt:lpstr>Explain 1 Peter 3:19 Imprison spirits. Does this mean giving a second chance or just showing then he is the Son of God?</vt:lpstr>
      <vt:lpstr>Introduction</vt:lpstr>
      <vt:lpstr>Introduction</vt:lpstr>
      <vt:lpstr>Introduction</vt:lpstr>
      <vt:lpstr>Introduction</vt:lpstr>
      <vt:lpstr>Explain 1 Peter 3:19 Imprison spirits. Does this mean giving a second chance or just showing then he is the Son of God?</vt:lpstr>
      <vt:lpstr>Answer #2</vt:lpstr>
      <vt:lpstr>Answer #2</vt:lpstr>
      <vt:lpstr>Answer #2</vt:lpstr>
      <vt:lpstr>Answer #2</vt:lpstr>
      <vt:lpstr>Answer #2</vt:lpstr>
      <vt:lpstr>Answer #2</vt:lpstr>
      <vt:lpstr>Answer #2</vt:lpstr>
      <vt:lpstr>Answer #2</vt:lpstr>
      <vt:lpstr>Answer #2</vt:lpstr>
      <vt:lpstr>Answer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and Answers #7</dc:title>
  <dc:creator>Trent Thrasher</dc:creator>
  <cp:lastModifiedBy>Trent Thrasher</cp:lastModifiedBy>
  <cp:revision>13</cp:revision>
  <dcterms:created xsi:type="dcterms:W3CDTF">2023-08-24T14:15:03Z</dcterms:created>
  <dcterms:modified xsi:type="dcterms:W3CDTF">2023-08-25T19:13:37Z</dcterms:modified>
</cp:coreProperties>
</file>