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7/21/2023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ACC92-8207-32EB-11B8-9CF25A9978BC}"/>
              </a:ext>
            </a:extLst>
          </p:cNvPr>
          <p:cNvSpPr>
            <a:spLocks noGrp="1"/>
          </p:cNvSpPr>
          <p:nvPr>
            <p:ph type="ctrTitle"/>
          </p:nvPr>
        </p:nvSpPr>
        <p:spPr/>
        <p:txBody>
          <a:bodyPr/>
          <a:lstStyle/>
          <a:p>
            <a:r>
              <a:rPr lang="en-US" dirty="0"/>
              <a:t>Questions and Answers #6</a:t>
            </a:r>
          </a:p>
        </p:txBody>
      </p:sp>
      <p:sp>
        <p:nvSpPr>
          <p:cNvPr id="3" name="Subtitle 2">
            <a:extLst>
              <a:ext uri="{FF2B5EF4-FFF2-40B4-BE49-F238E27FC236}">
                <a16:creationId xmlns:a16="http://schemas.microsoft.com/office/drawing/2014/main" id="{9A098A5D-5E73-DBC5-C4A1-5F73C8BB9102}"/>
              </a:ext>
            </a:extLst>
          </p:cNvPr>
          <p:cNvSpPr>
            <a:spLocks noGrp="1"/>
          </p:cNvSpPr>
          <p:nvPr>
            <p:ph type="subTitle" idx="1"/>
          </p:nvPr>
        </p:nvSpPr>
        <p:spPr/>
        <p:txBody>
          <a:bodyPr>
            <a:normAutofit/>
          </a:bodyPr>
          <a:lstStyle/>
          <a:p>
            <a:r>
              <a:rPr lang="en-US" sz="3200" dirty="0"/>
              <a:t>July 23, 2023</a:t>
            </a:r>
          </a:p>
        </p:txBody>
      </p:sp>
      <p:pic>
        <p:nvPicPr>
          <p:cNvPr id="5" name="Picture 4" descr="A logo of a church&#10;&#10;Description automatically generated">
            <a:extLst>
              <a:ext uri="{FF2B5EF4-FFF2-40B4-BE49-F238E27FC236}">
                <a16:creationId xmlns:a16="http://schemas.microsoft.com/office/drawing/2014/main" id="{A42BA250-BD2F-C2E9-A2AC-4473211BD420}"/>
              </a:ext>
            </a:extLst>
          </p:cNvPr>
          <p:cNvPicPr>
            <a:picLocks noChangeAspect="1"/>
          </p:cNvPicPr>
          <p:nvPr/>
        </p:nvPicPr>
        <p:blipFill rotWithShape="1">
          <a:blip r:embed="rId2"/>
          <a:srcRect l="17138" t="34209" r="17407" b="35488"/>
          <a:stretch/>
        </p:blipFill>
        <p:spPr>
          <a:xfrm>
            <a:off x="8968507" y="5384801"/>
            <a:ext cx="3084947" cy="1428216"/>
          </a:xfrm>
          <a:prstGeom prst="rect">
            <a:avLst/>
          </a:prstGeom>
        </p:spPr>
      </p:pic>
    </p:spTree>
    <p:extLst>
      <p:ext uri="{BB962C8B-B14F-4D97-AF65-F5344CB8AC3E}">
        <p14:creationId xmlns:p14="http://schemas.microsoft.com/office/powerpoint/2010/main" val="1054119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dirty="0">
                <a:effectLst/>
              </a:rPr>
              <a:t>How Time Was Understood by the Israelites</a:t>
            </a:r>
            <a:endParaRPr lang="en-US"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074543"/>
          </a:xfrm>
        </p:spPr>
        <p:txBody>
          <a:bodyPr anchor="t">
            <a:normAutofit/>
          </a:bodyPr>
          <a:lstStyle/>
          <a:p>
            <a:r>
              <a:rPr lang="en-US" sz="3200" dirty="0">
                <a:effectLst/>
              </a:rPr>
              <a:t>The Sun, moon, and stars were given for tracking time (</a:t>
            </a:r>
            <a:r>
              <a:rPr lang="en-US" sz="3200" dirty="0">
                <a:solidFill>
                  <a:schemeClr val="accent1"/>
                </a:solidFill>
                <a:effectLst/>
              </a:rPr>
              <a:t>Gen. 1:14-19</a:t>
            </a:r>
            <a:r>
              <a:rPr lang="en-US" sz="3200" dirty="0">
                <a:effectLst/>
              </a:rPr>
              <a:t>)</a:t>
            </a:r>
          </a:p>
          <a:p>
            <a:pPr lvl="1"/>
            <a:r>
              <a:rPr lang="en-US" sz="3000" dirty="0">
                <a:effectLst/>
              </a:rPr>
              <a:t>‌Jesus, being a Jew, understood there were twelve hours in the light portion of a day (</a:t>
            </a:r>
            <a:r>
              <a:rPr lang="en-US" sz="3000" dirty="0">
                <a:solidFill>
                  <a:schemeClr val="accent1"/>
                </a:solidFill>
                <a:effectLst/>
              </a:rPr>
              <a:t>Jn. 11:9</a:t>
            </a:r>
            <a:r>
              <a:rPr lang="en-US" sz="3000" dirty="0">
                <a:effectLst/>
              </a:rPr>
              <a:t>)‌</a:t>
            </a:r>
          </a:p>
          <a:p>
            <a:pPr lvl="1"/>
            <a:r>
              <a:rPr lang="en-US" sz="3000" dirty="0">
                <a:effectLst/>
              </a:rPr>
              <a:t>This implies then that night must be twelve hours since a day was divided between the two (</a:t>
            </a:r>
            <a:r>
              <a:rPr lang="en-US" sz="3000" dirty="0">
                <a:solidFill>
                  <a:schemeClr val="accent1"/>
                </a:solidFill>
                <a:effectLst/>
              </a:rPr>
              <a:t>Gen. 1:18</a:t>
            </a:r>
            <a:r>
              <a:rPr lang="en-US" sz="3000" dirty="0">
                <a:effectLst/>
              </a:rPr>
              <a:t>; cf. </a:t>
            </a:r>
            <a:r>
              <a:rPr lang="en-US" sz="3000" dirty="0">
                <a:solidFill>
                  <a:schemeClr val="accent1"/>
                </a:solidFill>
                <a:effectLst/>
              </a:rPr>
              <a:t>Gen. 1:7</a:t>
            </a:r>
            <a:r>
              <a:rPr lang="en-US" sz="3000" dirty="0">
                <a:effectLst/>
              </a:rPr>
              <a:t>; </a:t>
            </a:r>
            <a:r>
              <a:rPr lang="en-US" sz="3000" dirty="0">
                <a:solidFill>
                  <a:schemeClr val="accent1"/>
                </a:solidFill>
                <a:effectLst/>
              </a:rPr>
              <a:t>Ex. 26:33</a:t>
            </a:r>
            <a:r>
              <a:rPr lang="en-US" sz="3000" dirty="0">
                <a:effectLst/>
              </a:rPr>
              <a:t>; </a:t>
            </a:r>
            <a:r>
              <a:rPr lang="en-US" sz="3000" dirty="0">
                <a:solidFill>
                  <a:schemeClr val="accent1"/>
                </a:solidFill>
                <a:effectLst/>
              </a:rPr>
              <a:t>Lev. 10:10</a:t>
            </a:r>
            <a:r>
              <a:rPr lang="en-US" sz="3000" dirty="0">
                <a:effectLst/>
              </a:rPr>
              <a:t>, </a:t>
            </a:r>
            <a:r>
              <a:rPr lang="en-US" sz="3000" dirty="0">
                <a:solidFill>
                  <a:schemeClr val="accent1"/>
                </a:solidFill>
                <a:effectLst/>
              </a:rPr>
              <a:t>20:25</a:t>
            </a:r>
            <a:r>
              <a:rPr lang="en-US" sz="3000" dirty="0">
                <a:effectLst/>
              </a:rPr>
              <a:t>)</a:t>
            </a:r>
            <a:endParaRPr lang="en-US" sz="3000" dirty="0">
              <a:solidFill>
                <a:schemeClr val="accent1"/>
              </a:solidFill>
              <a:effectLst/>
            </a:endParaRPr>
          </a:p>
        </p:txBody>
      </p:sp>
    </p:spTree>
    <p:extLst>
      <p:ext uri="{BB962C8B-B14F-4D97-AF65-F5344CB8AC3E}">
        <p14:creationId xmlns:p14="http://schemas.microsoft.com/office/powerpoint/2010/main" val="241536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dirty="0">
                <a:effectLst/>
              </a:rPr>
              <a:t>How Time Was Understood by the Israelites</a:t>
            </a:r>
            <a:endParaRPr lang="en-US"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261449"/>
          </a:xfrm>
        </p:spPr>
        <p:txBody>
          <a:bodyPr anchor="t">
            <a:normAutofit/>
          </a:bodyPr>
          <a:lstStyle/>
          <a:p>
            <a:r>
              <a:rPr lang="en-US" sz="3200" dirty="0">
                <a:effectLst/>
              </a:rPr>
              <a:t>The Israelites began the daylight portion of a day at the rising of the sun (cf. </a:t>
            </a:r>
            <a:r>
              <a:rPr lang="en-US" sz="3200" dirty="0">
                <a:solidFill>
                  <a:schemeClr val="accent1"/>
                </a:solidFill>
                <a:effectLst/>
              </a:rPr>
              <a:t>2 Sam. 23:4</a:t>
            </a:r>
            <a:r>
              <a:rPr lang="en-US" sz="3200" dirty="0">
                <a:effectLst/>
              </a:rPr>
              <a:t>)‌</a:t>
            </a:r>
          </a:p>
          <a:p>
            <a:pPr lvl="1"/>
            <a:r>
              <a:rPr lang="en-US" sz="3000" dirty="0">
                <a:effectLst/>
              </a:rPr>
              <a:t>Noon is midday (</a:t>
            </a:r>
            <a:r>
              <a:rPr lang="en-US" sz="3000" dirty="0">
                <a:solidFill>
                  <a:schemeClr val="accent1"/>
                </a:solidFill>
                <a:effectLst/>
              </a:rPr>
              <a:t>Acts 22:6</a:t>
            </a:r>
            <a:r>
              <a:rPr lang="en-US" sz="3000" dirty="0">
                <a:effectLst/>
              </a:rPr>
              <a:t> noon (</a:t>
            </a:r>
            <a:r>
              <a:rPr lang="en-US" sz="3000" i="1" dirty="0" err="1">
                <a:effectLst/>
              </a:rPr>
              <a:t>mesembria</a:t>
            </a:r>
            <a:r>
              <a:rPr lang="en-US" sz="3000" dirty="0">
                <a:effectLst/>
              </a:rPr>
              <a:t> </a:t>
            </a:r>
            <a:r>
              <a:rPr lang="en-US" sz="3000" b="1" dirty="0">
                <a:effectLst/>
              </a:rPr>
              <a:t>G3314</a:t>
            </a:r>
            <a:r>
              <a:rPr lang="en-US" sz="3000" dirty="0">
                <a:effectLst/>
              </a:rPr>
              <a:t> </a:t>
            </a:r>
            <a:r>
              <a:rPr lang="en-US" sz="3000" dirty="0" err="1">
                <a:effectLst/>
              </a:rPr>
              <a:t>μεσημ</a:t>
            </a:r>
            <a:r>
              <a:rPr lang="en-US" sz="3000" dirty="0">
                <a:effectLst/>
              </a:rPr>
              <a:t>βρίαa), </a:t>
            </a:r>
            <a:r>
              <a:rPr lang="en-US" sz="3000" dirty="0">
                <a:solidFill>
                  <a:schemeClr val="accent1"/>
                </a:solidFill>
                <a:effectLst/>
              </a:rPr>
              <a:t>Acts 26:13</a:t>
            </a:r>
            <a:r>
              <a:rPr lang="en-US" sz="3000" dirty="0">
                <a:effectLst/>
              </a:rPr>
              <a:t>)‌</a:t>
            </a:r>
          </a:p>
          <a:p>
            <a:pPr lvl="2"/>
            <a:r>
              <a:rPr lang="en-US" sz="2800" dirty="0">
                <a:effectLst/>
              </a:rPr>
              <a:t>“In a number of languages μεσημβρίαa may be rendered as ‘when the sun is high’ or ‘when the sun is above one’s head’ or ‘just as the sun starts down.’” (Louw-Nida 638)‌</a:t>
            </a:r>
          </a:p>
          <a:p>
            <a:pPr lvl="2"/>
            <a:r>
              <a:rPr lang="en-US" sz="2800" dirty="0">
                <a:effectLst/>
              </a:rPr>
              <a:t>The Sun is at its highest at noon</a:t>
            </a:r>
          </a:p>
        </p:txBody>
      </p:sp>
    </p:spTree>
    <p:extLst>
      <p:ext uri="{BB962C8B-B14F-4D97-AF65-F5344CB8AC3E}">
        <p14:creationId xmlns:p14="http://schemas.microsoft.com/office/powerpoint/2010/main" val="75563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dirty="0">
                <a:effectLst/>
              </a:rPr>
              <a:t>How Time Was Understood by the Israelites</a:t>
            </a:r>
            <a:endParaRPr lang="en-US"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261449"/>
          </a:xfrm>
        </p:spPr>
        <p:txBody>
          <a:bodyPr anchor="t">
            <a:normAutofit/>
          </a:bodyPr>
          <a:lstStyle/>
          <a:p>
            <a:r>
              <a:rPr lang="en-US" sz="3200" dirty="0"/>
              <a:t>The Israelites began the daylight portion of a day at the rising of the sun (cf. </a:t>
            </a:r>
            <a:r>
              <a:rPr lang="en-US" sz="3200" dirty="0">
                <a:solidFill>
                  <a:schemeClr val="accent1"/>
                </a:solidFill>
              </a:rPr>
              <a:t>2 Sam. 23:4</a:t>
            </a:r>
            <a:r>
              <a:rPr lang="en-US" sz="3200" dirty="0"/>
              <a:t>)‌</a:t>
            </a:r>
            <a:endParaRPr lang="en-US" sz="3200" dirty="0">
              <a:effectLst/>
            </a:endParaRPr>
          </a:p>
          <a:p>
            <a:pPr lvl="1"/>
            <a:r>
              <a:rPr lang="en-US" sz="3000" dirty="0">
                <a:effectLst/>
              </a:rPr>
              <a:t>Noon is midday (</a:t>
            </a:r>
            <a:r>
              <a:rPr lang="en-US" sz="3000" dirty="0">
                <a:solidFill>
                  <a:schemeClr val="accent1"/>
                </a:solidFill>
                <a:effectLst/>
              </a:rPr>
              <a:t>Acts 22:6</a:t>
            </a:r>
            <a:r>
              <a:rPr lang="en-US" sz="3000" dirty="0">
                <a:effectLst/>
              </a:rPr>
              <a:t> noon (</a:t>
            </a:r>
            <a:r>
              <a:rPr lang="en-US" sz="3000" i="1" dirty="0" err="1">
                <a:effectLst/>
              </a:rPr>
              <a:t>mesembria</a:t>
            </a:r>
            <a:r>
              <a:rPr lang="en-US" sz="3000" dirty="0">
                <a:effectLst/>
              </a:rPr>
              <a:t> </a:t>
            </a:r>
            <a:r>
              <a:rPr lang="en-US" sz="3000" b="1" dirty="0">
                <a:effectLst/>
              </a:rPr>
              <a:t>G3314</a:t>
            </a:r>
            <a:r>
              <a:rPr lang="en-US" sz="3000" dirty="0">
                <a:effectLst/>
              </a:rPr>
              <a:t> </a:t>
            </a:r>
            <a:r>
              <a:rPr lang="en-US" sz="3000" dirty="0" err="1">
                <a:effectLst/>
              </a:rPr>
              <a:t>μεσημ</a:t>
            </a:r>
            <a:r>
              <a:rPr lang="en-US" sz="3000" dirty="0">
                <a:effectLst/>
              </a:rPr>
              <a:t>βρίαa), </a:t>
            </a:r>
            <a:r>
              <a:rPr lang="en-US" sz="3000" dirty="0">
                <a:solidFill>
                  <a:schemeClr val="accent1"/>
                </a:solidFill>
                <a:effectLst/>
              </a:rPr>
              <a:t>Acts 26:13</a:t>
            </a:r>
            <a:r>
              <a:rPr lang="en-US" sz="3000" dirty="0">
                <a:effectLst/>
              </a:rPr>
              <a:t>)‌</a:t>
            </a:r>
          </a:p>
          <a:p>
            <a:pPr lvl="2"/>
            <a:r>
              <a:rPr lang="en-US" sz="2800" dirty="0">
                <a:effectLst/>
              </a:rPr>
              <a:t>Noon defined in English is, “12 o’clock at midday” (Merriam-Webster, Inc.)‌</a:t>
            </a:r>
          </a:p>
          <a:p>
            <a:pPr lvl="2"/>
            <a:r>
              <a:rPr lang="en-US" sz="2800" dirty="0">
                <a:effectLst/>
              </a:rPr>
              <a:t>Thus, the twelve hours of daylight would begin at 6 A.M. (sunrise) and end at 6 P.M. (sunset)</a:t>
            </a:r>
          </a:p>
        </p:txBody>
      </p:sp>
    </p:spTree>
    <p:extLst>
      <p:ext uri="{BB962C8B-B14F-4D97-AF65-F5344CB8AC3E}">
        <p14:creationId xmlns:p14="http://schemas.microsoft.com/office/powerpoint/2010/main" val="296457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dirty="0">
                <a:effectLst/>
              </a:rPr>
              <a:t>How Time Was Understood by the Israelites</a:t>
            </a:r>
            <a:endParaRPr lang="en-US"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347713"/>
          </a:xfrm>
        </p:spPr>
        <p:txBody>
          <a:bodyPr anchor="t">
            <a:normAutofit/>
          </a:bodyPr>
          <a:lstStyle/>
          <a:p>
            <a:r>
              <a:rPr lang="en-US" sz="3200" dirty="0"/>
              <a:t>The Israelites began the daylight portion of a day at the rising of the sun (cf. </a:t>
            </a:r>
            <a:r>
              <a:rPr lang="en-US" sz="3200" dirty="0">
                <a:solidFill>
                  <a:schemeClr val="accent1"/>
                </a:solidFill>
              </a:rPr>
              <a:t>2 Sam. 23:4</a:t>
            </a:r>
            <a:r>
              <a:rPr lang="en-US" sz="3200" dirty="0"/>
              <a:t>)‌</a:t>
            </a:r>
            <a:endParaRPr lang="en-US" sz="3200" dirty="0">
              <a:effectLst/>
            </a:endParaRPr>
          </a:p>
          <a:p>
            <a:pPr lvl="1"/>
            <a:r>
              <a:rPr lang="en-US" sz="3000" dirty="0">
                <a:effectLst/>
              </a:rPr>
              <a:t>The night (twelve-hour period) was divided into three watches of four hours each‌</a:t>
            </a:r>
          </a:p>
          <a:p>
            <a:pPr lvl="2"/>
            <a:r>
              <a:rPr lang="en-US" sz="2800" dirty="0">
                <a:effectLst/>
              </a:rPr>
              <a:t>Sunset (6 P.M.) to 10 P.M. (</a:t>
            </a:r>
            <a:r>
              <a:rPr lang="en-US" sz="2800" dirty="0">
                <a:solidFill>
                  <a:schemeClr val="accent1"/>
                </a:solidFill>
                <a:effectLst/>
              </a:rPr>
              <a:t>Lam. 2:19 </a:t>
            </a:r>
            <a:r>
              <a:rPr lang="en-US" sz="2800" dirty="0">
                <a:effectLst/>
              </a:rPr>
              <a:t>“beginning of the watches”)</a:t>
            </a:r>
          </a:p>
          <a:p>
            <a:pPr lvl="2"/>
            <a:r>
              <a:rPr lang="en-US" sz="2800" dirty="0">
                <a:effectLst/>
              </a:rPr>
              <a:t>‌10 P.M. to 2 A.M. (</a:t>
            </a:r>
            <a:r>
              <a:rPr lang="en-US" sz="2800" dirty="0">
                <a:solidFill>
                  <a:schemeClr val="accent1"/>
                </a:solidFill>
                <a:effectLst/>
              </a:rPr>
              <a:t>Judg. 7:19 </a:t>
            </a:r>
            <a:r>
              <a:rPr lang="en-US" sz="2800" dirty="0">
                <a:effectLst/>
              </a:rPr>
              <a:t>“middle watch”)‌</a:t>
            </a:r>
          </a:p>
          <a:p>
            <a:pPr lvl="2"/>
            <a:r>
              <a:rPr lang="en-US" sz="2800" dirty="0">
                <a:effectLst/>
              </a:rPr>
              <a:t>2 A.M. to sunrise (6 A.M.) (</a:t>
            </a:r>
            <a:r>
              <a:rPr lang="en-US" sz="2800" dirty="0">
                <a:solidFill>
                  <a:schemeClr val="accent1"/>
                </a:solidFill>
                <a:effectLst/>
              </a:rPr>
              <a:t>Ex. 14:24 </a:t>
            </a:r>
            <a:r>
              <a:rPr lang="en-US" sz="2800" dirty="0">
                <a:effectLst/>
              </a:rPr>
              <a:t>“morning watch”)</a:t>
            </a:r>
            <a:endParaRPr lang="en-US" sz="2600" dirty="0">
              <a:effectLst/>
            </a:endParaRPr>
          </a:p>
        </p:txBody>
      </p:sp>
    </p:spTree>
    <p:extLst>
      <p:ext uri="{BB962C8B-B14F-4D97-AF65-F5344CB8AC3E}">
        <p14:creationId xmlns:p14="http://schemas.microsoft.com/office/powerpoint/2010/main" val="34088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dirty="0">
                <a:effectLst/>
              </a:rPr>
              <a:t>How Time Was Understood by the Israelites</a:t>
            </a:r>
            <a:endParaRPr lang="en-US"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347713"/>
          </a:xfrm>
        </p:spPr>
        <p:txBody>
          <a:bodyPr anchor="t">
            <a:normAutofit/>
          </a:bodyPr>
          <a:lstStyle/>
          <a:p>
            <a:r>
              <a:rPr lang="en-US" sz="3200" dirty="0">
                <a:effectLst/>
              </a:rPr>
              <a:t>Generally speaking, hour references would refer to the light portion of a day‌</a:t>
            </a:r>
          </a:p>
          <a:p>
            <a:pPr lvl="1"/>
            <a:r>
              <a:rPr lang="en-US" sz="3000" dirty="0">
                <a:effectLst/>
              </a:rPr>
              <a:t>Context will determine for us if we are dealing with daylight or night (cf. </a:t>
            </a:r>
            <a:r>
              <a:rPr lang="en-US" sz="3000" dirty="0">
                <a:solidFill>
                  <a:schemeClr val="accent1"/>
                </a:solidFill>
                <a:effectLst/>
              </a:rPr>
              <a:t>Acts 23:23</a:t>
            </a:r>
            <a:r>
              <a:rPr lang="en-US" sz="3000" dirty="0">
                <a:effectLst/>
              </a:rPr>
              <a:t>)</a:t>
            </a:r>
          </a:p>
        </p:txBody>
      </p:sp>
    </p:spTree>
    <p:extLst>
      <p:ext uri="{BB962C8B-B14F-4D97-AF65-F5344CB8AC3E}">
        <p14:creationId xmlns:p14="http://schemas.microsoft.com/office/powerpoint/2010/main" val="129957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4800" dirty="0">
                <a:effectLst/>
              </a:rPr>
              <a:t>Time References in the Testaments</a:t>
            </a:r>
            <a:endParaRPr lang="en-US" sz="48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347713"/>
          </a:xfrm>
        </p:spPr>
        <p:txBody>
          <a:bodyPr anchor="t">
            <a:normAutofit/>
          </a:bodyPr>
          <a:lstStyle/>
          <a:p>
            <a:r>
              <a:rPr lang="en-US" sz="3200" dirty="0">
                <a:effectLst/>
              </a:rPr>
              <a:t>The majority of the Gospel record occurs </a:t>
            </a:r>
            <a:r>
              <a:rPr lang="en-US" sz="3200" b="1" dirty="0">
                <a:effectLst/>
              </a:rPr>
              <a:t>before</a:t>
            </a:r>
            <a:r>
              <a:rPr lang="en-US" sz="3200" dirty="0">
                <a:effectLst/>
              </a:rPr>
              <a:t> the cross‌</a:t>
            </a:r>
          </a:p>
          <a:p>
            <a:pPr lvl="1"/>
            <a:r>
              <a:rPr lang="en-US" sz="3000" dirty="0">
                <a:effectLst/>
              </a:rPr>
              <a:t>While Christ was alive the Old Testament was still in effect (cf. </a:t>
            </a:r>
            <a:r>
              <a:rPr lang="en-US" sz="3000" dirty="0">
                <a:solidFill>
                  <a:schemeClr val="accent1"/>
                </a:solidFill>
                <a:effectLst/>
              </a:rPr>
              <a:t>Gal. </a:t>
            </a:r>
            <a:r>
              <a:rPr lang="en-US" sz="3000" dirty="0">
                <a:solidFill>
                  <a:schemeClr val="accent1"/>
                </a:solidFill>
              </a:rPr>
              <a:t>4</a:t>
            </a:r>
            <a:r>
              <a:rPr lang="en-US" sz="3000" dirty="0">
                <a:solidFill>
                  <a:schemeClr val="accent1"/>
                </a:solidFill>
                <a:effectLst/>
              </a:rPr>
              <a:t>:4</a:t>
            </a:r>
            <a:r>
              <a:rPr lang="en-US" sz="3000" dirty="0">
                <a:effectLst/>
              </a:rPr>
              <a:t>)</a:t>
            </a:r>
          </a:p>
          <a:p>
            <a:pPr lvl="1"/>
            <a:r>
              <a:rPr lang="en-US" sz="3000" dirty="0">
                <a:effectLst/>
              </a:rPr>
              <a:t>‌Christ nailed the Old Law to the cross (</a:t>
            </a:r>
            <a:r>
              <a:rPr lang="en-US" sz="3000" dirty="0">
                <a:solidFill>
                  <a:schemeClr val="accent1"/>
                </a:solidFill>
                <a:effectLst/>
              </a:rPr>
              <a:t>Col. 2:14</a:t>
            </a:r>
            <a:r>
              <a:rPr lang="en-US" sz="3000" dirty="0">
                <a:effectLst/>
              </a:rPr>
              <a:t>; </a:t>
            </a:r>
            <a:r>
              <a:rPr lang="en-US" sz="3000" dirty="0">
                <a:solidFill>
                  <a:schemeClr val="accent1"/>
                </a:solidFill>
                <a:effectLst/>
              </a:rPr>
              <a:t>Eph. 2:15</a:t>
            </a:r>
            <a:r>
              <a:rPr lang="en-US" sz="3000" dirty="0">
                <a:effectLst/>
              </a:rPr>
              <a:t>)</a:t>
            </a:r>
          </a:p>
          <a:p>
            <a:pPr lvl="1"/>
            <a:r>
              <a:rPr lang="en-US" sz="3000" dirty="0">
                <a:effectLst/>
              </a:rPr>
              <a:t>‌On the Day of Pentecost, the church became present on Earth which signaled the New Testament was in effect (</a:t>
            </a:r>
            <a:r>
              <a:rPr lang="en-US" sz="3000" dirty="0">
                <a:solidFill>
                  <a:schemeClr val="accent1"/>
                </a:solidFill>
                <a:effectLst/>
              </a:rPr>
              <a:t>Acts 2</a:t>
            </a:r>
            <a:r>
              <a:rPr lang="en-US" sz="3000" dirty="0">
                <a:effectLst/>
              </a:rPr>
              <a:t>; cf. </a:t>
            </a:r>
            <a:r>
              <a:rPr lang="en-US" sz="3000" dirty="0">
                <a:solidFill>
                  <a:schemeClr val="accent1"/>
                </a:solidFill>
                <a:effectLst/>
              </a:rPr>
              <a:t>Isa. 2:1-4</a:t>
            </a:r>
            <a:r>
              <a:rPr lang="en-US" sz="3000" dirty="0">
                <a:effectLst/>
              </a:rPr>
              <a:t>; </a:t>
            </a:r>
            <a:r>
              <a:rPr lang="en-US" sz="3000" dirty="0">
                <a:solidFill>
                  <a:schemeClr val="accent1"/>
                </a:solidFill>
                <a:effectLst/>
              </a:rPr>
              <a:t>Mic. 4:1-4</a:t>
            </a:r>
            <a:r>
              <a:rPr lang="en-US" sz="3000" dirty="0">
                <a:effectLst/>
              </a:rPr>
              <a:t>)</a:t>
            </a:r>
          </a:p>
        </p:txBody>
      </p:sp>
    </p:spTree>
    <p:extLst>
      <p:ext uri="{BB962C8B-B14F-4D97-AF65-F5344CB8AC3E}">
        <p14:creationId xmlns:p14="http://schemas.microsoft.com/office/powerpoint/2010/main" val="311371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4800" dirty="0">
                <a:effectLst/>
              </a:rPr>
              <a:t>Time References in the Testaments</a:t>
            </a:r>
            <a:endParaRPr lang="en-US" sz="48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347713"/>
          </a:xfrm>
        </p:spPr>
        <p:txBody>
          <a:bodyPr anchor="t">
            <a:normAutofit/>
          </a:bodyPr>
          <a:lstStyle/>
          <a:p>
            <a:r>
              <a:rPr lang="en-US" sz="3200" dirty="0">
                <a:effectLst/>
              </a:rPr>
              <a:t>The majority of the Gospel record occurs </a:t>
            </a:r>
            <a:r>
              <a:rPr lang="en-US" sz="3200" b="1" dirty="0">
                <a:effectLst/>
              </a:rPr>
              <a:t>before</a:t>
            </a:r>
            <a:r>
              <a:rPr lang="en-US" sz="3200" dirty="0">
                <a:effectLst/>
              </a:rPr>
              <a:t> the cross‌</a:t>
            </a:r>
          </a:p>
          <a:p>
            <a:pPr lvl="1"/>
            <a:r>
              <a:rPr lang="en-US" sz="3000" dirty="0">
                <a:effectLst/>
              </a:rPr>
              <a:t>‌While the New Testament was being revealed in the First Century, there were still those clinging to the Old Testament or at least parts of it (cf. </a:t>
            </a:r>
            <a:r>
              <a:rPr lang="en-US" sz="3000" dirty="0">
                <a:solidFill>
                  <a:schemeClr val="accent1"/>
                </a:solidFill>
                <a:effectLst/>
              </a:rPr>
              <a:t>2 Cor. 3</a:t>
            </a:r>
            <a:r>
              <a:rPr lang="en-US" sz="3000" dirty="0">
                <a:effectLst/>
              </a:rPr>
              <a:t>; </a:t>
            </a:r>
            <a:r>
              <a:rPr lang="en-US" sz="3000" dirty="0">
                <a:solidFill>
                  <a:schemeClr val="accent1"/>
                </a:solidFill>
                <a:effectLst/>
              </a:rPr>
              <a:t>Acts 15</a:t>
            </a:r>
            <a:r>
              <a:rPr lang="en-US" sz="3000" dirty="0">
                <a:effectLst/>
              </a:rPr>
              <a:t>; </a:t>
            </a:r>
            <a:r>
              <a:rPr lang="en-US" sz="3000" dirty="0">
                <a:solidFill>
                  <a:schemeClr val="accent1"/>
                </a:solidFill>
                <a:effectLst/>
              </a:rPr>
              <a:t>Gal. 5:1-4</a:t>
            </a:r>
            <a:r>
              <a:rPr lang="en-US" sz="3000" dirty="0">
                <a:effectLst/>
              </a:rPr>
              <a:t>)</a:t>
            </a:r>
          </a:p>
        </p:txBody>
      </p:sp>
    </p:spTree>
    <p:extLst>
      <p:ext uri="{BB962C8B-B14F-4D97-AF65-F5344CB8AC3E}">
        <p14:creationId xmlns:p14="http://schemas.microsoft.com/office/powerpoint/2010/main" val="2418124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4800" dirty="0">
                <a:effectLst/>
              </a:rPr>
              <a:t>Time References in the Testaments</a:t>
            </a:r>
            <a:endParaRPr lang="en-US" sz="48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563373"/>
          </a:xfrm>
        </p:spPr>
        <p:txBody>
          <a:bodyPr anchor="t">
            <a:normAutofit/>
          </a:bodyPr>
          <a:lstStyle/>
          <a:p>
            <a:r>
              <a:rPr lang="en-US" sz="3200" dirty="0">
                <a:effectLst/>
              </a:rPr>
              <a:t>The way time was stated in the New Testament still followed the Israelite method with some differences‌</a:t>
            </a:r>
          </a:p>
          <a:p>
            <a:pPr lvl="1"/>
            <a:r>
              <a:rPr lang="en-US" sz="3000" dirty="0">
                <a:effectLst/>
              </a:rPr>
              <a:t>The Romans divided the night into four watches instead of three (</a:t>
            </a:r>
            <a:r>
              <a:rPr lang="en-US" sz="3000" dirty="0">
                <a:solidFill>
                  <a:schemeClr val="accent1"/>
                </a:solidFill>
                <a:effectLst/>
              </a:rPr>
              <a:t>Mk. 13:35</a:t>
            </a:r>
            <a:r>
              <a:rPr lang="en-US" sz="3000" dirty="0">
                <a:effectLst/>
              </a:rPr>
              <a:t>)‌</a:t>
            </a:r>
          </a:p>
          <a:p>
            <a:pPr lvl="2"/>
            <a:r>
              <a:rPr lang="en-US" sz="2800" dirty="0">
                <a:effectLst/>
              </a:rPr>
              <a:t>Even (6 P.M. to 9 P.M.)</a:t>
            </a:r>
          </a:p>
          <a:p>
            <a:pPr lvl="2"/>
            <a:r>
              <a:rPr lang="en-US" sz="2800" dirty="0">
                <a:effectLst/>
              </a:rPr>
              <a:t>‌Midnight (9 P.M. to 12 A.M.)‌</a:t>
            </a:r>
          </a:p>
          <a:p>
            <a:pPr lvl="2"/>
            <a:r>
              <a:rPr lang="en-US" sz="2800" dirty="0">
                <a:effectLst/>
              </a:rPr>
              <a:t>The cockcrowing (12 A.M. to 3 A.M.)</a:t>
            </a:r>
          </a:p>
          <a:p>
            <a:pPr lvl="2"/>
            <a:r>
              <a:rPr lang="en-US" sz="2800" dirty="0">
                <a:effectLst/>
              </a:rPr>
              <a:t>‌The morning (3 A.M. to 6 A.M.)</a:t>
            </a:r>
          </a:p>
        </p:txBody>
      </p:sp>
    </p:spTree>
    <p:extLst>
      <p:ext uri="{BB962C8B-B14F-4D97-AF65-F5344CB8AC3E}">
        <p14:creationId xmlns:p14="http://schemas.microsoft.com/office/powerpoint/2010/main" val="5885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4800" dirty="0">
                <a:effectLst/>
              </a:rPr>
              <a:t>Time References in the Testaments</a:t>
            </a:r>
            <a:endParaRPr lang="en-US" sz="48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563373"/>
          </a:xfrm>
        </p:spPr>
        <p:txBody>
          <a:bodyPr anchor="t">
            <a:normAutofit/>
          </a:bodyPr>
          <a:lstStyle/>
          <a:p>
            <a:r>
              <a:rPr lang="en-US" sz="3200" dirty="0">
                <a:effectLst/>
              </a:rPr>
              <a:t>The way time was stated in the New Testament still followed the Israelite method with some differences‌</a:t>
            </a:r>
          </a:p>
          <a:p>
            <a:pPr lvl="1"/>
            <a:r>
              <a:rPr lang="en-US" sz="3000" dirty="0">
                <a:effectLst/>
              </a:rPr>
              <a:t>This is why you had four soldiers guarding a prisoner as they each had a responsibility to stay up during one of the four watches (cf. </a:t>
            </a:r>
            <a:r>
              <a:rPr lang="en-US" sz="3000" dirty="0">
                <a:solidFill>
                  <a:schemeClr val="accent1"/>
                </a:solidFill>
                <a:effectLst/>
              </a:rPr>
              <a:t>Acts 12:4</a:t>
            </a:r>
            <a:r>
              <a:rPr lang="en-US" sz="3000" dirty="0">
                <a:effectLst/>
              </a:rPr>
              <a:t>; </a:t>
            </a:r>
            <a:r>
              <a:rPr lang="en-US" sz="3000" dirty="0">
                <a:solidFill>
                  <a:schemeClr val="accent1"/>
                </a:solidFill>
                <a:effectLst/>
              </a:rPr>
              <a:t>Jn. 19:23</a:t>
            </a:r>
            <a:r>
              <a:rPr lang="en-US" sz="3000" dirty="0">
                <a:effectLst/>
              </a:rPr>
              <a:t>)</a:t>
            </a:r>
          </a:p>
          <a:p>
            <a:pPr lvl="1"/>
            <a:r>
              <a:rPr lang="en-US" sz="3000" dirty="0">
                <a:effectLst/>
              </a:rPr>
              <a:t>‌Jewish hours of prayer still followed the Israelite method (cf. </a:t>
            </a:r>
            <a:r>
              <a:rPr lang="en-US" sz="3000" dirty="0">
                <a:solidFill>
                  <a:schemeClr val="accent1"/>
                </a:solidFill>
                <a:effectLst/>
              </a:rPr>
              <a:t>Acts 3:1</a:t>
            </a:r>
            <a:r>
              <a:rPr lang="en-US" sz="3000" dirty="0">
                <a:effectLst/>
              </a:rPr>
              <a:t>, </a:t>
            </a:r>
            <a:r>
              <a:rPr lang="en-US" sz="3000" dirty="0">
                <a:solidFill>
                  <a:schemeClr val="accent1"/>
                </a:solidFill>
                <a:effectLst/>
              </a:rPr>
              <a:t>10:1-3</a:t>
            </a:r>
            <a:r>
              <a:rPr lang="en-US" sz="3000" dirty="0">
                <a:effectLst/>
              </a:rPr>
              <a:t>, </a:t>
            </a:r>
            <a:r>
              <a:rPr lang="en-US" sz="3000" dirty="0">
                <a:solidFill>
                  <a:schemeClr val="accent1"/>
                </a:solidFill>
                <a:effectLst/>
              </a:rPr>
              <a:t>9</a:t>
            </a:r>
            <a:r>
              <a:rPr lang="en-US" sz="3000" dirty="0">
                <a:effectLst/>
              </a:rPr>
              <a:t>, </a:t>
            </a:r>
            <a:r>
              <a:rPr lang="en-US" sz="3000" dirty="0">
                <a:solidFill>
                  <a:schemeClr val="accent1"/>
                </a:solidFill>
                <a:effectLst/>
              </a:rPr>
              <a:t>30</a:t>
            </a:r>
            <a:r>
              <a:rPr lang="en-US" sz="3000" dirty="0">
                <a:effectLst/>
              </a:rPr>
              <a:t>; </a:t>
            </a:r>
            <a:r>
              <a:rPr lang="en-US" sz="3000" dirty="0">
                <a:solidFill>
                  <a:schemeClr val="accent1"/>
                </a:solidFill>
                <a:effectLst/>
              </a:rPr>
              <a:t>Ps. 55:17</a:t>
            </a:r>
            <a:r>
              <a:rPr lang="en-US" sz="3000" dirty="0">
                <a:effectLst/>
              </a:rPr>
              <a:t>; </a:t>
            </a:r>
            <a:r>
              <a:rPr lang="en-US" sz="3000" dirty="0">
                <a:solidFill>
                  <a:schemeClr val="accent1"/>
                </a:solidFill>
                <a:effectLst/>
              </a:rPr>
              <a:t>Dan. 6:10</a:t>
            </a:r>
            <a:r>
              <a:rPr lang="en-US" sz="3000" dirty="0">
                <a:effectLst/>
              </a:rPr>
              <a:t>)</a:t>
            </a:r>
            <a:endParaRPr lang="en-US" sz="2800" dirty="0">
              <a:effectLst/>
            </a:endParaRPr>
          </a:p>
        </p:txBody>
      </p:sp>
    </p:spTree>
    <p:extLst>
      <p:ext uri="{BB962C8B-B14F-4D97-AF65-F5344CB8AC3E}">
        <p14:creationId xmlns:p14="http://schemas.microsoft.com/office/powerpoint/2010/main" val="220039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8CD3-B6FE-D539-AFA2-93D6E5BDD8CE}"/>
              </a:ext>
            </a:extLst>
          </p:cNvPr>
          <p:cNvSpPr>
            <a:spLocks noGrp="1"/>
          </p:cNvSpPr>
          <p:nvPr>
            <p:ph type="title"/>
          </p:nvPr>
        </p:nvSpPr>
        <p:spPr>
          <a:xfrm>
            <a:off x="1484311" y="685799"/>
            <a:ext cx="10018713" cy="1082615"/>
          </a:xfrm>
        </p:spPr>
        <p:txBody>
          <a:bodyPr>
            <a:normAutofit/>
          </a:bodyPr>
          <a:lstStyle/>
          <a:p>
            <a:r>
              <a:rPr lang="en-US" sz="6000" dirty="0"/>
              <a:t>The Answer</a:t>
            </a:r>
          </a:p>
        </p:txBody>
      </p:sp>
      <p:sp>
        <p:nvSpPr>
          <p:cNvPr id="3" name="Content Placeholder 2">
            <a:extLst>
              <a:ext uri="{FF2B5EF4-FFF2-40B4-BE49-F238E27FC236}">
                <a16:creationId xmlns:a16="http://schemas.microsoft.com/office/drawing/2014/main" id="{524E629B-5E59-2E14-2482-B69DE887999F}"/>
              </a:ext>
            </a:extLst>
          </p:cNvPr>
          <p:cNvSpPr>
            <a:spLocks noGrp="1"/>
          </p:cNvSpPr>
          <p:nvPr>
            <p:ph idx="1"/>
          </p:nvPr>
        </p:nvSpPr>
        <p:spPr>
          <a:xfrm>
            <a:off x="1484310" y="1768414"/>
            <a:ext cx="10018713" cy="4166559"/>
          </a:xfrm>
        </p:spPr>
        <p:txBody>
          <a:bodyPr anchor="t">
            <a:normAutofit/>
          </a:bodyPr>
          <a:lstStyle/>
          <a:p>
            <a:r>
              <a:rPr lang="en-US" dirty="0">
                <a:solidFill>
                  <a:schemeClr val="accent1"/>
                </a:solidFill>
              </a:rPr>
              <a:t>Mark 15 </a:t>
            </a:r>
            <a:r>
              <a:rPr lang="en-US" dirty="0"/>
              <a:t>mentions the 3rd, 6th, and 9th hours. (They are also mentioned in other New Testament scriptures.) I've read (not in the Bible) that they are 9 a.m., 12 noon, and 3 p.m. ‌In the Old Testament, Genesis says the EVENING and the MORNING were the first day. I've read the Israelites used the lunar calendar and their day began at 6 p.m. which would be why God said the first day began in the EVENING. Would that mean that the 3rd hour of the day listed in the New Testament would be 12th hour of the day in the Old Testament?‌ Did the Israelites begin using solar time in the New Testament or was the time difference because the Gentiles used solar time and Mark was writing to the Gentiles? I'm confused about how time was counted from the Old Testament to the New Testament.</a:t>
            </a:r>
          </a:p>
        </p:txBody>
      </p:sp>
    </p:spTree>
    <p:extLst>
      <p:ext uri="{BB962C8B-B14F-4D97-AF65-F5344CB8AC3E}">
        <p14:creationId xmlns:p14="http://schemas.microsoft.com/office/powerpoint/2010/main" val="2422326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8CD3-B6FE-D539-AFA2-93D6E5BDD8CE}"/>
              </a:ext>
            </a:extLst>
          </p:cNvPr>
          <p:cNvSpPr>
            <a:spLocks noGrp="1"/>
          </p:cNvSpPr>
          <p:nvPr>
            <p:ph type="title"/>
          </p:nvPr>
        </p:nvSpPr>
        <p:spPr>
          <a:xfrm>
            <a:off x="1484311" y="685799"/>
            <a:ext cx="10018713" cy="1082615"/>
          </a:xfrm>
        </p:spPr>
        <p:txBody>
          <a:bodyPr>
            <a:normAutofit/>
          </a:bodyPr>
          <a:lstStyle/>
          <a:p>
            <a:r>
              <a:rPr lang="en-US" sz="6000" dirty="0"/>
              <a:t>Question</a:t>
            </a:r>
          </a:p>
        </p:txBody>
      </p:sp>
      <p:sp>
        <p:nvSpPr>
          <p:cNvPr id="3" name="Content Placeholder 2">
            <a:extLst>
              <a:ext uri="{FF2B5EF4-FFF2-40B4-BE49-F238E27FC236}">
                <a16:creationId xmlns:a16="http://schemas.microsoft.com/office/drawing/2014/main" id="{524E629B-5E59-2E14-2482-B69DE887999F}"/>
              </a:ext>
            </a:extLst>
          </p:cNvPr>
          <p:cNvSpPr>
            <a:spLocks noGrp="1"/>
          </p:cNvSpPr>
          <p:nvPr>
            <p:ph idx="1"/>
          </p:nvPr>
        </p:nvSpPr>
        <p:spPr>
          <a:xfrm>
            <a:off x="1484310" y="1768414"/>
            <a:ext cx="10018713" cy="4166559"/>
          </a:xfrm>
        </p:spPr>
        <p:txBody>
          <a:bodyPr anchor="t">
            <a:normAutofit/>
          </a:bodyPr>
          <a:lstStyle/>
          <a:p>
            <a:r>
              <a:rPr lang="en-US" dirty="0">
                <a:solidFill>
                  <a:schemeClr val="accent1"/>
                </a:solidFill>
              </a:rPr>
              <a:t>Mark 15 </a:t>
            </a:r>
            <a:r>
              <a:rPr lang="en-US" dirty="0"/>
              <a:t>mentions the 3rd, 6th, and 9th hours. (They are also mentioned in other New Testament scriptures.) I've read (not in the Bible) that they are 9 a.m., 12 noon, and 3 p.m. ‌In the Old Testament, Genesis says the EVENING and the MORNING were the first day. I've read the Israelites used the lunar calendar and their day began at 6 p.m. which would be why God said the first day began in the EVENING. Would that mean that the 3rd hour of the day listed in the New Testament would be 12th hour of the day in the Old Testament?‌ Did the Israelites begin using solar time in the New Testament or was the time difference because the Gentiles used solar time and Mark was writing to the Gentiles? I'm confused about how time was counted from the Old Testament to the New Testament.</a:t>
            </a:r>
          </a:p>
        </p:txBody>
      </p:sp>
    </p:spTree>
    <p:extLst>
      <p:ext uri="{BB962C8B-B14F-4D97-AF65-F5344CB8AC3E}">
        <p14:creationId xmlns:p14="http://schemas.microsoft.com/office/powerpoint/2010/main" val="2511536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6000" dirty="0">
                <a:effectLst/>
              </a:rPr>
              <a:t>The Answer</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563373"/>
          </a:xfrm>
        </p:spPr>
        <p:txBody>
          <a:bodyPr anchor="t">
            <a:normAutofit/>
          </a:bodyPr>
          <a:lstStyle/>
          <a:p>
            <a:r>
              <a:rPr lang="en-US" sz="3200" dirty="0">
                <a:effectLst/>
              </a:rPr>
              <a:t>When we examine the Gospel accounts, we can safely begin with Israelite time to learn what hour of the day is being referred to‌</a:t>
            </a:r>
          </a:p>
          <a:p>
            <a:pPr lvl="1"/>
            <a:r>
              <a:rPr lang="en-US" sz="3000" dirty="0">
                <a:effectLst/>
              </a:rPr>
              <a:t>When we combine this with the context, we can be assured we have the proper time under consideration</a:t>
            </a:r>
          </a:p>
        </p:txBody>
      </p:sp>
    </p:spTree>
    <p:extLst>
      <p:ext uri="{BB962C8B-B14F-4D97-AF65-F5344CB8AC3E}">
        <p14:creationId xmlns:p14="http://schemas.microsoft.com/office/powerpoint/2010/main" val="55861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6000" dirty="0">
                <a:effectLst/>
              </a:rPr>
              <a:t>The Answer</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563373"/>
          </a:xfrm>
        </p:spPr>
        <p:txBody>
          <a:bodyPr anchor="t">
            <a:normAutofit/>
          </a:bodyPr>
          <a:lstStyle/>
          <a:p>
            <a:r>
              <a:rPr lang="en-US" sz="3200" dirty="0">
                <a:solidFill>
                  <a:schemeClr val="accent1"/>
                </a:solidFill>
                <a:effectLst/>
              </a:rPr>
              <a:t>Mark 15 </a:t>
            </a:r>
            <a:r>
              <a:rPr lang="en-US" sz="3200" dirty="0">
                <a:effectLst/>
              </a:rPr>
              <a:t>begins with a reference to the morning (</a:t>
            </a:r>
            <a:r>
              <a:rPr lang="en-US" sz="3200" dirty="0">
                <a:solidFill>
                  <a:schemeClr val="accent1"/>
                </a:solidFill>
                <a:effectLst/>
              </a:rPr>
              <a:t>Mk. 15:1</a:t>
            </a:r>
            <a:r>
              <a:rPr lang="en-US" sz="3200" dirty="0">
                <a:effectLst/>
              </a:rPr>
              <a:t>)‌</a:t>
            </a:r>
          </a:p>
          <a:p>
            <a:pPr lvl="1"/>
            <a:r>
              <a:rPr lang="en-US" sz="3000" dirty="0">
                <a:effectLst/>
              </a:rPr>
              <a:t>This means we are moving toward the light portion of a day (twelve-hour period)‌</a:t>
            </a:r>
          </a:p>
          <a:p>
            <a:pPr lvl="1"/>
            <a:r>
              <a:rPr lang="en-US" sz="3000" dirty="0">
                <a:effectLst/>
              </a:rPr>
              <a:t>Thus, the first hour is 6 A.M. based upon the night watches‌</a:t>
            </a:r>
          </a:p>
          <a:p>
            <a:pPr lvl="1"/>
            <a:r>
              <a:rPr lang="en-US" sz="3000" dirty="0">
                <a:effectLst/>
              </a:rPr>
              <a:t>The third hour would then be 9 A.M. which is when Jesus was crucified (</a:t>
            </a:r>
            <a:r>
              <a:rPr lang="en-US" sz="3000" dirty="0">
                <a:solidFill>
                  <a:schemeClr val="accent1"/>
                </a:solidFill>
                <a:effectLst/>
              </a:rPr>
              <a:t>Mk. 15:25</a:t>
            </a:r>
            <a:r>
              <a:rPr lang="en-US" sz="3000" dirty="0">
                <a:effectLst/>
              </a:rPr>
              <a:t>)</a:t>
            </a:r>
          </a:p>
        </p:txBody>
      </p:sp>
    </p:spTree>
    <p:extLst>
      <p:ext uri="{BB962C8B-B14F-4D97-AF65-F5344CB8AC3E}">
        <p14:creationId xmlns:p14="http://schemas.microsoft.com/office/powerpoint/2010/main" val="51888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6000" dirty="0">
                <a:effectLst/>
              </a:rPr>
              <a:t>The Answer</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701396"/>
          </a:xfrm>
        </p:spPr>
        <p:txBody>
          <a:bodyPr anchor="t">
            <a:normAutofit/>
          </a:bodyPr>
          <a:lstStyle/>
          <a:p>
            <a:r>
              <a:rPr lang="en-US" sz="3200" dirty="0">
                <a:solidFill>
                  <a:schemeClr val="accent1"/>
                </a:solidFill>
                <a:effectLst/>
              </a:rPr>
              <a:t>Mark 15 </a:t>
            </a:r>
            <a:r>
              <a:rPr lang="en-US" sz="3200" dirty="0">
                <a:effectLst/>
              </a:rPr>
              <a:t>begins with a reference to the morning (</a:t>
            </a:r>
            <a:r>
              <a:rPr lang="en-US" sz="3200" dirty="0">
                <a:solidFill>
                  <a:schemeClr val="accent1"/>
                </a:solidFill>
                <a:effectLst/>
              </a:rPr>
              <a:t>Mk. 15:1</a:t>
            </a:r>
            <a:r>
              <a:rPr lang="en-US" sz="3200" dirty="0">
                <a:effectLst/>
              </a:rPr>
              <a:t>)‌</a:t>
            </a:r>
          </a:p>
          <a:p>
            <a:pPr lvl="1"/>
            <a:r>
              <a:rPr lang="en-US" sz="3000" dirty="0">
                <a:effectLst/>
              </a:rPr>
              <a:t>The sixth hour would be 12 P.M. </a:t>
            </a:r>
            <a:r>
              <a:rPr lang="en-US" sz="3000" dirty="0"/>
              <a:t>and</a:t>
            </a:r>
            <a:r>
              <a:rPr lang="en-US" sz="3000" dirty="0">
                <a:effectLst/>
              </a:rPr>
              <a:t> we observe that darkness was over the whole land until the ninth hour or 3 P.M. (</a:t>
            </a:r>
            <a:r>
              <a:rPr lang="en-US" sz="3000" dirty="0">
                <a:solidFill>
                  <a:schemeClr val="accent1"/>
                </a:solidFill>
                <a:effectLst/>
              </a:rPr>
              <a:t>Mk. 15:33</a:t>
            </a:r>
            <a:r>
              <a:rPr lang="en-US" sz="3000" dirty="0">
                <a:effectLst/>
              </a:rPr>
              <a:t>)‌</a:t>
            </a:r>
          </a:p>
          <a:p>
            <a:pPr lvl="2"/>
            <a:r>
              <a:rPr lang="en-US" sz="2800" dirty="0">
                <a:effectLst/>
              </a:rPr>
              <a:t>This darkness was not the usual period of darkness for we saw it was morning earlier‌</a:t>
            </a:r>
          </a:p>
          <a:p>
            <a:pPr lvl="2"/>
            <a:r>
              <a:rPr lang="en-US" sz="2800" dirty="0">
                <a:effectLst/>
              </a:rPr>
              <a:t>We also see it only lasted three hours as indicated by the word “until”‌</a:t>
            </a:r>
          </a:p>
        </p:txBody>
      </p:sp>
    </p:spTree>
    <p:extLst>
      <p:ext uri="{BB962C8B-B14F-4D97-AF65-F5344CB8AC3E}">
        <p14:creationId xmlns:p14="http://schemas.microsoft.com/office/powerpoint/2010/main" val="32038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6000" dirty="0">
                <a:effectLst/>
              </a:rPr>
              <a:t>The Answer</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701396"/>
          </a:xfrm>
        </p:spPr>
        <p:txBody>
          <a:bodyPr anchor="t">
            <a:normAutofit/>
          </a:bodyPr>
          <a:lstStyle/>
          <a:p>
            <a:r>
              <a:rPr lang="en-US" sz="3200" dirty="0">
                <a:solidFill>
                  <a:schemeClr val="accent1"/>
                </a:solidFill>
                <a:effectLst/>
              </a:rPr>
              <a:t>Mark 15 </a:t>
            </a:r>
            <a:r>
              <a:rPr lang="en-US" sz="3200" dirty="0">
                <a:effectLst/>
              </a:rPr>
              <a:t>begins with a reference to the morning (</a:t>
            </a:r>
            <a:r>
              <a:rPr lang="en-US" sz="3200" dirty="0">
                <a:solidFill>
                  <a:schemeClr val="accent1"/>
                </a:solidFill>
                <a:effectLst/>
              </a:rPr>
              <a:t>Mk. 15:1</a:t>
            </a:r>
            <a:r>
              <a:rPr lang="en-US" sz="3200" dirty="0">
                <a:effectLst/>
              </a:rPr>
              <a:t>)‌</a:t>
            </a:r>
          </a:p>
          <a:p>
            <a:pPr lvl="1"/>
            <a:r>
              <a:rPr lang="en-US" sz="3000" dirty="0">
                <a:effectLst/>
              </a:rPr>
              <a:t>The sixth hour would be 12 P.M. and we observe that darkness was over the whole land until the ninth hour or 3 P.M. (</a:t>
            </a:r>
            <a:r>
              <a:rPr lang="en-US" sz="3000" dirty="0">
                <a:solidFill>
                  <a:schemeClr val="accent1"/>
                </a:solidFill>
                <a:effectLst/>
              </a:rPr>
              <a:t>Mk. 15:33</a:t>
            </a:r>
            <a:r>
              <a:rPr lang="en-US" sz="3000" dirty="0">
                <a:effectLst/>
              </a:rPr>
              <a:t>)‌</a:t>
            </a:r>
          </a:p>
          <a:p>
            <a:pPr lvl="2"/>
            <a:r>
              <a:rPr lang="en-US" sz="2800" dirty="0">
                <a:effectLst/>
              </a:rPr>
              <a:t>Thus, this was not ordinary</a:t>
            </a:r>
          </a:p>
        </p:txBody>
      </p:sp>
    </p:spTree>
    <p:extLst>
      <p:ext uri="{BB962C8B-B14F-4D97-AF65-F5344CB8AC3E}">
        <p14:creationId xmlns:p14="http://schemas.microsoft.com/office/powerpoint/2010/main" val="3816187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6000" dirty="0">
                <a:effectLst/>
              </a:rPr>
              <a:t>The Answer</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701396"/>
          </a:xfrm>
        </p:spPr>
        <p:txBody>
          <a:bodyPr anchor="t">
            <a:normAutofit/>
          </a:bodyPr>
          <a:lstStyle/>
          <a:p>
            <a:r>
              <a:rPr lang="en-US" sz="3200" dirty="0">
                <a:solidFill>
                  <a:schemeClr val="accent1"/>
                </a:solidFill>
                <a:effectLst/>
              </a:rPr>
              <a:t>Mark 15 </a:t>
            </a:r>
            <a:r>
              <a:rPr lang="en-US" sz="3200" dirty="0">
                <a:effectLst/>
              </a:rPr>
              <a:t>begins with a reference to the morning (</a:t>
            </a:r>
            <a:r>
              <a:rPr lang="en-US" sz="3200" dirty="0">
                <a:solidFill>
                  <a:schemeClr val="accent1"/>
                </a:solidFill>
                <a:effectLst/>
              </a:rPr>
              <a:t>Mk. 15:1</a:t>
            </a:r>
            <a:r>
              <a:rPr lang="en-US" sz="3200" dirty="0">
                <a:effectLst/>
              </a:rPr>
              <a:t>)‌</a:t>
            </a:r>
          </a:p>
          <a:p>
            <a:pPr lvl="1"/>
            <a:r>
              <a:rPr lang="en-US" sz="3000" dirty="0">
                <a:solidFill>
                  <a:schemeClr val="accent1"/>
                </a:solidFill>
                <a:effectLst/>
              </a:rPr>
              <a:t>Mark 15:42 </a:t>
            </a:r>
            <a:r>
              <a:rPr lang="en-US" sz="3000" dirty="0">
                <a:effectLst/>
              </a:rPr>
              <a:t>indicates that “even was come” thus the light portion of the day was coming to an end (between 3 P.M. </a:t>
            </a:r>
            <a:r>
              <a:rPr lang="en-US" sz="3000" dirty="0"/>
              <a:t>and</a:t>
            </a:r>
            <a:r>
              <a:rPr lang="en-US" sz="3000" dirty="0">
                <a:effectLst/>
              </a:rPr>
              <a:t> 6 P.M.)‌</a:t>
            </a:r>
          </a:p>
          <a:p>
            <a:pPr lvl="2"/>
            <a:r>
              <a:rPr lang="en-US" sz="2800" dirty="0">
                <a:effectLst/>
              </a:rPr>
              <a:t>We know it was between 3 P.M. </a:t>
            </a:r>
            <a:r>
              <a:rPr lang="en-US" sz="2800" dirty="0"/>
              <a:t>and</a:t>
            </a:r>
            <a:r>
              <a:rPr lang="en-US" sz="2800" dirty="0">
                <a:effectLst/>
              </a:rPr>
              <a:t> 6 P.M. because it was still the day before the sabbath‌</a:t>
            </a:r>
          </a:p>
          <a:p>
            <a:pPr lvl="2"/>
            <a:r>
              <a:rPr lang="en-US" sz="2800" dirty="0">
                <a:effectLst/>
              </a:rPr>
              <a:t>The new day (twenty-four hour period) would then begin at 6 P.M. which would also be the sabbath day</a:t>
            </a:r>
            <a:endParaRPr lang="en-US" sz="2600" dirty="0">
              <a:effectLst/>
            </a:endParaRPr>
          </a:p>
        </p:txBody>
      </p:sp>
    </p:spTree>
    <p:extLst>
      <p:ext uri="{BB962C8B-B14F-4D97-AF65-F5344CB8AC3E}">
        <p14:creationId xmlns:p14="http://schemas.microsoft.com/office/powerpoint/2010/main" val="132739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6000" dirty="0">
                <a:effectLst/>
              </a:rPr>
              <a:t>The Answer</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701396"/>
          </a:xfrm>
        </p:spPr>
        <p:txBody>
          <a:bodyPr anchor="t">
            <a:normAutofit/>
          </a:bodyPr>
          <a:lstStyle/>
          <a:p>
            <a:r>
              <a:rPr lang="en-US" sz="3200" dirty="0"/>
              <a:t>‌If we examine the other Gospel accounts, we will see that they all accord with this measurement of time‌</a:t>
            </a:r>
          </a:p>
          <a:p>
            <a:pPr lvl="1"/>
            <a:r>
              <a:rPr lang="en-US" sz="3000" dirty="0"/>
              <a:t>Matthew (</a:t>
            </a:r>
            <a:r>
              <a:rPr lang="en-US" sz="3000" dirty="0">
                <a:solidFill>
                  <a:schemeClr val="accent1"/>
                </a:solidFill>
              </a:rPr>
              <a:t>Mt. 27:1</a:t>
            </a:r>
            <a:r>
              <a:rPr lang="en-US" sz="3000" dirty="0"/>
              <a:t>, </a:t>
            </a:r>
            <a:r>
              <a:rPr lang="en-US" sz="3000" dirty="0">
                <a:solidFill>
                  <a:schemeClr val="accent1"/>
                </a:solidFill>
              </a:rPr>
              <a:t>45</a:t>
            </a:r>
            <a:r>
              <a:rPr lang="en-US" sz="3000" dirty="0"/>
              <a:t>, </a:t>
            </a:r>
            <a:r>
              <a:rPr lang="en-US" sz="3000" dirty="0">
                <a:solidFill>
                  <a:schemeClr val="accent1"/>
                </a:solidFill>
              </a:rPr>
              <a:t>57</a:t>
            </a:r>
            <a:r>
              <a:rPr lang="en-US" sz="3000" dirty="0"/>
              <a:t>)</a:t>
            </a:r>
          </a:p>
          <a:p>
            <a:pPr lvl="1"/>
            <a:r>
              <a:rPr lang="en-US" sz="3000" dirty="0"/>
              <a:t>‌Luke (</a:t>
            </a:r>
            <a:r>
              <a:rPr lang="en-US" sz="3000" dirty="0">
                <a:solidFill>
                  <a:schemeClr val="accent1"/>
                </a:solidFill>
              </a:rPr>
              <a:t>Lk. 22:66</a:t>
            </a:r>
            <a:r>
              <a:rPr lang="en-US" sz="3000" dirty="0"/>
              <a:t>, </a:t>
            </a:r>
            <a:r>
              <a:rPr lang="en-US" sz="3000" dirty="0">
                <a:solidFill>
                  <a:schemeClr val="accent1"/>
                </a:solidFill>
              </a:rPr>
              <a:t>23:44</a:t>
            </a:r>
            <a:r>
              <a:rPr lang="en-US" sz="3000" dirty="0"/>
              <a:t>, </a:t>
            </a:r>
            <a:r>
              <a:rPr lang="en-US" sz="3000" dirty="0">
                <a:solidFill>
                  <a:schemeClr val="accent1"/>
                </a:solidFill>
              </a:rPr>
              <a:t>54</a:t>
            </a:r>
            <a:r>
              <a:rPr lang="en-US" sz="3000" dirty="0"/>
              <a:t>)‌</a:t>
            </a:r>
          </a:p>
          <a:p>
            <a:pPr lvl="1"/>
            <a:r>
              <a:rPr lang="en-US" sz="3000" dirty="0"/>
              <a:t>John (</a:t>
            </a:r>
            <a:r>
              <a:rPr lang="en-US" sz="3000" dirty="0">
                <a:solidFill>
                  <a:schemeClr val="accent1"/>
                </a:solidFill>
              </a:rPr>
              <a:t>Jn. 18:28</a:t>
            </a:r>
            <a:r>
              <a:rPr lang="en-US" sz="3000" dirty="0"/>
              <a:t>, </a:t>
            </a:r>
            <a:r>
              <a:rPr lang="en-US" sz="3000" dirty="0">
                <a:solidFill>
                  <a:schemeClr val="accent1"/>
                </a:solidFill>
              </a:rPr>
              <a:t>19:31-42</a:t>
            </a:r>
            <a:r>
              <a:rPr lang="en-US" sz="3000" dirty="0"/>
              <a:t>)</a:t>
            </a:r>
          </a:p>
        </p:txBody>
      </p:sp>
    </p:spTree>
    <p:extLst>
      <p:ext uri="{BB962C8B-B14F-4D97-AF65-F5344CB8AC3E}">
        <p14:creationId xmlns:p14="http://schemas.microsoft.com/office/powerpoint/2010/main" val="37218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6000" dirty="0">
                <a:effectLst/>
              </a:rPr>
              <a:t>The Answer</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701396"/>
          </a:xfrm>
        </p:spPr>
        <p:txBody>
          <a:bodyPr anchor="t">
            <a:normAutofit/>
          </a:bodyPr>
          <a:lstStyle/>
          <a:p>
            <a:r>
              <a:rPr lang="en-US" sz="3200" dirty="0"/>
              <a:t>It is significant that Jesus was on the cross during the time (morning and evening) that the lambs of the Old Testament were offered (</a:t>
            </a:r>
            <a:r>
              <a:rPr lang="en-US" sz="3200" dirty="0">
                <a:solidFill>
                  <a:schemeClr val="accent1"/>
                </a:solidFill>
              </a:rPr>
              <a:t>Ex. 29:38-39</a:t>
            </a:r>
            <a:r>
              <a:rPr lang="en-US" sz="3200" dirty="0"/>
              <a:t>; </a:t>
            </a:r>
            <a:r>
              <a:rPr lang="en-US" sz="3200" dirty="0">
                <a:solidFill>
                  <a:schemeClr val="accent1"/>
                </a:solidFill>
              </a:rPr>
              <a:t>Num. 28:1-4</a:t>
            </a:r>
            <a:r>
              <a:rPr lang="en-US" sz="3200" dirty="0"/>
              <a:t>; cf. </a:t>
            </a:r>
            <a:r>
              <a:rPr lang="en-US" sz="3200" dirty="0">
                <a:solidFill>
                  <a:schemeClr val="accent1"/>
                </a:solidFill>
              </a:rPr>
              <a:t>Jn. 1:29</a:t>
            </a:r>
            <a:r>
              <a:rPr lang="en-US" sz="3200" dirty="0"/>
              <a:t>)‌</a:t>
            </a:r>
          </a:p>
          <a:p>
            <a:pPr lvl="1"/>
            <a:r>
              <a:rPr lang="en-US" sz="3000" dirty="0"/>
              <a:t>This further solidifies we have the proper time identified</a:t>
            </a:r>
          </a:p>
        </p:txBody>
      </p:sp>
    </p:spTree>
    <p:extLst>
      <p:ext uri="{BB962C8B-B14F-4D97-AF65-F5344CB8AC3E}">
        <p14:creationId xmlns:p14="http://schemas.microsoft.com/office/powerpoint/2010/main" val="175845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Autofit/>
          </a:bodyPr>
          <a:lstStyle/>
          <a:p>
            <a:r>
              <a:rPr lang="en-US" sz="6000" dirty="0">
                <a:effectLst/>
              </a:rPr>
              <a:t>The Answer</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701396"/>
          </a:xfrm>
        </p:spPr>
        <p:txBody>
          <a:bodyPr anchor="t">
            <a:normAutofit/>
          </a:bodyPr>
          <a:lstStyle/>
          <a:p>
            <a:r>
              <a:rPr lang="en-US" sz="3200" dirty="0"/>
              <a:t>Time told in the New Testament mostly followed the Israelite method‌</a:t>
            </a:r>
          </a:p>
          <a:p>
            <a:pPr lvl="1"/>
            <a:r>
              <a:rPr lang="en-US" sz="3000" dirty="0"/>
              <a:t>This makes sense as most of the New Testament writers were in fact Israelites (Luke excepted though he too used Israelite time)</a:t>
            </a:r>
          </a:p>
          <a:p>
            <a:pPr lvl="1"/>
            <a:r>
              <a:rPr lang="en-US" sz="3000" dirty="0"/>
              <a:t>‌If we follow the context, we will come to the proper interpretation regarding what hour the Scriptures are referring to</a:t>
            </a:r>
          </a:p>
        </p:txBody>
      </p:sp>
    </p:spTree>
    <p:extLst>
      <p:ext uri="{BB962C8B-B14F-4D97-AF65-F5344CB8AC3E}">
        <p14:creationId xmlns:p14="http://schemas.microsoft.com/office/powerpoint/2010/main" val="302401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rmAutofit/>
          </a:bodyPr>
          <a:lstStyle/>
          <a:p>
            <a:r>
              <a:rPr lang="en-US" sz="6000" dirty="0">
                <a:effectLst/>
              </a:rPr>
              <a:t>Introduction</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074543"/>
          </a:xfrm>
        </p:spPr>
        <p:txBody>
          <a:bodyPr anchor="t">
            <a:normAutofit/>
          </a:bodyPr>
          <a:lstStyle/>
          <a:p>
            <a:r>
              <a:rPr lang="en-US" sz="3200" dirty="0">
                <a:effectLst/>
              </a:rPr>
              <a:t>In order to answer this question, we will examine three areas:</a:t>
            </a:r>
          </a:p>
          <a:p>
            <a:pPr lvl="1"/>
            <a:r>
              <a:rPr lang="en-US" sz="3000" dirty="0">
                <a:effectLst/>
              </a:rPr>
              <a:t>The Creation of Time</a:t>
            </a:r>
          </a:p>
          <a:p>
            <a:pPr lvl="1"/>
            <a:r>
              <a:rPr lang="en-US" sz="3000" dirty="0">
                <a:effectLst/>
              </a:rPr>
              <a:t>How Time </a:t>
            </a:r>
            <a:r>
              <a:rPr lang="en-US" sz="3000" dirty="0"/>
              <a:t>W</a:t>
            </a:r>
            <a:r>
              <a:rPr lang="en-US" sz="3000" dirty="0">
                <a:effectLst/>
              </a:rPr>
              <a:t>as </a:t>
            </a:r>
            <a:r>
              <a:rPr lang="en-US" sz="3000" dirty="0"/>
              <a:t>U</a:t>
            </a:r>
            <a:r>
              <a:rPr lang="en-US" sz="3000" dirty="0">
                <a:effectLst/>
              </a:rPr>
              <a:t>nderstood by the Israelites</a:t>
            </a:r>
          </a:p>
          <a:p>
            <a:pPr lvl="1"/>
            <a:r>
              <a:rPr lang="en-US" sz="3000" dirty="0">
                <a:effectLst/>
              </a:rPr>
              <a:t>‌Time References in the Testaments</a:t>
            </a:r>
          </a:p>
        </p:txBody>
      </p:sp>
    </p:spTree>
    <p:extLst>
      <p:ext uri="{BB962C8B-B14F-4D97-AF65-F5344CB8AC3E}">
        <p14:creationId xmlns:p14="http://schemas.microsoft.com/office/powerpoint/2010/main" val="96583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rmAutofit/>
          </a:bodyPr>
          <a:lstStyle/>
          <a:p>
            <a:r>
              <a:rPr lang="en-US" sz="6000" dirty="0">
                <a:effectLst/>
              </a:rPr>
              <a:t>The Creation of Time</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074543"/>
          </a:xfrm>
        </p:spPr>
        <p:txBody>
          <a:bodyPr anchor="t">
            <a:normAutofit/>
          </a:bodyPr>
          <a:lstStyle/>
          <a:p>
            <a:r>
              <a:rPr lang="en-US" sz="3200" dirty="0">
                <a:effectLst/>
              </a:rPr>
              <a:t>‌“In the beginning” (</a:t>
            </a:r>
            <a:r>
              <a:rPr lang="en-US" sz="3200" dirty="0">
                <a:solidFill>
                  <a:schemeClr val="accent1"/>
                </a:solidFill>
                <a:effectLst/>
              </a:rPr>
              <a:t>Gen. 1:1</a:t>
            </a:r>
            <a:r>
              <a:rPr lang="en-US" sz="3200" dirty="0">
                <a:effectLst/>
              </a:rPr>
              <a:t>)</a:t>
            </a:r>
          </a:p>
          <a:p>
            <a:pPr lvl="1"/>
            <a:r>
              <a:rPr lang="en-US" sz="3000" dirty="0">
                <a:effectLst/>
              </a:rPr>
              <a:t>‌Indicates a starting point i.e., time</a:t>
            </a:r>
          </a:p>
        </p:txBody>
      </p:sp>
    </p:spTree>
    <p:extLst>
      <p:ext uri="{BB962C8B-B14F-4D97-AF65-F5344CB8AC3E}">
        <p14:creationId xmlns:p14="http://schemas.microsoft.com/office/powerpoint/2010/main" val="66431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rmAutofit/>
          </a:bodyPr>
          <a:lstStyle/>
          <a:p>
            <a:r>
              <a:rPr lang="en-US" sz="6000" dirty="0">
                <a:effectLst/>
              </a:rPr>
              <a:t>The Creation of Time</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074543"/>
          </a:xfrm>
        </p:spPr>
        <p:txBody>
          <a:bodyPr anchor="t">
            <a:normAutofit/>
          </a:bodyPr>
          <a:lstStyle/>
          <a:p>
            <a:r>
              <a:rPr lang="en-US" sz="3200" dirty="0">
                <a:effectLst/>
              </a:rPr>
              <a:t>‌‌God created light and divided it from darkness (</a:t>
            </a:r>
            <a:r>
              <a:rPr lang="en-US" sz="3200" dirty="0">
                <a:solidFill>
                  <a:schemeClr val="accent1"/>
                </a:solidFill>
                <a:effectLst/>
              </a:rPr>
              <a:t>Gen. 1:3-4</a:t>
            </a:r>
            <a:r>
              <a:rPr lang="en-US" sz="3200" dirty="0">
                <a:effectLst/>
              </a:rPr>
              <a:t>)</a:t>
            </a:r>
          </a:p>
          <a:p>
            <a:pPr lvl="1"/>
            <a:r>
              <a:rPr lang="en-US" sz="3000" dirty="0">
                <a:effectLst/>
              </a:rPr>
              <a:t>‌Light was called Day (</a:t>
            </a:r>
            <a:r>
              <a:rPr lang="en-US" sz="3000" dirty="0">
                <a:solidFill>
                  <a:schemeClr val="accent1"/>
                </a:solidFill>
                <a:effectLst/>
              </a:rPr>
              <a:t>Gen. 1:5a</a:t>
            </a:r>
            <a:r>
              <a:rPr lang="en-US" sz="3000" dirty="0">
                <a:effectLst/>
              </a:rPr>
              <a:t>)</a:t>
            </a:r>
          </a:p>
          <a:p>
            <a:pPr lvl="1"/>
            <a:r>
              <a:rPr lang="en-US" sz="3000" dirty="0">
                <a:effectLst/>
              </a:rPr>
              <a:t>‌Darkness was called Night (</a:t>
            </a:r>
            <a:r>
              <a:rPr lang="en-US" sz="3000" dirty="0">
                <a:solidFill>
                  <a:schemeClr val="accent1"/>
                </a:solidFill>
                <a:effectLst/>
              </a:rPr>
              <a:t>Gen. 1:5b</a:t>
            </a:r>
            <a:r>
              <a:rPr lang="en-US" sz="3000" dirty="0">
                <a:effectLst/>
              </a:rPr>
              <a:t>)‌</a:t>
            </a:r>
          </a:p>
          <a:p>
            <a:pPr lvl="1"/>
            <a:r>
              <a:rPr lang="en-US" sz="3000" dirty="0">
                <a:effectLst/>
              </a:rPr>
              <a:t>Evening and morning comprised the entire day (</a:t>
            </a:r>
            <a:r>
              <a:rPr lang="en-US" sz="3000" dirty="0">
                <a:solidFill>
                  <a:schemeClr val="accent1"/>
                </a:solidFill>
                <a:effectLst/>
              </a:rPr>
              <a:t>Gen. 1:5c</a:t>
            </a:r>
            <a:r>
              <a:rPr lang="en-US" sz="3000" dirty="0">
                <a:effectLst/>
              </a:rPr>
              <a:t>)</a:t>
            </a:r>
          </a:p>
        </p:txBody>
      </p:sp>
    </p:spTree>
    <p:extLst>
      <p:ext uri="{BB962C8B-B14F-4D97-AF65-F5344CB8AC3E}">
        <p14:creationId xmlns:p14="http://schemas.microsoft.com/office/powerpoint/2010/main" val="104510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rmAutofit/>
          </a:bodyPr>
          <a:lstStyle/>
          <a:p>
            <a:r>
              <a:rPr lang="en-US" sz="6000" dirty="0">
                <a:effectLst/>
              </a:rPr>
              <a:t>The Creation of Time</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074543"/>
          </a:xfrm>
        </p:spPr>
        <p:txBody>
          <a:bodyPr anchor="t">
            <a:normAutofit/>
          </a:bodyPr>
          <a:lstStyle/>
          <a:p>
            <a:r>
              <a:rPr lang="en-US" sz="3200" dirty="0">
                <a:effectLst/>
              </a:rPr>
              <a:t>Definition of relevant terms</a:t>
            </a:r>
          </a:p>
          <a:p>
            <a:pPr lvl="1"/>
            <a:r>
              <a:rPr lang="en-US" sz="3000" dirty="0">
                <a:effectLst/>
              </a:rPr>
              <a:t>‌Day (</a:t>
            </a:r>
            <a:r>
              <a:rPr lang="en-US" sz="3000" i="1" dirty="0" err="1">
                <a:effectLst/>
              </a:rPr>
              <a:t>yom</a:t>
            </a:r>
            <a:r>
              <a:rPr lang="en-US" sz="3000" dirty="0">
                <a:effectLst/>
              </a:rPr>
              <a:t> </a:t>
            </a:r>
            <a:r>
              <a:rPr lang="en-US" sz="3000" b="1" dirty="0">
                <a:effectLst/>
              </a:rPr>
              <a:t>H3117</a:t>
            </a:r>
            <a:r>
              <a:rPr lang="en-US" sz="3000" dirty="0">
                <a:effectLst/>
              </a:rPr>
              <a:t> </a:t>
            </a:r>
            <a:r>
              <a:rPr lang="en-US" sz="3000" dirty="0" err="1">
                <a:effectLst/>
              </a:rPr>
              <a:t>yome</a:t>
            </a:r>
            <a:r>
              <a:rPr lang="en-US" sz="3000" dirty="0">
                <a:effectLst/>
              </a:rPr>
              <a:t>)</a:t>
            </a:r>
          </a:p>
          <a:p>
            <a:pPr lvl="2"/>
            <a:r>
              <a:rPr lang="en-US" sz="2800" dirty="0">
                <a:effectLst/>
              </a:rPr>
              <a:t>“literally (from sunrise to sunset, or from one sunset to the next), or figuratively (a space of time defined by an associated term) (Strong 48)</a:t>
            </a:r>
            <a:endParaRPr lang="en-US" sz="2600" dirty="0"/>
          </a:p>
          <a:p>
            <a:pPr lvl="1"/>
            <a:r>
              <a:rPr lang="en-US" sz="3000" dirty="0">
                <a:effectLst/>
              </a:rPr>
              <a:t>‌Night (</a:t>
            </a:r>
            <a:r>
              <a:rPr lang="en-US" sz="3000" i="1" dirty="0" err="1">
                <a:effectLst/>
              </a:rPr>
              <a:t>laylah</a:t>
            </a:r>
            <a:r>
              <a:rPr lang="en-US" sz="3000" dirty="0">
                <a:effectLst/>
              </a:rPr>
              <a:t> </a:t>
            </a:r>
            <a:r>
              <a:rPr lang="en-US" sz="3000" b="1" dirty="0">
                <a:effectLst/>
              </a:rPr>
              <a:t>H3915</a:t>
            </a:r>
            <a:r>
              <a:rPr lang="en-US" sz="3000" dirty="0">
                <a:effectLst/>
              </a:rPr>
              <a:t> </a:t>
            </a:r>
            <a:r>
              <a:rPr lang="en-US" sz="3000" dirty="0" err="1">
                <a:effectLst/>
              </a:rPr>
              <a:t>lah</a:t>
            </a:r>
            <a:r>
              <a:rPr lang="en-US" sz="3000" dirty="0">
                <a:effectLst/>
              </a:rPr>
              <a:t>´-</a:t>
            </a:r>
            <a:r>
              <a:rPr lang="en-US" sz="3000" dirty="0" err="1">
                <a:effectLst/>
              </a:rPr>
              <a:t>yel</a:t>
            </a:r>
            <a:r>
              <a:rPr lang="en-US" sz="3000" dirty="0">
                <a:effectLst/>
              </a:rPr>
              <a:t>-aw)</a:t>
            </a:r>
          </a:p>
          <a:p>
            <a:pPr lvl="2"/>
            <a:r>
              <a:rPr lang="en-US" sz="2800" dirty="0">
                <a:effectLst/>
              </a:rPr>
              <a:t>‌“properly a </a:t>
            </a:r>
            <a:r>
              <a:rPr lang="en-US" sz="2800" i="1" dirty="0">
                <a:effectLst/>
              </a:rPr>
              <a:t>twist</a:t>
            </a:r>
            <a:r>
              <a:rPr lang="en-US" sz="2800" dirty="0">
                <a:effectLst/>
              </a:rPr>
              <a:t> (away of the light), i.e. </a:t>
            </a:r>
            <a:r>
              <a:rPr lang="en-US" sz="2800" i="1" dirty="0">
                <a:effectLst/>
              </a:rPr>
              <a:t>night</a:t>
            </a:r>
            <a:r>
              <a:rPr lang="en-US" sz="2800" dirty="0">
                <a:effectLst/>
              </a:rPr>
              <a:t>” (Strong 58)</a:t>
            </a:r>
          </a:p>
        </p:txBody>
      </p:sp>
    </p:spTree>
    <p:extLst>
      <p:ext uri="{BB962C8B-B14F-4D97-AF65-F5344CB8AC3E}">
        <p14:creationId xmlns:p14="http://schemas.microsoft.com/office/powerpoint/2010/main" val="424669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rmAutofit/>
          </a:bodyPr>
          <a:lstStyle/>
          <a:p>
            <a:r>
              <a:rPr lang="en-US" sz="6000" dirty="0">
                <a:effectLst/>
              </a:rPr>
              <a:t>The Creation of Time</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074543"/>
          </a:xfrm>
        </p:spPr>
        <p:txBody>
          <a:bodyPr anchor="t">
            <a:normAutofit/>
          </a:bodyPr>
          <a:lstStyle/>
          <a:p>
            <a:r>
              <a:rPr lang="en-US" sz="3200" dirty="0">
                <a:effectLst/>
              </a:rPr>
              <a:t>Definition of relevant terms</a:t>
            </a:r>
          </a:p>
          <a:p>
            <a:pPr lvl="1"/>
            <a:r>
              <a:rPr lang="en-US" sz="3000" dirty="0">
                <a:effectLst/>
              </a:rPr>
              <a:t>the evening (</a:t>
            </a:r>
            <a:r>
              <a:rPr lang="en-US" sz="3000" i="1" dirty="0">
                <a:effectLst/>
              </a:rPr>
              <a:t>ereb</a:t>
            </a:r>
            <a:r>
              <a:rPr lang="en-US" sz="3000" dirty="0">
                <a:effectLst/>
              </a:rPr>
              <a:t> </a:t>
            </a:r>
            <a:r>
              <a:rPr lang="en-US" sz="3000" b="1" dirty="0">
                <a:effectLst/>
              </a:rPr>
              <a:t>H6153</a:t>
            </a:r>
            <a:r>
              <a:rPr lang="en-US" sz="3000" dirty="0">
                <a:effectLst/>
              </a:rPr>
              <a:t> eh´-</a:t>
            </a:r>
            <a:r>
              <a:rPr lang="en-US" sz="3000" dirty="0" err="1">
                <a:effectLst/>
              </a:rPr>
              <a:t>reb</a:t>
            </a:r>
            <a:r>
              <a:rPr lang="en-US" sz="3000" dirty="0">
                <a:effectLst/>
              </a:rPr>
              <a:t>)‌</a:t>
            </a:r>
          </a:p>
          <a:p>
            <a:pPr lvl="2"/>
            <a:r>
              <a:rPr lang="en-US" sz="2800" dirty="0">
                <a:effectLst/>
              </a:rPr>
              <a:t>“‘evening, night.’ This word represents the time of the day immediately preceding and following the setting of the sun. In its first biblical appearance, </a:t>
            </a:r>
            <a:r>
              <a:rPr lang="en-US" sz="2800" i="1" dirty="0">
                <a:effectLst/>
              </a:rPr>
              <a:t>˓ereb </a:t>
            </a:r>
            <a:r>
              <a:rPr lang="en-US" sz="2800" dirty="0">
                <a:effectLst/>
              </a:rPr>
              <a:t>marks the ‘opening of a day’: ‘And the evening and the morning were the first day’ (</a:t>
            </a:r>
            <a:r>
              <a:rPr lang="en-US" sz="2800" dirty="0">
                <a:solidFill>
                  <a:schemeClr val="accent1"/>
                </a:solidFill>
                <a:effectLst/>
              </a:rPr>
              <a:t>Gen. 1:5</a:t>
            </a:r>
            <a:r>
              <a:rPr lang="en-US" sz="2800" dirty="0">
                <a:effectLst/>
              </a:rPr>
              <a:t>).” (Vine 71)</a:t>
            </a:r>
            <a:endParaRPr lang="en-US" sz="2600" dirty="0">
              <a:effectLst/>
            </a:endParaRPr>
          </a:p>
        </p:txBody>
      </p:sp>
    </p:spTree>
    <p:extLst>
      <p:ext uri="{BB962C8B-B14F-4D97-AF65-F5344CB8AC3E}">
        <p14:creationId xmlns:p14="http://schemas.microsoft.com/office/powerpoint/2010/main" val="42187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rmAutofit/>
          </a:bodyPr>
          <a:lstStyle/>
          <a:p>
            <a:r>
              <a:rPr lang="en-US" sz="6000" dirty="0">
                <a:effectLst/>
              </a:rPr>
              <a:t>The Creation of Time</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074543"/>
          </a:xfrm>
        </p:spPr>
        <p:txBody>
          <a:bodyPr anchor="t">
            <a:normAutofit/>
          </a:bodyPr>
          <a:lstStyle/>
          <a:p>
            <a:r>
              <a:rPr lang="en-US" sz="3200" dirty="0">
                <a:effectLst/>
              </a:rPr>
              <a:t>Definition of relevant terms</a:t>
            </a:r>
          </a:p>
          <a:p>
            <a:pPr lvl="1"/>
            <a:r>
              <a:rPr lang="en-US" sz="3000" dirty="0">
                <a:effectLst/>
              </a:rPr>
              <a:t>the morning (</a:t>
            </a:r>
            <a:r>
              <a:rPr lang="en-US" sz="3000" i="1" dirty="0" err="1">
                <a:effectLst/>
              </a:rPr>
              <a:t>boqer</a:t>
            </a:r>
            <a:r>
              <a:rPr lang="en-US" sz="3000" dirty="0">
                <a:effectLst/>
              </a:rPr>
              <a:t> </a:t>
            </a:r>
            <a:r>
              <a:rPr lang="en-US" sz="3000" b="1" dirty="0">
                <a:effectLst/>
              </a:rPr>
              <a:t>H1242</a:t>
            </a:r>
            <a:r>
              <a:rPr lang="en-US" sz="3000" dirty="0">
                <a:effectLst/>
              </a:rPr>
              <a:t> </a:t>
            </a:r>
            <a:r>
              <a:rPr lang="en-US" sz="3000" dirty="0" err="1">
                <a:effectLst/>
              </a:rPr>
              <a:t>bo</a:t>
            </a:r>
            <a:r>
              <a:rPr lang="en-US" sz="3000" dirty="0">
                <a:effectLst/>
              </a:rPr>
              <a:t>´-</a:t>
            </a:r>
            <a:r>
              <a:rPr lang="en-US" sz="3000" dirty="0" err="1">
                <a:effectLst/>
              </a:rPr>
              <a:t>ker</a:t>
            </a:r>
            <a:r>
              <a:rPr lang="en-US" sz="3000" dirty="0">
                <a:effectLst/>
              </a:rPr>
              <a:t>)</a:t>
            </a:r>
          </a:p>
          <a:p>
            <a:pPr lvl="2"/>
            <a:r>
              <a:rPr lang="en-US" sz="2800" dirty="0">
                <a:effectLst/>
              </a:rPr>
              <a:t>‌“As the opposite of night the word represents the entire period of daylight.” (Vine 153)</a:t>
            </a:r>
            <a:endParaRPr lang="en-US" sz="2400" dirty="0">
              <a:effectLst/>
            </a:endParaRPr>
          </a:p>
        </p:txBody>
      </p:sp>
    </p:spTree>
    <p:extLst>
      <p:ext uri="{BB962C8B-B14F-4D97-AF65-F5344CB8AC3E}">
        <p14:creationId xmlns:p14="http://schemas.microsoft.com/office/powerpoint/2010/main" val="406794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B456-0EB3-1F36-E9D6-1CDF493D51E6}"/>
              </a:ext>
            </a:extLst>
          </p:cNvPr>
          <p:cNvSpPr>
            <a:spLocks noGrp="1"/>
          </p:cNvSpPr>
          <p:nvPr>
            <p:ph type="title"/>
          </p:nvPr>
        </p:nvSpPr>
        <p:spPr>
          <a:xfrm>
            <a:off x="1484311" y="685800"/>
            <a:ext cx="10018713" cy="1030857"/>
          </a:xfrm>
        </p:spPr>
        <p:txBody>
          <a:bodyPr>
            <a:normAutofit/>
          </a:bodyPr>
          <a:lstStyle/>
          <a:p>
            <a:r>
              <a:rPr lang="en-US" sz="6000" dirty="0">
                <a:effectLst/>
              </a:rPr>
              <a:t>The Creation of Time</a:t>
            </a:r>
            <a:endParaRPr lang="en-US" sz="6000" dirty="0"/>
          </a:p>
        </p:txBody>
      </p:sp>
      <p:sp>
        <p:nvSpPr>
          <p:cNvPr id="3" name="Content Placeholder 2">
            <a:extLst>
              <a:ext uri="{FF2B5EF4-FFF2-40B4-BE49-F238E27FC236}">
                <a16:creationId xmlns:a16="http://schemas.microsoft.com/office/drawing/2014/main" id="{E500BDAD-0F54-1C12-7715-CB9218B8D1C1}"/>
              </a:ext>
            </a:extLst>
          </p:cNvPr>
          <p:cNvSpPr>
            <a:spLocks noGrp="1"/>
          </p:cNvSpPr>
          <p:nvPr>
            <p:ph idx="1"/>
          </p:nvPr>
        </p:nvSpPr>
        <p:spPr>
          <a:xfrm>
            <a:off x="1484310" y="1716657"/>
            <a:ext cx="10018713" cy="4074543"/>
          </a:xfrm>
        </p:spPr>
        <p:txBody>
          <a:bodyPr anchor="t">
            <a:normAutofit/>
          </a:bodyPr>
          <a:lstStyle/>
          <a:p>
            <a:r>
              <a:rPr lang="en-US" sz="3200" dirty="0">
                <a:effectLst/>
              </a:rPr>
              <a:t>Usage of the word “day” in </a:t>
            </a:r>
            <a:r>
              <a:rPr lang="en-US" sz="3200" dirty="0">
                <a:solidFill>
                  <a:schemeClr val="accent1"/>
                </a:solidFill>
                <a:effectLst/>
              </a:rPr>
              <a:t>Gen. 1:5</a:t>
            </a:r>
          </a:p>
          <a:p>
            <a:pPr lvl="1"/>
            <a:r>
              <a:rPr lang="en-US" sz="2800" dirty="0">
                <a:effectLst/>
              </a:rPr>
              <a:t>‌“Day” in </a:t>
            </a:r>
            <a:r>
              <a:rPr lang="en-US" sz="2800" dirty="0">
                <a:solidFill>
                  <a:schemeClr val="accent1"/>
                </a:solidFill>
                <a:effectLst/>
              </a:rPr>
              <a:t>Gen. 1:5a </a:t>
            </a:r>
            <a:r>
              <a:rPr lang="en-US" sz="2800" dirty="0">
                <a:effectLst/>
              </a:rPr>
              <a:t>refers to a twelve-hour period where there is light (cf. </a:t>
            </a:r>
            <a:r>
              <a:rPr lang="en-US" sz="2800" dirty="0">
                <a:solidFill>
                  <a:schemeClr val="accent1"/>
                </a:solidFill>
                <a:effectLst/>
              </a:rPr>
              <a:t>Jn. 11:9</a:t>
            </a:r>
            <a:r>
              <a:rPr lang="en-US" sz="2800" dirty="0">
                <a:effectLst/>
              </a:rPr>
              <a:t>; </a:t>
            </a:r>
            <a:r>
              <a:rPr lang="en-US" sz="2800" dirty="0">
                <a:solidFill>
                  <a:schemeClr val="accent1"/>
                </a:solidFill>
                <a:effectLst/>
              </a:rPr>
              <a:t>Mt. 20:1-16</a:t>
            </a:r>
            <a:r>
              <a:rPr lang="en-US" sz="2800" dirty="0">
                <a:effectLst/>
              </a:rPr>
              <a:t>)‌</a:t>
            </a:r>
          </a:p>
          <a:p>
            <a:pPr lvl="1"/>
            <a:r>
              <a:rPr lang="en-US" sz="2800" dirty="0">
                <a:effectLst/>
              </a:rPr>
              <a:t>Distinct from the darkness which is called “Night” in </a:t>
            </a:r>
            <a:r>
              <a:rPr lang="en-US" sz="2800" dirty="0">
                <a:solidFill>
                  <a:schemeClr val="accent1"/>
                </a:solidFill>
                <a:effectLst/>
              </a:rPr>
              <a:t>Gen. 1:5b </a:t>
            </a:r>
            <a:r>
              <a:rPr lang="en-US" sz="2800" dirty="0">
                <a:effectLst/>
              </a:rPr>
              <a:t>which is also a twelve-hour period‌</a:t>
            </a:r>
          </a:p>
          <a:p>
            <a:pPr lvl="1"/>
            <a:r>
              <a:rPr lang="en-US" sz="2800" dirty="0">
                <a:effectLst/>
              </a:rPr>
              <a:t>“The evening” and “the morning” then is the combined twenty-four period called the “first day” in </a:t>
            </a:r>
            <a:r>
              <a:rPr lang="en-US" sz="2800" dirty="0">
                <a:solidFill>
                  <a:schemeClr val="accent1"/>
                </a:solidFill>
                <a:effectLst/>
              </a:rPr>
              <a:t>Gen. 1:5c</a:t>
            </a:r>
            <a:endParaRPr lang="en-US" dirty="0">
              <a:solidFill>
                <a:schemeClr val="accent1"/>
              </a:solidFill>
              <a:effectLst/>
            </a:endParaRPr>
          </a:p>
        </p:txBody>
      </p:sp>
    </p:spTree>
    <p:extLst>
      <p:ext uri="{BB962C8B-B14F-4D97-AF65-F5344CB8AC3E}">
        <p14:creationId xmlns:p14="http://schemas.microsoft.com/office/powerpoint/2010/main" val="244903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56</TotalTime>
  <Words>2010</Words>
  <Application>Microsoft Office PowerPoint</Application>
  <PresentationFormat>Widescreen</PresentationFormat>
  <Paragraphs>114</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Corbel</vt:lpstr>
      <vt:lpstr>Parallax</vt:lpstr>
      <vt:lpstr>Questions and Answers #6</vt:lpstr>
      <vt:lpstr>Question</vt:lpstr>
      <vt:lpstr>Introduction</vt:lpstr>
      <vt:lpstr>The Creation of Time</vt:lpstr>
      <vt:lpstr>The Creation of Time</vt:lpstr>
      <vt:lpstr>The Creation of Time</vt:lpstr>
      <vt:lpstr>The Creation of Time</vt:lpstr>
      <vt:lpstr>The Creation of Time</vt:lpstr>
      <vt:lpstr>The Creation of Time</vt:lpstr>
      <vt:lpstr>How Time Was Understood by the Israelites</vt:lpstr>
      <vt:lpstr>How Time Was Understood by the Israelites</vt:lpstr>
      <vt:lpstr>How Time Was Understood by the Israelites</vt:lpstr>
      <vt:lpstr>How Time Was Understood by the Israelites</vt:lpstr>
      <vt:lpstr>How Time Was Understood by the Israelites</vt:lpstr>
      <vt:lpstr>Time References in the Testaments</vt:lpstr>
      <vt:lpstr>Time References in the Testaments</vt:lpstr>
      <vt:lpstr>Time References in the Testaments</vt:lpstr>
      <vt:lpstr>Time References in the Testaments</vt:lpstr>
      <vt:lpstr>The Answer</vt:lpstr>
      <vt:lpstr>The Answer</vt:lpstr>
      <vt:lpstr>The Answer</vt:lpstr>
      <vt:lpstr>The Answer</vt:lpstr>
      <vt:lpstr>The Answer</vt:lpstr>
      <vt:lpstr>The Answer</vt:lpstr>
      <vt:lpstr>The Answer</vt:lpstr>
      <vt:lpstr>The Answer</vt:lpstr>
      <vt:lpstr>The 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and Answers #6</dc:title>
  <dc:creator>Trent Thrasher</dc:creator>
  <cp:lastModifiedBy>Trent Thrasher</cp:lastModifiedBy>
  <cp:revision>14</cp:revision>
  <dcterms:created xsi:type="dcterms:W3CDTF">2023-07-20T14:42:21Z</dcterms:created>
  <dcterms:modified xsi:type="dcterms:W3CDTF">2023-07-21T18:48:16Z</dcterms:modified>
</cp:coreProperties>
</file>