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8"/>
  </p:notesMasterIdLst>
  <p:sldIdLst>
    <p:sldId id="256" r:id="rId5"/>
    <p:sldId id="265" r:id="rId6"/>
    <p:sldId id="266" r:id="rId7"/>
    <p:sldId id="267" r:id="rId8"/>
    <p:sldId id="268" r:id="rId9"/>
    <p:sldId id="264" r:id="rId10"/>
    <p:sldId id="294"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63" r:id="rId27"/>
    <p:sldId id="284" r:id="rId28"/>
    <p:sldId id="285" r:id="rId29"/>
    <p:sldId id="286" r:id="rId30"/>
    <p:sldId id="287" r:id="rId31"/>
    <p:sldId id="288" r:id="rId32"/>
    <p:sldId id="289" r:id="rId33"/>
    <p:sldId id="290" r:id="rId34"/>
    <p:sldId id="291" r:id="rId35"/>
    <p:sldId id="292" r:id="rId36"/>
    <p:sldId id="293"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66E302-901B-4EC5-8063-F4475DEAA8C8}" type="datetimeFigureOut">
              <a:rPr lang="en-US" smtClean="0"/>
              <a:t>4/26/2023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B3765-1535-41FB-A927-AAD2D1E85382}" type="slidenum">
              <a:rPr lang="en-US" smtClean="0"/>
              <a:t>‹#›</a:t>
            </a:fld>
            <a:endParaRPr lang="en-US" dirty="0"/>
          </a:p>
        </p:txBody>
      </p:sp>
    </p:spTree>
    <p:extLst>
      <p:ext uri="{BB962C8B-B14F-4D97-AF65-F5344CB8AC3E}">
        <p14:creationId xmlns:p14="http://schemas.microsoft.com/office/powerpoint/2010/main" val="3170152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1CAFE9EF-BFD3-43EA-A868-783EE64D3026}" type="datetime1">
              <a:rPr lang="en-US" smtClean="0"/>
              <a:t>4/26/2023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715DF4-6503-424C-B89D-B31483AF0BFD}" type="datetime1">
              <a:rPr lang="en-US" smtClean="0"/>
              <a:t>4/26/2023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BEE408-CEE3-4069-B613-CB32C19D6587}" type="datetime1">
              <a:rPr lang="en-US" smtClean="0"/>
              <a:t>4/26/2023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4680C5-3949-48B3-AAD0-C6AC4D6634A8}" type="datetime1">
              <a:rPr lang="en-US" smtClean="0"/>
              <a:t>4/26/2023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451F9A-4BC0-4BDC-9C0A-439930D3F628}" type="datetime1">
              <a:rPr lang="en-US" smtClean="0"/>
              <a:t>4/26/2023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C190EB-8738-400A-AFF7-6D1DEC6B76AF}" type="datetime1">
              <a:rPr lang="en-US" smtClean="0"/>
              <a:t>4/26/2023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4A0F0B9-B198-4467-8481-337D4552AC07}" type="datetime1">
              <a:rPr lang="en-US" smtClean="0"/>
              <a:t>4/26/2023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A7E8C0-DCD6-4618-824E-E5B47E37F774}" type="datetime1">
              <a:rPr lang="en-US" smtClean="0"/>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C6133B-A04A-40C7-999B-6B964B69F57E}" type="datetime1">
              <a:rPr lang="en-US" smtClean="0"/>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466FB9-D28B-49B1-96AA-2DC4A0B82672}" type="datetime1">
              <a:rPr lang="en-US" smtClean="0"/>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763742-95DB-4727-9E2D-E67133874C57}" type="datetime1">
              <a:rPr lang="en-US" smtClean="0"/>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F4C757-AC18-4BD4-B58D-C09C7F56266E}" type="datetime1">
              <a:rPr lang="en-US" smtClean="0"/>
              <a:t>4/26/2023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06CBA-D419-41FA-8B3E-D17E24A5F335}" type="datetime1">
              <a:rPr lang="en-US" smtClean="0"/>
              <a:t>4/26/2023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24B8EF-695A-4D91-86E6-BD3ABF986DC6}" type="datetime1">
              <a:rPr lang="en-US" smtClean="0"/>
              <a:t>4/26/2023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9A1DA-1075-4AB6-9AFC-9045E23C9F15}" type="datetime1">
              <a:rPr lang="en-US" smtClean="0"/>
              <a:t>4/26/2023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23360-0F07-4AD4-AAF8-61579BDE5A02}" type="datetime1">
              <a:rPr lang="en-US" smtClean="0"/>
              <a:t>4/26/2023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35D3E4-AEF6-4C0D-955F-4975ADE12833}" type="datetime1">
              <a:rPr lang="en-US" smtClean="0"/>
              <a:t>4/26/2023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096B060-2D6F-430E-A017-FCCC5AF2AC19}" type="datetime1">
              <a:rPr lang="en-US" smtClean="0"/>
              <a:t>4/26/2023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pologeticspress.org/video/the-prophecy-of-tyre-or-proof-for-god-5826/" TargetMode="External"/><Relationship Id="rId2" Type="http://schemas.openxmlformats.org/officeDocument/2006/relationships/hyperlink" Target="https://apologeticspress.org/tyre-in-prophecy-179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UHUCRAUjQ9g?feature=oembed"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20" y="1"/>
            <a:ext cx="12191980" cy="6858000"/>
          </a:xfrm>
          <a:prstGeom prst="rect">
            <a:avLst/>
          </a:prstGeom>
        </p:spPr>
      </p:pic>
      <p:sp>
        <p:nvSpPr>
          <p:cNvPr id="3" name="Subtitle 2">
            <a:extLst>
              <a:ext uri="{FF2B5EF4-FFF2-40B4-BE49-F238E27FC236}">
                <a16:creationId xmlns:a16="http://schemas.microsoft.com/office/drawing/2014/main" id="{516A0C15-5BB2-41A2-BD46-E18F635D59B0}"/>
              </a:ext>
            </a:extLst>
          </p:cNvPr>
          <p:cNvSpPr>
            <a:spLocks noGrp="1"/>
          </p:cNvSpPr>
          <p:nvPr>
            <p:ph type="subTitle" idx="1"/>
          </p:nvPr>
        </p:nvSpPr>
        <p:spPr>
          <a:xfrm>
            <a:off x="2209799" y="3694375"/>
            <a:ext cx="9144000" cy="754025"/>
          </a:xfrm>
        </p:spPr>
        <p:txBody>
          <a:bodyPr>
            <a:normAutofit/>
          </a:bodyPr>
          <a:lstStyle/>
          <a:p>
            <a:endParaRPr lang="en-US" dirty="0"/>
          </a:p>
        </p:txBody>
      </p:sp>
      <p:sp>
        <p:nvSpPr>
          <p:cNvPr id="2" name="Title 1">
            <a:extLst>
              <a:ext uri="{FF2B5EF4-FFF2-40B4-BE49-F238E27FC236}">
                <a16:creationId xmlns:a16="http://schemas.microsoft.com/office/drawing/2014/main" id="{AF6636B6-A233-459A-95E5-DFBD46F360BC}"/>
              </a:ext>
            </a:extLst>
          </p:cNvPr>
          <p:cNvSpPr>
            <a:spLocks noGrp="1"/>
          </p:cNvSpPr>
          <p:nvPr>
            <p:ph type="ctrTitle"/>
          </p:nvPr>
        </p:nvSpPr>
        <p:spPr>
          <a:xfrm>
            <a:off x="2209800" y="4464028"/>
            <a:ext cx="9144000" cy="1641490"/>
          </a:xfrm>
        </p:spPr>
        <p:txBody>
          <a:bodyPr>
            <a:normAutofit/>
          </a:bodyPr>
          <a:lstStyle/>
          <a:p>
            <a:r>
              <a:rPr lang="en-US" dirty="0"/>
              <a:t>Predictive Prophecy</a:t>
            </a:r>
          </a:p>
        </p:txBody>
      </p:sp>
    </p:spTree>
    <p:extLst>
      <p:ext uri="{BB962C8B-B14F-4D97-AF65-F5344CB8AC3E}">
        <p14:creationId xmlns:p14="http://schemas.microsoft.com/office/powerpoint/2010/main" val="3549750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C247A-5BC6-ADE3-1B5D-BB87F6CCC376}"/>
              </a:ext>
            </a:extLst>
          </p:cNvPr>
          <p:cNvSpPr>
            <a:spLocks noGrp="1"/>
          </p:cNvSpPr>
          <p:nvPr>
            <p:ph type="title"/>
          </p:nvPr>
        </p:nvSpPr>
        <p:spPr/>
        <p:txBody>
          <a:bodyPr/>
          <a:lstStyle/>
          <a:p>
            <a:r>
              <a:rPr lang="en-US" dirty="0"/>
              <a:t>Source Material</a:t>
            </a:r>
          </a:p>
        </p:txBody>
      </p:sp>
      <p:sp>
        <p:nvSpPr>
          <p:cNvPr id="3" name="Content Placeholder 2">
            <a:extLst>
              <a:ext uri="{FF2B5EF4-FFF2-40B4-BE49-F238E27FC236}">
                <a16:creationId xmlns:a16="http://schemas.microsoft.com/office/drawing/2014/main" id="{696B4447-96F6-4616-02AC-991361B744C4}"/>
              </a:ext>
            </a:extLst>
          </p:cNvPr>
          <p:cNvSpPr>
            <a:spLocks noGrp="1"/>
          </p:cNvSpPr>
          <p:nvPr>
            <p:ph idx="1"/>
          </p:nvPr>
        </p:nvSpPr>
        <p:spPr/>
        <p:txBody>
          <a:bodyPr>
            <a:normAutofit/>
          </a:bodyPr>
          <a:lstStyle/>
          <a:p>
            <a:r>
              <a:rPr lang="en-US" sz="3000" dirty="0">
                <a:effectLst/>
              </a:rPr>
              <a:t>A good portion of the following material on the judgment of Tyre was sourced and/or adapted from Apologetics Press</a:t>
            </a:r>
          </a:p>
          <a:p>
            <a:pPr lvl="1"/>
            <a:r>
              <a:rPr lang="en-US" sz="2800" dirty="0">
                <a:effectLst/>
                <a:hlinkClick r:id="rId2"/>
              </a:rPr>
              <a:t>https://apologeticspress.org/tyre-in-prophecy-1790/</a:t>
            </a:r>
            <a:endParaRPr lang="en-US" sz="2800" dirty="0"/>
          </a:p>
          <a:p>
            <a:pPr lvl="1"/>
            <a:r>
              <a:rPr lang="en-US" sz="2800" dirty="0">
                <a:effectLst/>
                <a:hlinkClick r:id="rId3"/>
              </a:rPr>
              <a:t>https://apologeticspress.org/video/the-prophecy-of-tyre-or-proof-for-god-5826/</a:t>
            </a:r>
            <a:endParaRPr lang="en-US" sz="2800" dirty="0">
              <a:effectLst/>
            </a:endParaRPr>
          </a:p>
        </p:txBody>
      </p:sp>
    </p:spTree>
    <p:extLst>
      <p:ext uri="{BB962C8B-B14F-4D97-AF65-F5344CB8AC3E}">
        <p14:creationId xmlns:p14="http://schemas.microsoft.com/office/powerpoint/2010/main" val="601994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C247A-5BC6-ADE3-1B5D-BB87F6CCC376}"/>
              </a:ext>
            </a:extLst>
          </p:cNvPr>
          <p:cNvSpPr>
            <a:spLocks noGrp="1"/>
          </p:cNvSpPr>
          <p:nvPr>
            <p:ph type="title"/>
          </p:nvPr>
        </p:nvSpPr>
        <p:spPr/>
        <p:txBody>
          <a:bodyPr/>
          <a:lstStyle/>
          <a:p>
            <a:r>
              <a:rPr lang="en-US" dirty="0"/>
              <a:t>The Judgment of Tyre (</a:t>
            </a:r>
            <a:r>
              <a:rPr lang="en-US" dirty="0">
                <a:solidFill>
                  <a:schemeClr val="accent5"/>
                </a:solidFill>
              </a:rPr>
              <a:t>Ezek. 26</a:t>
            </a:r>
            <a:r>
              <a:rPr lang="en-US" dirty="0"/>
              <a:t>)</a:t>
            </a:r>
          </a:p>
        </p:txBody>
      </p:sp>
      <p:sp>
        <p:nvSpPr>
          <p:cNvPr id="3" name="Content Placeholder 2">
            <a:extLst>
              <a:ext uri="{FF2B5EF4-FFF2-40B4-BE49-F238E27FC236}">
                <a16:creationId xmlns:a16="http://schemas.microsoft.com/office/drawing/2014/main" id="{696B4447-96F6-4616-02AC-991361B744C4}"/>
              </a:ext>
            </a:extLst>
          </p:cNvPr>
          <p:cNvSpPr>
            <a:spLocks noGrp="1"/>
          </p:cNvSpPr>
          <p:nvPr>
            <p:ph idx="1"/>
          </p:nvPr>
        </p:nvSpPr>
        <p:spPr/>
        <p:txBody>
          <a:bodyPr>
            <a:normAutofit/>
          </a:bodyPr>
          <a:lstStyle/>
          <a:p>
            <a:r>
              <a:rPr lang="en-US" sz="3000" dirty="0">
                <a:effectLst/>
              </a:rPr>
              <a:t>A key element in predictive prophecy is the </a:t>
            </a:r>
            <a:r>
              <a:rPr lang="en-US" sz="3000" b="1" dirty="0">
                <a:solidFill>
                  <a:schemeClr val="accent6"/>
                </a:solidFill>
                <a:effectLst/>
              </a:rPr>
              <a:t>time</a:t>
            </a:r>
            <a:r>
              <a:rPr lang="en-US" sz="3000" dirty="0">
                <a:effectLst/>
              </a:rPr>
              <a:t> in which it was made</a:t>
            </a:r>
          </a:p>
          <a:p>
            <a:pPr lvl="1"/>
            <a:r>
              <a:rPr lang="en-US" sz="2800" dirty="0">
                <a:effectLst/>
              </a:rPr>
              <a:t>‌Ezekiel stated in </a:t>
            </a:r>
            <a:r>
              <a:rPr lang="en-US" sz="2800" dirty="0">
                <a:solidFill>
                  <a:schemeClr val="accent5"/>
                </a:solidFill>
                <a:effectLst/>
              </a:rPr>
              <a:t>Ezek. 1:2</a:t>
            </a:r>
            <a:r>
              <a:rPr lang="en-US" sz="2800" dirty="0">
                <a:solidFill>
                  <a:schemeClr val="accent5"/>
                </a:solidFill>
              </a:rPr>
              <a:t> </a:t>
            </a:r>
            <a:r>
              <a:rPr lang="en-US" sz="2800" dirty="0">
                <a:effectLst/>
              </a:rPr>
              <a:t>that the Word of the LORD came to him in the fifth year of King Jehoiachin’s captivity</a:t>
            </a:r>
          </a:p>
          <a:p>
            <a:pPr lvl="1"/>
            <a:r>
              <a:rPr lang="en-US" sz="2800" dirty="0">
                <a:effectLst/>
              </a:rPr>
              <a:t>‌King Jehoiachin’s captivity is almost unanimously accepted as 597 B.C. making Ezekiel’s prophecies to begin in 592 B.C.</a:t>
            </a:r>
          </a:p>
          <a:p>
            <a:pPr lvl="1"/>
            <a:r>
              <a:rPr lang="en-US" sz="2800" dirty="0">
                <a:effectLst/>
              </a:rPr>
              <a:t>‌In </a:t>
            </a:r>
            <a:r>
              <a:rPr lang="en-US" sz="2800" dirty="0">
                <a:solidFill>
                  <a:schemeClr val="accent5"/>
                </a:solidFill>
                <a:effectLst/>
              </a:rPr>
              <a:t>Ezek. 26:1</a:t>
            </a:r>
            <a:r>
              <a:rPr lang="en-US" sz="2800" dirty="0">
                <a:effectLst/>
              </a:rPr>
              <a:t>, we learn that it is the eleventh year (after 597 B.C.) making the date of this prophecy </a:t>
            </a:r>
            <a:r>
              <a:rPr lang="en-US" sz="2800" b="1" dirty="0">
                <a:solidFill>
                  <a:schemeClr val="accent6"/>
                </a:solidFill>
                <a:effectLst/>
              </a:rPr>
              <a:t>586 B.C.</a:t>
            </a:r>
            <a:endParaRPr lang="en-US" sz="2800" dirty="0">
              <a:solidFill>
                <a:schemeClr val="accent6"/>
              </a:solidFill>
              <a:effectLst/>
            </a:endParaRPr>
          </a:p>
        </p:txBody>
      </p:sp>
    </p:spTree>
    <p:extLst>
      <p:ext uri="{BB962C8B-B14F-4D97-AF65-F5344CB8AC3E}">
        <p14:creationId xmlns:p14="http://schemas.microsoft.com/office/powerpoint/2010/main" val="141583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C247A-5BC6-ADE3-1B5D-BB87F6CCC376}"/>
              </a:ext>
            </a:extLst>
          </p:cNvPr>
          <p:cNvSpPr>
            <a:spLocks noGrp="1"/>
          </p:cNvSpPr>
          <p:nvPr>
            <p:ph type="title"/>
          </p:nvPr>
        </p:nvSpPr>
        <p:spPr/>
        <p:txBody>
          <a:bodyPr/>
          <a:lstStyle/>
          <a:p>
            <a:r>
              <a:rPr lang="en-US" dirty="0"/>
              <a:t>The Judgment of Tyre (</a:t>
            </a:r>
            <a:r>
              <a:rPr lang="en-US" dirty="0">
                <a:solidFill>
                  <a:schemeClr val="accent5"/>
                </a:solidFill>
              </a:rPr>
              <a:t>Ezek. 26</a:t>
            </a:r>
            <a:r>
              <a:rPr lang="en-US" dirty="0"/>
              <a:t>)</a:t>
            </a:r>
          </a:p>
        </p:txBody>
      </p:sp>
      <p:sp>
        <p:nvSpPr>
          <p:cNvPr id="3" name="Content Placeholder 2">
            <a:extLst>
              <a:ext uri="{FF2B5EF4-FFF2-40B4-BE49-F238E27FC236}">
                <a16:creationId xmlns:a16="http://schemas.microsoft.com/office/drawing/2014/main" id="{696B4447-96F6-4616-02AC-991361B744C4}"/>
              </a:ext>
            </a:extLst>
          </p:cNvPr>
          <p:cNvSpPr>
            <a:spLocks noGrp="1"/>
          </p:cNvSpPr>
          <p:nvPr>
            <p:ph idx="1"/>
          </p:nvPr>
        </p:nvSpPr>
        <p:spPr/>
        <p:txBody>
          <a:bodyPr>
            <a:normAutofit/>
          </a:bodyPr>
          <a:lstStyle/>
          <a:p>
            <a:r>
              <a:rPr lang="en-US" sz="3000" dirty="0">
                <a:effectLst/>
              </a:rPr>
              <a:t>The prophecy recorded in </a:t>
            </a:r>
            <a:r>
              <a:rPr lang="en-US" sz="3000" dirty="0">
                <a:solidFill>
                  <a:schemeClr val="accent5"/>
                </a:solidFill>
                <a:effectLst/>
              </a:rPr>
              <a:t>Ezekiel 26</a:t>
            </a:r>
            <a:r>
              <a:rPr lang="en-US" sz="3000" dirty="0">
                <a:solidFill>
                  <a:schemeClr val="accent5"/>
                </a:solidFill>
              </a:rPr>
              <a:t> </a:t>
            </a:r>
            <a:r>
              <a:rPr lang="en-US" sz="3000" dirty="0">
                <a:effectLst/>
              </a:rPr>
              <a:t>is regarding the city of Tyre (</a:t>
            </a:r>
            <a:r>
              <a:rPr lang="en-US" sz="3000" dirty="0">
                <a:solidFill>
                  <a:schemeClr val="accent5"/>
                </a:solidFill>
                <a:effectLst/>
              </a:rPr>
              <a:t>Ezek. 26:2-3</a:t>
            </a:r>
            <a:r>
              <a:rPr lang="en-US" sz="3000" dirty="0">
                <a:effectLst/>
              </a:rPr>
              <a:t>)</a:t>
            </a:r>
          </a:p>
          <a:p>
            <a:pPr lvl="1"/>
            <a:r>
              <a:rPr lang="en-US" sz="2800" dirty="0">
                <a:effectLst/>
              </a:rPr>
              <a:t>‌Additional prophecies and references regarding Tyre are recorded in </a:t>
            </a:r>
            <a:r>
              <a:rPr lang="en-US" sz="2800" dirty="0">
                <a:solidFill>
                  <a:schemeClr val="accent5"/>
                </a:solidFill>
                <a:effectLst/>
              </a:rPr>
              <a:t>Ezek. 27-29</a:t>
            </a:r>
            <a:r>
              <a:rPr lang="en-US" sz="2800" dirty="0">
                <a:effectLst/>
              </a:rPr>
              <a:t>, </a:t>
            </a:r>
            <a:r>
              <a:rPr lang="en-US" sz="2800" dirty="0">
                <a:solidFill>
                  <a:schemeClr val="accent5"/>
                </a:solidFill>
                <a:effectLst/>
              </a:rPr>
              <a:t>Isa. 23</a:t>
            </a:r>
            <a:r>
              <a:rPr lang="en-US" sz="2800" dirty="0">
                <a:effectLst/>
              </a:rPr>
              <a:t>, and other places in Scripture</a:t>
            </a:r>
          </a:p>
        </p:txBody>
      </p:sp>
    </p:spTree>
    <p:extLst>
      <p:ext uri="{BB962C8B-B14F-4D97-AF65-F5344CB8AC3E}">
        <p14:creationId xmlns:p14="http://schemas.microsoft.com/office/powerpoint/2010/main" val="370355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C247A-5BC6-ADE3-1B5D-BB87F6CCC376}"/>
              </a:ext>
            </a:extLst>
          </p:cNvPr>
          <p:cNvSpPr>
            <a:spLocks noGrp="1"/>
          </p:cNvSpPr>
          <p:nvPr>
            <p:ph type="title"/>
          </p:nvPr>
        </p:nvSpPr>
        <p:spPr/>
        <p:txBody>
          <a:bodyPr>
            <a:noAutofit/>
          </a:bodyPr>
          <a:lstStyle/>
          <a:p>
            <a:r>
              <a:rPr lang="en-US" sz="4300" dirty="0"/>
              <a:t>Some History and Facts About the City of Tyre</a:t>
            </a:r>
          </a:p>
        </p:txBody>
      </p:sp>
      <p:sp>
        <p:nvSpPr>
          <p:cNvPr id="3" name="Content Placeholder 2">
            <a:extLst>
              <a:ext uri="{FF2B5EF4-FFF2-40B4-BE49-F238E27FC236}">
                <a16:creationId xmlns:a16="http://schemas.microsoft.com/office/drawing/2014/main" id="{696B4447-96F6-4616-02AC-991361B744C4}"/>
              </a:ext>
            </a:extLst>
          </p:cNvPr>
          <p:cNvSpPr>
            <a:spLocks noGrp="1"/>
          </p:cNvSpPr>
          <p:nvPr>
            <p:ph idx="1"/>
          </p:nvPr>
        </p:nvSpPr>
        <p:spPr/>
        <p:txBody>
          <a:bodyPr>
            <a:normAutofit/>
          </a:bodyPr>
          <a:lstStyle/>
          <a:p>
            <a:r>
              <a:rPr lang="en-US" sz="3000" dirty="0">
                <a:effectLst/>
              </a:rPr>
              <a:t>‌</a:t>
            </a:r>
            <a:r>
              <a:rPr lang="en-US" sz="3000" dirty="0" err="1">
                <a:effectLst/>
              </a:rPr>
              <a:t>Tyre</a:t>
            </a:r>
            <a:r>
              <a:rPr lang="en-US" sz="3000" dirty="0">
                <a:effectLst/>
              </a:rPr>
              <a:t> was built by the Phoenicians and was located on the eastern shore of the Mediterranean Sea‌</a:t>
            </a:r>
          </a:p>
          <a:p>
            <a:r>
              <a:rPr lang="en-US" sz="3000" dirty="0">
                <a:effectLst/>
              </a:rPr>
              <a:t>Based upon information provided by the historian Herodotus, the city existed at least back to 2,700 B.C.</a:t>
            </a:r>
          </a:p>
          <a:p>
            <a:r>
              <a:rPr lang="en-US" sz="3000" dirty="0">
                <a:effectLst/>
              </a:rPr>
              <a:t>‌It was a wealthy trading city‌</a:t>
            </a:r>
          </a:p>
          <a:p>
            <a:r>
              <a:rPr lang="en-US" sz="3000" dirty="0">
                <a:effectLst/>
              </a:rPr>
              <a:t>Tyre was a great source for the building supplies of the temple in the reigns of King David and Solomon (cf. </a:t>
            </a:r>
            <a:r>
              <a:rPr lang="en-US" sz="3000" dirty="0">
                <a:solidFill>
                  <a:schemeClr val="accent5"/>
                </a:solidFill>
                <a:effectLst/>
              </a:rPr>
              <a:t>2 Sam. 5:11</a:t>
            </a:r>
            <a:r>
              <a:rPr lang="en-US" sz="3000" dirty="0">
                <a:effectLst/>
              </a:rPr>
              <a:t>; </a:t>
            </a:r>
            <a:r>
              <a:rPr lang="en-US" sz="3000" dirty="0">
                <a:solidFill>
                  <a:schemeClr val="accent5"/>
                </a:solidFill>
                <a:effectLst/>
              </a:rPr>
              <a:t>1 Kgs. 5:1-18</a:t>
            </a:r>
            <a:r>
              <a:rPr lang="en-US" sz="3000" dirty="0">
                <a:effectLst/>
              </a:rPr>
              <a:t>)‌</a:t>
            </a:r>
          </a:p>
          <a:p>
            <a:r>
              <a:rPr lang="en-US" sz="3000" dirty="0">
                <a:effectLst/>
              </a:rPr>
              <a:t>The Tyrians were adept at navigating the sea (cf. </a:t>
            </a:r>
            <a:r>
              <a:rPr lang="en-US" sz="3000" dirty="0">
                <a:solidFill>
                  <a:schemeClr val="accent5"/>
                </a:solidFill>
                <a:effectLst/>
              </a:rPr>
              <a:t>2 Chr. 8:18</a:t>
            </a:r>
            <a:r>
              <a:rPr lang="en-US" sz="3000" dirty="0">
                <a:effectLst/>
              </a:rPr>
              <a:t>)</a:t>
            </a:r>
            <a:endParaRPr lang="en-US" sz="2800" dirty="0">
              <a:effectLst/>
            </a:endParaRPr>
          </a:p>
        </p:txBody>
      </p:sp>
    </p:spTree>
    <p:extLst>
      <p:ext uri="{BB962C8B-B14F-4D97-AF65-F5344CB8AC3E}">
        <p14:creationId xmlns:p14="http://schemas.microsoft.com/office/powerpoint/2010/main" val="181484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C247A-5BC6-ADE3-1B5D-BB87F6CCC376}"/>
              </a:ext>
            </a:extLst>
          </p:cNvPr>
          <p:cNvSpPr>
            <a:spLocks noGrp="1"/>
          </p:cNvSpPr>
          <p:nvPr>
            <p:ph type="title"/>
          </p:nvPr>
        </p:nvSpPr>
        <p:spPr/>
        <p:txBody>
          <a:bodyPr>
            <a:noAutofit/>
          </a:bodyPr>
          <a:lstStyle/>
          <a:p>
            <a:r>
              <a:rPr lang="en-US" sz="4300" dirty="0"/>
              <a:t>Some History and Facts About the City of Tyre</a:t>
            </a:r>
          </a:p>
        </p:txBody>
      </p:sp>
      <p:sp>
        <p:nvSpPr>
          <p:cNvPr id="3" name="Content Placeholder 2">
            <a:extLst>
              <a:ext uri="{FF2B5EF4-FFF2-40B4-BE49-F238E27FC236}">
                <a16:creationId xmlns:a16="http://schemas.microsoft.com/office/drawing/2014/main" id="{696B4447-96F6-4616-02AC-991361B744C4}"/>
              </a:ext>
            </a:extLst>
          </p:cNvPr>
          <p:cNvSpPr>
            <a:spLocks noGrp="1"/>
          </p:cNvSpPr>
          <p:nvPr>
            <p:ph idx="1"/>
          </p:nvPr>
        </p:nvSpPr>
        <p:spPr/>
        <p:txBody>
          <a:bodyPr>
            <a:normAutofit/>
          </a:bodyPr>
          <a:lstStyle/>
          <a:p>
            <a:r>
              <a:rPr lang="en-US" sz="3000" dirty="0">
                <a:effectLst/>
              </a:rPr>
              <a:t>Less than a mile off the eastern shore of the Mediterranean Sea there was an island on which the original Tyre was founded‌</a:t>
            </a:r>
          </a:p>
          <a:p>
            <a:pPr lvl="1"/>
            <a:r>
              <a:rPr lang="en-US" sz="2800" dirty="0">
                <a:effectLst/>
              </a:rPr>
              <a:t>Mainland Tyre would later be founded which was named “Old Tyre” by the Greeks‌</a:t>
            </a:r>
          </a:p>
          <a:p>
            <a:r>
              <a:rPr lang="en-US" sz="3000" dirty="0">
                <a:effectLst/>
              </a:rPr>
              <a:t>The island city was protected by many natural helps including the waves and deepness of the Mediterranean sea</a:t>
            </a:r>
          </a:p>
          <a:p>
            <a:pPr lvl="1"/>
            <a:r>
              <a:rPr lang="en-US" sz="2800" dirty="0">
                <a:effectLst/>
              </a:rPr>
              <a:t>‌This gave rise to the idea that it was impregnable and was often used as a refuge in time of conflict for the Tyrians</a:t>
            </a:r>
          </a:p>
        </p:txBody>
      </p:sp>
    </p:spTree>
    <p:extLst>
      <p:ext uri="{BB962C8B-B14F-4D97-AF65-F5344CB8AC3E}">
        <p14:creationId xmlns:p14="http://schemas.microsoft.com/office/powerpoint/2010/main" val="289720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C247A-5BC6-ADE3-1B5D-BB87F6CCC376}"/>
              </a:ext>
            </a:extLst>
          </p:cNvPr>
          <p:cNvSpPr>
            <a:spLocks noGrp="1"/>
          </p:cNvSpPr>
          <p:nvPr>
            <p:ph type="title"/>
          </p:nvPr>
        </p:nvSpPr>
        <p:spPr/>
        <p:txBody>
          <a:bodyPr>
            <a:noAutofit/>
          </a:bodyPr>
          <a:lstStyle/>
          <a:p>
            <a:r>
              <a:rPr lang="en-US" sz="6000" dirty="0"/>
              <a:t>The Spiritual Condition of Tyre</a:t>
            </a:r>
          </a:p>
        </p:txBody>
      </p:sp>
      <p:sp>
        <p:nvSpPr>
          <p:cNvPr id="3" name="Content Placeholder 2">
            <a:extLst>
              <a:ext uri="{FF2B5EF4-FFF2-40B4-BE49-F238E27FC236}">
                <a16:creationId xmlns:a16="http://schemas.microsoft.com/office/drawing/2014/main" id="{696B4447-96F6-4616-02AC-991361B744C4}"/>
              </a:ext>
            </a:extLst>
          </p:cNvPr>
          <p:cNvSpPr>
            <a:spLocks noGrp="1"/>
          </p:cNvSpPr>
          <p:nvPr>
            <p:ph idx="1"/>
          </p:nvPr>
        </p:nvSpPr>
        <p:spPr/>
        <p:txBody>
          <a:bodyPr>
            <a:normAutofit/>
          </a:bodyPr>
          <a:lstStyle/>
          <a:p>
            <a:r>
              <a:rPr lang="en-US" sz="3000" dirty="0">
                <a:effectLst/>
              </a:rPr>
              <a:t>Prideful (</a:t>
            </a:r>
            <a:r>
              <a:rPr lang="en-US" sz="3000" dirty="0">
                <a:solidFill>
                  <a:schemeClr val="accent5"/>
                </a:solidFill>
                <a:effectLst/>
              </a:rPr>
              <a:t>Ezek. 28:1-5</a:t>
            </a:r>
            <a:r>
              <a:rPr lang="en-US" sz="3000" dirty="0">
                <a:effectLst/>
              </a:rPr>
              <a:t>)‌</a:t>
            </a:r>
          </a:p>
          <a:p>
            <a:r>
              <a:rPr lang="en-US" sz="3000" dirty="0">
                <a:effectLst/>
              </a:rPr>
              <a:t>Materialistic (</a:t>
            </a:r>
            <a:r>
              <a:rPr lang="en-US" sz="3000" dirty="0">
                <a:solidFill>
                  <a:schemeClr val="accent5"/>
                </a:solidFill>
                <a:effectLst/>
              </a:rPr>
              <a:t>Ezek. 28:16-18</a:t>
            </a:r>
            <a:r>
              <a:rPr lang="en-US" sz="3000" dirty="0">
                <a:effectLst/>
              </a:rPr>
              <a:t>)‌</a:t>
            </a:r>
          </a:p>
          <a:p>
            <a:r>
              <a:rPr lang="en-US" sz="3000" dirty="0">
                <a:effectLst/>
              </a:rPr>
              <a:t>They gloried over the judgment of Jerusalem (</a:t>
            </a:r>
            <a:r>
              <a:rPr lang="en-US" sz="3000" dirty="0">
                <a:solidFill>
                  <a:schemeClr val="accent5"/>
                </a:solidFill>
                <a:effectLst/>
              </a:rPr>
              <a:t>Ezek. 26:2</a:t>
            </a:r>
            <a:r>
              <a:rPr lang="en-US" sz="3000" dirty="0">
                <a:effectLst/>
              </a:rPr>
              <a:t>)</a:t>
            </a:r>
          </a:p>
          <a:p>
            <a:r>
              <a:rPr lang="en-US" sz="3000" dirty="0">
                <a:effectLst/>
              </a:rPr>
              <a:t>‌Slave trade was very profitable for the Tyrians such that they took those of Judah and sold them as slaves to the Greeks (</a:t>
            </a:r>
            <a:r>
              <a:rPr lang="en-US" sz="3000" dirty="0">
                <a:solidFill>
                  <a:schemeClr val="accent5"/>
                </a:solidFill>
                <a:effectLst/>
              </a:rPr>
              <a:t>Joel 3:4-6</a:t>
            </a:r>
            <a:r>
              <a:rPr lang="en-US" sz="3000" dirty="0">
                <a:effectLst/>
              </a:rPr>
              <a:t>)‌</a:t>
            </a:r>
          </a:p>
          <a:p>
            <a:r>
              <a:rPr lang="en-US" sz="3000" dirty="0">
                <a:effectLst/>
              </a:rPr>
              <a:t>This made them ripe for destruction</a:t>
            </a:r>
            <a:endParaRPr lang="en-US" sz="2800" dirty="0">
              <a:effectLst/>
            </a:endParaRPr>
          </a:p>
        </p:txBody>
      </p:sp>
    </p:spTree>
    <p:extLst>
      <p:ext uri="{BB962C8B-B14F-4D97-AF65-F5344CB8AC3E}">
        <p14:creationId xmlns:p14="http://schemas.microsoft.com/office/powerpoint/2010/main" val="393203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C247A-5BC6-ADE3-1B5D-BB87F6CCC376}"/>
              </a:ext>
            </a:extLst>
          </p:cNvPr>
          <p:cNvSpPr>
            <a:spLocks noGrp="1"/>
          </p:cNvSpPr>
          <p:nvPr>
            <p:ph type="title"/>
          </p:nvPr>
        </p:nvSpPr>
        <p:spPr/>
        <p:txBody>
          <a:bodyPr>
            <a:noAutofit/>
          </a:bodyPr>
          <a:lstStyle/>
          <a:p>
            <a:r>
              <a:rPr lang="en-US" sz="3400" dirty="0"/>
              <a:t>The Prophecy Regarding the Judgment of Tyre (</a:t>
            </a:r>
            <a:r>
              <a:rPr lang="en-US" sz="3400" dirty="0">
                <a:solidFill>
                  <a:schemeClr val="accent5"/>
                </a:solidFill>
              </a:rPr>
              <a:t>Ezek. 26</a:t>
            </a:r>
            <a:r>
              <a:rPr lang="en-US" sz="3400" dirty="0"/>
              <a:t>)</a:t>
            </a:r>
          </a:p>
        </p:txBody>
      </p:sp>
      <p:sp>
        <p:nvSpPr>
          <p:cNvPr id="3" name="Content Placeholder 2">
            <a:extLst>
              <a:ext uri="{FF2B5EF4-FFF2-40B4-BE49-F238E27FC236}">
                <a16:creationId xmlns:a16="http://schemas.microsoft.com/office/drawing/2014/main" id="{696B4447-96F6-4616-02AC-991361B744C4}"/>
              </a:ext>
            </a:extLst>
          </p:cNvPr>
          <p:cNvSpPr>
            <a:spLocks noGrp="1"/>
          </p:cNvSpPr>
          <p:nvPr>
            <p:ph idx="1"/>
          </p:nvPr>
        </p:nvSpPr>
        <p:spPr/>
        <p:txBody>
          <a:bodyPr>
            <a:normAutofit/>
          </a:bodyPr>
          <a:lstStyle/>
          <a:p>
            <a:r>
              <a:rPr lang="en-US" sz="3000" dirty="0">
                <a:effectLst/>
              </a:rPr>
              <a:t>Many nations would come against Tyre (</a:t>
            </a:r>
            <a:r>
              <a:rPr lang="en-US" sz="3000" dirty="0">
                <a:solidFill>
                  <a:schemeClr val="accent5"/>
                </a:solidFill>
                <a:effectLst/>
              </a:rPr>
              <a:t>Ezek. 26:3</a:t>
            </a:r>
            <a:r>
              <a:rPr lang="en-US" sz="3000" dirty="0">
                <a:effectLst/>
              </a:rPr>
              <a:t>)‌</a:t>
            </a:r>
          </a:p>
          <a:p>
            <a:r>
              <a:rPr lang="en-US" sz="3000" dirty="0">
                <a:effectLst/>
              </a:rPr>
              <a:t>The walls would be destroyed, the towers broken, and she would be made like the top of a rock (</a:t>
            </a:r>
            <a:r>
              <a:rPr lang="en-US" sz="3000" dirty="0">
                <a:solidFill>
                  <a:schemeClr val="accent5"/>
                </a:solidFill>
                <a:effectLst/>
              </a:rPr>
              <a:t>Ezek. 26:4</a:t>
            </a:r>
            <a:r>
              <a:rPr lang="en-US" sz="3000" dirty="0">
                <a:effectLst/>
              </a:rPr>
              <a:t>)‌</a:t>
            </a:r>
          </a:p>
          <a:p>
            <a:r>
              <a:rPr lang="en-US" sz="3000" dirty="0">
                <a:effectLst/>
              </a:rPr>
              <a:t>Tyre would be a place for spreading nets in the midst of the sea and plunder for nations (</a:t>
            </a:r>
            <a:r>
              <a:rPr lang="en-US" sz="3000" dirty="0">
                <a:solidFill>
                  <a:schemeClr val="accent5"/>
                </a:solidFill>
                <a:effectLst/>
              </a:rPr>
              <a:t>Ezek. 26:5</a:t>
            </a:r>
            <a:r>
              <a:rPr lang="en-US" sz="3000" dirty="0">
                <a:effectLst/>
              </a:rPr>
              <a:t>)</a:t>
            </a:r>
          </a:p>
          <a:p>
            <a:r>
              <a:rPr lang="en-US" sz="3000" dirty="0">
                <a:effectLst/>
              </a:rPr>
              <a:t>‌Her residents in the villages and fields would be killed (</a:t>
            </a:r>
            <a:r>
              <a:rPr lang="en-US" sz="3000" dirty="0">
                <a:solidFill>
                  <a:schemeClr val="accent5"/>
                </a:solidFill>
                <a:effectLst/>
              </a:rPr>
              <a:t>Ezek. 26:6</a:t>
            </a:r>
            <a:r>
              <a:rPr lang="en-US" sz="3000" dirty="0">
                <a:effectLst/>
              </a:rPr>
              <a:t>)‌</a:t>
            </a:r>
          </a:p>
          <a:p>
            <a:r>
              <a:rPr lang="en-US" sz="3000" dirty="0">
                <a:effectLst/>
              </a:rPr>
              <a:t>Nebuchadnezzar, king of Babylon, would come with an army against the Tyrians and besiege their city (</a:t>
            </a:r>
            <a:r>
              <a:rPr lang="en-US" sz="3000" dirty="0" err="1">
                <a:solidFill>
                  <a:schemeClr val="accent5"/>
                </a:solidFill>
                <a:effectLst/>
              </a:rPr>
              <a:t>Ezek</a:t>
            </a:r>
            <a:r>
              <a:rPr lang="en-US" sz="3000" dirty="0">
                <a:solidFill>
                  <a:schemeClr val="accent5"/>
                </a:solidFill>
                <a:effectLst/>
              </a:rPr>
              <a:t> 26:7-11</a:t>
            </a:r>
            <a:r>
              <a:rPr lang="en-US" sz="3000" dirty="0">
                <a:effectLst/>
              </a:rPr>
              <a:t>)</a:t>
            </a:r>
            <a:endParaRPr lang="en-US" sz="2800" dirty="0">
              <a:effectLst/>
            </a:endParaRPr>
          </a:p>
        </p:txBody>
      </p:sp>
    </p:spTree>
    <p:extLst>
      <p:ext uri="{BB962C8B-B14F-4D97-AF65-F5344CB8AC3E}">
        <p14:creationId xmlns:p14="http://schemas.microsoft.com/office/powerpoint/2010/main" val="302818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C247A-5BC6-ADE3-1B5D-BB87F6CCC376}"/>
              </a:ext>
            </a:extLst>
          </p:cNvPr>
          <p:cNvSpPr>
            <a:spLocks noGrp="1"/>
          </p:cNvSpPr>
          <p:nvPr>
            <p:ph type="title"/>
          </p:nvPr>
        </p:nvSpPr>
        <p:spPr/>
        <p:txBody>
          <a:bodyPr>
            <a:noAutofit/>
          </a:bodyPr>
          <a:lstStyle/>
          <a:p>
            <a:r>
              <a:rPr lang="en-US" sz="3400" dirty="0"/>
              <a:t>The Prophecy Regarding the Judgment of Tyre (</a:t>
            </a:r>
            <a:r>
              <a:rPr lang="en-US" sz="3400" dirty="0">
                <a:solidFill>
                  <a:schemeClr val="accent5"/>
                </a:solidFill>
              </a:rPr>
              <a:t>Ezek. 26</a:t>
            </a:r>
            <a:r>
              <a:rPr lang="en-US" sz="3400" dirty="0"/>
              <a:t>)</a:t>
            </a:r>
          </a:p>
        </p:txBody>
      </p:sp>
      <p:sp>
        <p:nvSpPr>
          <p:cNvPr id="3" name="Content Placeholder 2">
            <a:extLst>
              <a:ext uri="{FF2B5EF4-FFF2-40B4-BE49-F238E27FC236}">
                <a16:creationId xmlns:a16="http://schemas.microsoft.com/office/drawing/2014/main" id="{696B4447-96F6-4616-02AC-991361B744C4}"/>
              </a:ext>
            </a:extLst>
          </p:cNvPr>
          <p:cNvSpPr>
            <a:spLocks noGrp="1"/>
          </p:cNvSpPr>
          <p:nvPr>
            <p:ph idx="1"/>
          </p:nvPr>
        </p:nvSpPr>
        <p:spPr/>
        <p:txBody>
          <a:bodyPr>
            <a:normAutofit/>
          </a:bodyPr>
          <a:lstStyle/>
          <a:p>
            <a:r>
              <a:rPr lang="en-US" sz="3000" dirty="0">
                <a:effectLst/>
              </a:rPr>
              <a:t>The city would be broken down, the stones, timber, and soil would be thrown into the water (</a:t>
            </a:r>
            <a:r>
              <a:rPr lang="en-US" sz="3000" dirty="0">
                <a:solidFill>
                  <a:schemeClr val="accent5"/>
                </a:solidFill>
                <a:effectLst/>
              </a:rPr>
              <a:t>Ezek. 26:12</a:t>
            </a:r>
            <a:r>
              <a:rPr lang="en-US" sz="3000" dirty="0">
                <a:effectLst/>
              </a:rPr>
              <a:t>)‌</a:t>
            </a:r>
          </a:p>
          <a:p>
            <a:r>
              <a:rPr lang="en-US" sz="3000" dirty="0">
                <a:effectLst/>
              </a:rPr>
              <a:t>It would be a place for spreading of nets and would never be rebuilt (</a:t>
            </a:r>
            <a:r>
              <a:rPr lang="en-US" sz="3000" dirty="0">
                <a:solidFill>
                  <a:schemeClr val="accent5"/>
                </a:solidFill>
                <a:effectLst/>
              </a:rPr>
              <a:t>Ezek. 26:14</a:t>
            </a:r>
            <a:r>
              <a:rPr lang="en-US" sz="3000" dirty="0">
                <a:effectLst/>
              </a:rPr>
              <a:t>)‌</a:t>
            </a:r>
          </a:p>
          <a:p>
            <a:r>
              <a:rPr lang="en-US" sz="3000" dirty="0">
                <a:effectLst/>
              </a:rPr>
              <a:t>The deep would be upon them and great waters would cover the city (</a:t>
            </a:r>
            <a:r>
              <a:rPr lang="en-US" sz="3000" dirty="0">
                <a:solidFill>
                  <a:schemeClr val="accent5"/>
                </a:solidFill>
                <a:effectLst/>
              </a:rPr>
              <a:t>Ezek. 26:19</a:t>
            </a:r>
            <a:r>
              <a:rPr lang="en-US" sz="3000" dirty="0">
                <a:effectLst/>
              </a:rPr>
              <a:t>)‌</a:t>
            </a:r>
          </a:p>
          <a:p>
            <a:r>
              <a:rPr lang="en-US" sz="3000" dirty="0">
                <a:effectLst/>
              </a:rPr>
              <a:t>Tyre would never be found again (</a:t>
            </a:r>
            <a:r>
              <a:rPr lang="en-US" sz="3000" dirty="0">
                <a:solidFill>
                  <a:schemeClr val="accent5"/>
                </a:solidFill>
                <a:effectLst/>
              </a:rPr>
              <a:t>Ezek. 26:21</a:t>
            </a:r>
            <a:r>
              <a:rPr lang="en-US" sz="3000" dirty="0">
                <a:effectLst/>
              </a:rPr>
              <a:t>)</a:t>
            </a:r>
            <a:endParaRPr lang="en-US" sz="2800" dirty="0">
              <a:effectLst/>
            </a:endParaRPr>
          </a:p>
        </p:txBody>
      </p:sp>
    </p:spTree>
    <p:extLst>
      <p:ext uri="{BB962C8B-B14F-4D97-AF65-F5344CB8AC3E}">
        <p14:creationId xmlns:p14="http://schemas.microsoft.com/office/powerpoint/2010/main" val="208392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C247A-5BC6-ADE3-1B5D-BB87F6CCC376}"/>
              </a:ext>
            </a:extLst>
          </p:cNvPr>
          <p:cNvSpPr>
            <a:spLocks noGrp="1"/>
          </p:cNvSpPr>
          <p:nvPr>
            <p:ph type="title"/>
          </p:nvPr>
        </p:nvSpPr>
        <p:spPr/>
        <p:txBody>
          <a:bodyPr>
            <a:noAutofit/>
          </a:bodyPr>
          <a:lstStyle/>
          <a:p>
            <a:r>
              <a:rPr lang="en-US" sz="6000" dirty="0"/>
              <a:t>‌Prophecy Fulfilled</a:t>
            </a:r>
          </a:p>
        </p:txBody>
      </p:sp>
      <p:sp>
        <p:nvSpPr>
          <p:cNvPr id="3" name="Content Placeholder 2">
            <a:extLst>
              <a:ext uri="{FF2B5EF4-FFF2-40B4-BE49-F238E27FC236}">
                <a16:creationId xmlns:a16="http://schemas.microsoft.com/office/drawing/2014/main" id="{696B4447-96F6-4616-02AC-991361B744C4}"/>
              </a:ext>
            </a:extLst>
          </p:cNvPr>
          <p:cNvSpPr>
            <a:spLocks noGrp="1"/>
          </p:cNvSpPr>
          <p:nvPr>
            <p:ph idx="1"/>
          </p:nvPr>
        </p:nvSpPr>
        <p:spPr/>
        <p:txBody>
          <a:bodyPr>
            <a:normAutofit/>
          </a:bodyPr>
          <a:lstStyle/>
          <a:p>
            <a:r>
              <a:rPr lang="en-US" sz="3000" dirty="0">
                <a:effectLst/>
              </a:rPr>
              <a:t>Nebuchadnezzar did besiege the mainland city within months of Ezekiel’s prophecy</a:t>
            </a:r>
          </a:p>
          <a:p>
            <a:pPr lvl="1"/>
            <a:r>
              <a:rPr lang="en-US" sz="2800" dirty="0">
                <a:effectLst/>
              </a:rPr>
              <a:t>‌The besieging took thirteen years according to the Jewish historian, Josephus‌</a:t>
            </a:r>
          </a:p>
          <a:p>
            <a:pPr lvl="1"/>
            <a:r>
              <a:rPr lang="en-US" sz="2800" dirty="0">
                <a:effectLst/>
              </a:rPr>
              <a:t>The island city remained largely unaffected and likely ended in a surrender without conflict to it‌</a:t>
            </a:r>
          </a:p>
          <a:p>
            <a:pPr lvl="1"/>
            <a:r>
              <a:rPr lang="en-US" sz="2800" dirty="0">
                <a:effectLst/>
              </a:rPr>
              <a:t>Sixteen years after the initial prophecy (570 B.C.), Ezekiel confirmed Nebuchadnezzar besieged the city but that he did not completely destroy Tyre (</a:t>
            </a:r>
            <a:r>
              <a:rPr lang="en-US" sz="2800" dirty="0">
                <a:solidFill>
                  <a:schemeClr val="accent5"/>
                </a:solidFill>
                <a:effectLst/>
              </a:rPr>
              <a:t>Ezek. 29:17-18</a:t>
            </a:r>
            <a:r>
              <a:rPr lang="en-US" sz="2800" dirty="0">
                <a:effectLst/>
              </a:rPr>
              <a:t>)</a:t>
            </a:r>
          </a:p>
          <a:p>
            <a:pPr lvl="1"/>
            <a:r>
              <a:rPr lang="en-US" sz="2800" dirty="0">
                <a:effectLst/>
              </a:rPr>
              <a:t>‌This fulfilled the part of the prophecy found in </a:t>
            </a:r>
            <a:r>
              <a:rPr lang="en-US" sz="2800" dirty="0">
                <a:solidFill>
                  <a:schemeClr val="accent5"/>
                </a:solidFill>
                <a:effectLst/>
              </a:rPr>
              <a:t>Ezek. 26:7-11</a:t>
            </a:r>
          </a:p>
        </p:txBody>
      </p:sp>
    </p:spTree>
    <p:extLst>
      <p:ext uri="{BB962C8B-B14F-4D97-AF65-F5344CB8AC3E}">
        <p14:creationId xmlns:p14="http://schemas.microsoft.com/office/powerpoint/2010/main" val="362471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C247A-5BC6-ADE3-1B5D-BB87F6CCC376}"/>
              </a:ext>
            </a:extLst>
          </p:cNvPr>
          <p:cNvSpPr>
            <a:spLocks noGrp="1"/>
          </p:cNvSpPr>
          <p:nvPr>
            <p:ph type="title"/>
          </p:nvPr>
        </p:nvSpPr>
        <p:spPr/>
        <p:txBody>
          <a:bodyPr>
            <a:noAutofit/>
          </a:bodyPr>
          <a:lstStyle/>
          <a:p>
            <a:r>
              <a:rPr lang="en-US" sz="6000" dirty="0"/>
              <a:t>‌Prophecy Fulfilled</a:t>
            </a:r>
          </a:p>
        </p:txBody>
      </p:sp>
      <p:sp>
        <p:nvSpPr>
          <p:cNvPr id="3" name="Content Placeholder 2">
            <a:extLst>
              <a:ext uri="{FF2B5EF4-FFF2-40B4-BE49-F238E27FC236}">
                <a16:creationId xmlns:a16="http://schemas.microsoft.com/office/drawing/2014/main" id="{696B4447-96F6-4616-02AC-991361B744C4}"/>
              </a:ext>
            </a:extLst>
          </p:cNvPr>
          <p:cNvSpPr>
            <a:spLocks noGrp="1"/>
          </p:cNvSpPr>
          <p:nvPr>
            <p:ph idx="1"/>
          </p:nvPr>
        </p:nvSpPr>
        <p:spPr/>
        <p:txBody>
          <a:bodyPr>
            <a:normAutofit/>
          </a:bodyPr>
          <a:lstStyle/>
          <a:p>
            <a:r>
              <a:rPr lang="en-US" sz="3000" dirty="0">
                <a:effectLst/>
              </a:rPr>
              <a:t>After Nebuchadnezzar’s attack, many other nations came upon </a:t>
            </a:r>
            <a:r>
              <a:rPr lang="en-US" sz="3000" dirty="0" err="1">
                <a:effectLst/>
              </a:rPr>
              <a:t>Tyre</a:t>
            </a:r>
            <a:r>
              <a:rPr lang="en-US" sz="3000" dirty="0">
                <a:effectLst/>
              </a:rPr>
              <a:t>‌</a:t>
            </a:r>
          </a:p>
          <a:p>
            <a:pPr lvl="1"/>
            <a:r>
              <a:rPr lang="en-US" sz="2800" dirty="0">
                <a:effectLst/>
              </a:rPr>
              <a:t>The Tyrians were greatly depressed‌</a:t>
            </a:r>
          </a:p>
          <a:p>
            <a:pPr lvl="1"/>
            <a:r>
              <a:rPr lang="en-US" sz="2800" dirty="0">
                <a:effectLst/>
              </a:rPr>
              <a:t>Tyre became part of the Persian empire in 538 B.C.</a:t>
            </a:r>
          </a:p>
          <a:p>
            <a:pPr lvl="1"/>
            <a:r>
              <a:rPr lang="en-US" sz="2800" dirty="0">
                <a:effectLst/>
              </a:rPr>
              <a:t>‌In 392 B.C., a war which arose between the Persians and </a:t>
            </a:r>
            <a:r>
              <a:rPr lang="en-US" sz="2800" dirty="0" err="1">
                <a:effectLst/>
              </a:rPr>
              <a:t>Evagorus</a:t>
            </a:r>
            <a:r>
              <a:rPr lang="en-US" sz="2800" dirty="0">
                <a:effectLst/>
              </a:rPr>
              <a:t> of Cyprus resulted in the king of Egypt taking Tyre by assault‌</a:t>
            </a:r>
          </a:p>
          <a:p>
            <a:pPr lvl="1"/>
            <a:r>
              <a:rPr lang="en-US" sz="2800" dirty="0">
                <a:effectLst/>
              </a:rPr>
              <a:t>Sixty years later in 332 B.C., Alexander the Great besieged Tyre and decimated it</a:t>
            </a:r>
          </a:p>
        </p:txBody>
      </p:sp>
    </p:spTree>
    <p:extLst>
      <p:ext uri="{BB962C8B-B14F-4D97-AF65-F5344CB8AC3E}">
        <p14:creationId xmlns:p14="http://schemas.microsoft.com/office/powerpoint/2010/main" val="151052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C247A-5BC6-ADE3-1B5D-BB87F6CCC376}"/>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696B4447-96F6-4616-02AC-991361B744C4}"/>
              </a:ext>
            </a:extLst>
          </p:cNvPr>
          <p:cNvSpPr>
            <a:spLocks noGrp="1"/>
          </p:cNvSpPr>
          <p:nvPr>
            <p:ph idx="1"/>
          </p:nvPr>
        </p:nvSpPr>
        <p:spPr/>
        <p:txBody>
          <a:bodyPr>
            <a:normAutofit/>
          </a:bodyPr>
          <a:lstStyle/>
          <a:p>
            <a:r>
              <a:rPr lang="en-US" sz="3000" dirty="0">
                <a:effectLst/>
              </a:rPr>
              <a:t>What is a prophet?</a:t>
            </a:r>
          </a:p>
          <a:p>
            <a:pPr lvl="1"/>
            <a:r>
              <a:rPr lang="en-US" sz="2800" dirty="0">
                <a:effectLst/>
              </a:rPr>
              <a:t>“Now therefore, restore the man’s wife; for he </a:t>
            </a:r>
            <a:r>
              <a:rPr lang="en-US" sz="2800" i="1" dirty="0">
                <a:effectLst/>
              </a:rPr>
              <a:t>is</a:t>
            </a:r>
            <a:r>
              <a:rPr lang="en-US" sz="2800" dirty="0">
                <a:effectLst/>
              </a:rPr>
              <a:t> a </a:t>
            </a:r>
            <a:r>
              <a:rPr lang="en-US" sz="2800" b="1" dirty="0">
                <a:solidFill>
                  <a:schemeClr val="accent6"/>
                </a:solidFill>
                <a:effectLst/>
              </a:rPr>
              <a:t>prophet</a:t>
            </a:r>
            <a:r>
              <a:rPr lang="en-US" sz="2800" dirty="0">
                <a:effectLst/>
              </a:rPr>
              <a:t>, and he will pray for you and you shall live. But if you do not restore </a:t>
            </a:r>
            <a:r>
              <a:rPr lang="en-US" sz="2800" i="1" dirty="0">
                <a:effectLst/>
              </a:rPr>
              <a:t>her,</a:t>
            </a:r>
            <a:r>
              <a:rPr lang="en-US" sz="2800" dirty="0">
                <a:effectLst/>
              </a:rPr>
              <a:t> know that you shall surely die, you and all who </a:t>
            </a:r>
            <a:r>
              <a:rPr lang="en-US" sz="2800" i="1" dirty="0">
                <a:effectLst/>
              </a:rPr>
              <a:t>are</a:t>
            </a:r>
            <a:r>
              <a:rPr lang="en-US" sz="2800" dirty="0">
                <a:effectLst/>
              </a:rPr>
              <a:t> yours.” (</a:t>
            </a:r>
            <a:r>
              <a:rPr lang="en-US" sz="2800" dirty="0">
                <a:solidFill>
                  <a:schemeClr val="accent5"/>
                </a:solidFill>
                <a:effectLst/>
              </a:rPr>
              <a:t>Gen. 20:7 </a:t>
            </a:r>
            <a:r>
              <a:rPr lang="en-US" sz="2800" dirty="0"/>
              <a:t>– God speaking to Abimelech in a dream</a:t>
            </a:r>
            <a:r>
              <a:rPr lang="en-US" sz="2800" dirty="0">
                <a:effectLst/>
              </a:rPr>
              <a:t>)</a:t>
            </a:r>
          </a:p>
          <a:p>
            <a:pPr lvl="1"/>
            <a:r>
              <a:rPr lang="en-US" sz="2800" dirty="0">
                <a:effectLst/>
              </a:rPr>
              <a:t>‌This is the first usage of the term “prophet” in the Bible</a:t>
            </a:r>
          </a:p>
        </p:txBody>
      </p:sp>
    </p:spTree>
    <p:extLst>
      <p:ext uri="{BB962C8B-B14F-4D97-AF65-F5344CB8AC3E}">
        <p14:creationId xmlns:p14="http://schemas.microsoft.com/office/powerpoint/2010/main" val="22007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C247A-5BC6-ADE3-1B5D-BB87F6CCC376}"/>
              </a:ext>
            </a:extLst>
          </p:cNvPr>
          <p:cNvSpPr>
            <a:spLocks noGrp="1"/>
          </p:cNvSpPr>
          <p:nvPr>
            <p:ph type="title"/>
          </p:nvPr>
        </p:nvSpPr>
        <p:spPr/>
        <p:txBody>
          <a:bodyPr>
            <a:noAutofit/>
          </a:bodyPr>
          <a:lstStyle/>
          <a:p>
            <a:r>
              <a:rPr lang="en-US" sz="6000" dirty="0"/>
              <a:t>‌Prophecy Fulfilled</a:t>
            </a:r>
          </a:p>
        </p:txBody>
      </p:sp>
      <p:sp>
        <p:nvSpPr>
          <p:cNvPr id="3" name="Content Placeholder 2">
            <a:extLst>
              <a:ext uri="{FF2B5EF4-FFF2-40B4-BE49-F238E27FC236}">
                <a16:creationId xmlns:a16="http://schemas.microsoft.com/office/drawing/2014/main" id="{696B4447-96F6-4616-02AC-991361B744C4}"/>
              </a:ext>
            </a:extLst>
          </p:cNvPr>
          <p:cNvSpPr>
            <a:spLocks noGrp="1"/>
          </p:cNvSpPr>
          <p:nvPr>
            <p:ph idx="1"/>
          </p:nvPr>
        </p:nvSpPr>
        <p:spPr/>
        <p:txBody>
          <a:bodyPr>
            <a:normAutofit/>
          </a:bodyPr>
          <a:lstStyle/>
          <a:p>
            <a:r>
              <a:rPr lang="en-US" sz="3000" dirty="0">
                <a:effectLst/>
              </a:rPr>
              <a:t>After Nebuchadnezzar’s attack, many other nations came upon </a:t>
            </a:r>
            <a:r>
              <a:rPr lang="en-US" sz="3000" dirty="0" err="1">
                <a:effectLst/>
              </a:rPr>
              <a:t>Tyre</a:t>
            </a:r>
            <a:r>
              <a:rPr lang="en-US" sz="3000" dirty="0">
                <a:effectLst/>
              </a:rPr>
              <a:t>‌</a:t>
            </a:r>
          </a:p>
          <a:p>
            <a:pPr lvl="1"/>
            <a:r>
              <a:rPr lang="en-US" sz="2800" dirty="0">
                <a:effectLst/>
              </a:rPr>
              <a:t>After this defeat, Ptolemy of Egypt conquered and subjugated </a:t>
            </a:r>
            <a:r>
              <a:rPr lang="en-US" sz="2800" dirty="0" err="1">
                <a:effectLst/>
              </a:rPr>
              <a:t>Tyre</a:t>
            </a:r>
            <a:r>
              <a:rPr lang="en-US" sz="2800" dirty="0">
                <a:effectLst/>
              </a:rPr>
              <a:t>‌</a:t>
            </a:r>
          </a:p>
          <a:p>
            <a:pPr lvl="1"/>
            <a:r>
              <a:rPr lang="en-US" sz="2800" dirty="0" err="1">
                <a:effectLst/>
              </a:rPr>
              <a:t>Atigonus</a:t>
            </a:r>
            <a:r>
              <a:rPr lang="en-US" sz="2800" dirty="0">
                <a:effectLst/>
              </a:rPr>
              <a:t> of Syria besieged Tyre for 15 months around 315 B.C. and captured it‌</a:t>
            </a:r>
          </a:p>
          <a:p>
            <a:pPr lvl="1"/>
            <a:r>
              <a:rPr lang="en-US" sz="2800" dirty="0">
                <a:effectLst/>
              </a:rPr>
              <a:t>Babylon, Syria, Egypt, Rome, Greece, Armenia, and Persia are just some of the “many nations” which contributed to </a:t>
            </a:r>
            <a:r>
              <a:rPr lang="en-US" sz="2800" dirty="0" err="1">
                <a:effectLst/>
              </a:rPr>
              <a:t>Tyre’s</a:t>
            </a:r>
            <a:r>
              <a:rPr lang="en-US" sz="2800" dirty="0">
                <a:effectLst/>
              </a:rPr>
              <a:t> destruction‌</a:t>
            </a:r>
          </a:p>
          <a:p>
            <a:pPr lvl="1"/>
            <a:r>
              <a:rPr lang="en-US" sz="2800" dirty="0">
                <a:effectLst/>
              </a:rPr>
              <a:t>This fulfilled the part of the prophecy found in </a:t>
            </a:r>
            <a:r>
              <a:rPr lang="en-US" sz="2800" dirty="0">
                <a:solidFill>
                  <a:schemeClr val="accent5"/>
                </a:solidFill>
                <a:effectLst/>
              </a:rPr>
              <a:t>Ezek. 26:3</a:t>
            </a:r>
          </a:p>
        </p:txBody>
      </p:sp>
    </p:spTree>
    <p:extLst>
      <p:ext uri="{BB962C8B-B14F-4D97-AF65-F5344CB8AC3E}">
        <p14:creationId xmlns:p14="http://schemas.microsoft.com/office/powerpoint/2010/main" val="97617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C247A-5BC6-ADE3-1B5D-BB87F6CCC376}"/>
              </a:ext>
            </a:extLst>
          </p:cNvPr>
          <p:cNvSpPr>
            <a:spLocks noGrp="1"/>
          </p:cNvSpPr>
          <p:nvPr>
            <p:ph type="title"/>
          </p:nvPr>
        </p:nvSpPr>
        <p:spPr/>
        <p:txBody>
          <a:bodyPr>
            <a:noAutofit/>
          </a:bodyPr>
          <a:lstStyle/>
          <a:p>
            <a:r>
              <a:rPr lang="en-US" sz="6000" dirty="0"/>
              <a:t>‌Prophecy Fulfilled</a:t>
            </a:r>
          </a:p>
        </p:txBody>
      </p:sp>
      <p:sp>
        <p:nvSpPr>
          <p:cNvPr id="3" name="Content Placeholder 2">
            <a:extLst>
              <a:ext uri="{FF2B5EF4-FFF2-40B4-BE49-F238E27FC236}">
                <a16:creationId xmlns:a16="http://schemas.microsoft.com/office/drawing/2014/main" id="{696B4447-96F6-4616-02AC-991361B744C4}"/>
              </a:ext>
            </a:extLst>
          </p:cNvPr>
          <p:cNvSpPr>
            <a:spLocks noGrp="1"/>
          </p:cNvSpPr>
          <p:nvPr>
            <p:ph idx="1"/>
          </p:nvPr>
        </p:nvSpPr>
        <p:spPr/>
        <p:txBody>
          <a:bodyPr>
            <a:normAutofit/>
          </a:bodyPr>
          <a:lstStyle/>
          <a:p>
            <a:r>
              <a:rPr lang="en-US" sz="3000" dirty="0">
                <a:effectLst/>
              </a:rPr>
              <a:t>Alexander the Great’s attack on Tyre</a:t>
            </a:r>
          </a:p>
          <a:p>
            <a:pPr lvl="1"/>
            <a:r>
              <a:rPr lang="en-US" sz="2800" dirty="0">
                <a:effectLst/>
              </a:rPr>
              <a:t>‌Alexander wished to make a personal sacrifice in the temple of Heracles on the island city of Tyre which the Tyrians refused‌</a:t>
            </a:r>
          </a:p>
          <a:p>
            <a:pPr lvl="1"/>
            <a:r>
              <a:rPr lang="en-US" sz="2800" dirty="0">
                <a:effectLst/>
              </a:rPr>
              <a:t>This prompted Alexander’s plan to besiege and conquer the city</a:t>
            </a:r>
          </a:p>
          <a:p>
            <a:pPr lvl="1"/>
            <a:r>
              <a:rPr lang="en-US" sz="2800" dirty="0">
                <a:effectLst/>
              </a:rPr>
              <a:t>‌His strategy was to demolish “Old Tyre” and to use the rubble to create a land bridge or causeway to the island city‌</a:t>
            </a:r>
          </a:p>
          <a:p>
            <a:pPr lvl="1"/>
            <a:r>
              <a:rPr lang="en-US" sz="2800" dirty="0">
                <a:effectLst/>
              </a:rPr>
              <a:t>Alexander’s strategy caught the Tyrians by surprise, yet Ezekiel’s prophecy indicated that such would occur‌</a:t>
            </a:r>
          </a:p>
        </p:txBody>
      </p:sp>
    </p:spTree>
    <p:extLst>
      <p:ext uri="{BB962C8B-B14F-4D97-AF65-F5344CB8AC3E}">
        <p14:creationId xmlns:p14="http://schemas.microsoft.com/office/powerpoint/2010/main" val="223637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C247A-5BC6-ADE3-1B5D-BB87F6CCC376}"/>
              </a:ext>
            </a:extLst>
          </p:cNvPr>
          <p:cNvSpPr>
            <a:spLocks noGrp="1"/>
          </p:cNvSpPr>
          <p:nvPr>
            <p:ph type="title"/>
          </p:nvPr>
        </p:nvSpPr>
        <p:spPr/>
        <p:txBody>
          <a:bodyPr>
            <a:noAutofit/>
          </a:bodyPr>
          <a:lstStyle/>
          <a:p>
            <a:r>
              <a:rPr lang="en-US" sz="6000" dirty="0"/>
              <a:t>‌Prophecy Fulfilled</a:t>
            </a:r>
          </a:p>
        </p:txBody>
      </p:sp>
      <p:sp>
        <p:nvSpPr>
          <p:cNvPr id="3" name="Content Placeholder 2">
            <a:extLst>
              <a:ext uri="{FF2B5EF4-FFF2-40B4-BE49-F238E27FC236}">
                <a16:creationId xmlns:a16="http://schemas.microsoft.com/office/drawing/2014/main" id="{696B4447-96F6-4616-02AC-991361B744C4}"/>
              </a:ext>
            </a:extLst>
          </p:cNvPr>
          <p:cNvSpPr>
            <a:spLocks noGrp="1"/>
          </p:cNvSpPr>
          <p:nvPr>
            <p:ph idx="1"/>
          </p:nvPr>
        </p:nvSpPr>
        <p:spPr/>
        <p:txBody>
          <a:bodyPr>
            <a:normAutofit/>
          </a:bodyPr>
          <a:lstStyle/>
          <a:p>
            <a:r>
              <a:rPr lang="en-US" sz="3000" dirty="0">
                <a:effectLst/>
              </a:rPr>
              <a:t>Alexander the Great’s attack on Tyre</a:t>
            </a:r>
          </a:p>
          <a:p>
            <a:pPr lvl="1"/>
            <a:r>
              <a:rPr lang="en-US" sz="2800" dirty="0">
                <a:effectLst/>
              </a:rPr>
              <a:t>The Tyrians fought hard against Alexander and his men but eventually the land bridge was completed and the city and inhabitants either destroyed or sold into slavery‌</a:t>
            </a:r>
          </a:p>
          <a:p>
            <a:pPr lvl="1"/>
            <a:r>
              <a:rPr lang="en-US" sz="2800" dirty="0">
                <a:effectLst/>
              </a:rPr>
              <a:t>This fulfilled the part of the prophecy found in </a:t>
            </a:r>
            <a:r>
              <a:rPr lang="en-US" sz="2800" dirty="0">
                <a:solidFill>
                  <a:schemeClr val="accent5"/>
                </a:solidFill>
                <a:effectLst/>
              </a:rPr>
              <a:t>Ezek. 26:12</a:t>
            </a:r>
          </a:p>
          <a:p>
            <a:r>
              <a:rPr lang="en-US" sz="3000" dirty="0">
                <a:effectLst/>
              </a:rPr>
              <a:t>The remainder of the prophecy was also fulfilled as shown in the following video</a:t>
            </a:r>
          </a:p>
        </p:txBody>
      </p:sp>
    </p:spTree>
    <p:extLst>
      <p:ext uri="{BB962C8B-B14F-4D97-AF65-F5344CB8AC3E}">
        <p14:creationId xmlns:p14="http://schemas.microsoft.com/office/powerpoint/2010/main" val="45041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A50A7-E6D0-E316-CA6A-E3A3DCF45982}"/>
              </a:ext>
            </a:extLst>
          </p:cNvPr>
          <p:cNvSpPr>
            <a:spLocks noGrp="1"/>
          </p:cNvSpPr>
          <p:nvPr>
            <p:ph type="title"/>
          </p:nvPr>
        </p:nvSpPr>
        <p:spPr/>
        <p:txBody>
          <a:bodyPr/>
          <a:lstStyle/>
          <a:p>
            <a:endParaRPr lang="en-US"/>
          </a:p>
        </p:txBody>
      </p:sp>
      <p:pic>
        <p:nvPicPr>
          <p:cNvPr id="4" name="Online Media 3" title="The Prophecy of Tyre | Proof for God">
            <a:hlinkClick r:id="" action="ppaction://media"/>
            <a:extLst>
              <a:ext uri="{FF2B5EF4-FFF2-40B4-BE49-F238E27FC236}">
                <a16:creationId xmlns:a16="http://schemas.microsoft.com/office/drawing/2014/main" id="{D82EEAB1-16F2-011D-DFA6-E5A82E6D9D54}"/>
              </a:ext>
            </a:extLst>
          </p:cNvPr>
          <p:cNvPicPr>
            <a:picLocks noGrp="1" noRot="1" noChangeAspect="1"/>
          </p:cNvPicPr>
          <p:nvPr>
            <p:ph idx="1"/>
            <a:videoFile r:link="rId1"/>
          </p:nvPr>
        </p:nvPicPr>
        <p:blipFill>
          <a:blip r:embed="rId3"/>
          <a:stretch>
            <a:fillRect/>
          </a:stretch>
        </p:blipFill>
        <p:spPr>
          <a:xfrm>
            <a:off x="592261" y="273230"/>
            <a:ext cx="11007477" cy="6219645"/>
          </a:xfrm>
          <a:prstGeom prst="rect">
            <a:avLst/>
          </a:prstGeom>
        </p:spPr>
      </p:pic>
    </p:spTree>
    <p:extLst>
      <p:ext uri="{BB962C8B-B14F-4D97-AF65-F5344CB8AC3E}">
        <p14:creationId xmlns:p14="http://schemas.microsoft.com/office/powerpoint/2010/main" val="188085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C247A-5BC6-ADE3-1B5D-BB87F6CCC376}"/>
              </a:ext>
            </a:extLst>
          </p:cNvPr>
          <p:cNvSpPr>
            <a:spLocks noGrp="1"/>
          </p:cNvSpPr>
          <p:nvPr>
            <p:ph type="title"/>
          </p:nvPr>
        </p:nvSpPr>
        <p:spPr/>
        <p:txBody>
          <a:bodyPr>
            <a:noAutofit/>
          </a:bodyPr>
          <a:lstStyle/>
          <a:p>
            <a:r>
              <a:rPr lang="en-US" sz="6000" dirty="0"/>
              <a:t>‌Prophecy Fulfilled</a:t>
            </a:r>
          </a:p>
        </p:txBody>
      </p:sp>
      <p:sp>
        <p:nvSpPr>
          <p:cNvPr id="3" name="Content Placeholder 2">
            <a:extLst>
              <a:ext uri="{FF2B5EF4-FFF2-40B4-BE49-F238E27FC236}">
                <a16:creationId xmlns:a16="http://schemas.microsoft.com/office/drawing/2014/main" id="{696B4447-96F6-4616-02AC-991361B744C4}"/>
              </a:ext>
            </a:extLst>
          </p:cNvPr>
          <p:cNvSpPr>
            <a:spLocks noGrp="1"/>
          </p:cNvSpPr>
          <p:nvPr>
            <p:ph idx="1"/>
          </p:nvPr>
        </p:nvSpPr>
        <p:spPr/>
        <p:txBody>
          <a:bodyPr>
            <a:normAutofit/>
          </a:bodyPr>
          <a:lstStyle/>
          <a:p>
            <a:r>
              <a:rPr lang="en-US" sz="3000" dirty="0">
                <a:effectLst/>
              </a:rPr>
              <a:t>“Mathematician and astronomer Peter Stoner calculated the odds of all these prophecies being fulfilled as </a:t>
            </a:r>
            <a:r>
              <a:rPr lang="en-US" sz="3000" dirty="0">
                <a:solidFill>
                  <a:schemeClr val="accent6"/>
                </a:solidFill>
                <a:effectLst/>
              </a:rPr>
              <a:t>1 in 75,000,000</a:t>
            </a:r>
            <a:r>
              <a:rPr lang="en-US" sz="3000" dirty="0">
                <a:effectLst/>
              </a:rPr>
              <a:t>.” </a:t>
            </a:r>
            <a:r>
              <a:rPr lang="en-US" sz="1600" dirty="0">
                <a:effectLst/>
              </a:rPr>
              <a:t>(Powell, Doug. Holman </a:t>
            </a:r>
            <a:r>
              <a:rPr lang="en-US" sz="1600" dirty="0" err="1">
                <a:effectLst/>
              </a:rPr>
              <a:t>QuickSource</a:t>
            </a:r>
            <a:r>
              <a:rPr lang="en-US" sz="1600" dirty="0">
                <a:effectLst/>
              </a:rPr>
              <a:t> Guide to Christian Apologetics. Nashville, TN: Holman Reference, 2006. Print.)‌</a:t>
            </a:r>
          </a:p>
          <a:p>
            <a:pPr lvl="1"/>
            <a:r>
              <a:rPr lang="en-US" sz="2600" dirty="0">
                <a:effectLst/>
              </a:rPr>
              <a:t>Odds of being struck by lightning in a given year are 1 in 1,222,000 people</a:t>
            </a:r>
          </a:p>
          <a:p>
            <a:pPr lvl="1"/>
            <a:r>
              <a:rPr lang="en-US" sz="2600" dirty="0">
                <a:effectLst/>
              </a:rPr>
              <a:t>‌Odds of being killed in a plane crash are 1 in 11,000,000‌</a:t>
            </a:r>
          </a:p>
          <a:p>
            <a:pPr lvl="1"/>
            <a:r>
              <a:rPr lang="en-US" sz="2600" dirty="0">
                <a:effectLst/>
              </a:rPr>
              <a:t>Odds of dying in a tornado are 1 in 13,000,000</a:t>
            </a:r>
          </a:p>
          <a:p>
            <a:pPr marL="457200" lvl="1" indent="0">
              <a:buNone/>
            </a:pPr>
            <a:r>
              <a:rPr lang="en-US" sz="1600" dirty="0"/>
              <a:t>(</a:t>
            </a:r>
            <a:r>
              <a:rPr lang="en-US" sz="1600" dirty="0">
                <a:effectLst/>
              </a:rPr>
              <a:t>‌Source: https://stacker.com/art-culture/odds-50-random-events-happening-you)</a:t>
            </a:r>
          </a:p>
        </p:txBody>
      </p:sp>
    </p:spTree>
    <p:extLst>
      <p:ext uri="{BB962C8B-B14F-4D97-AF65-F5344CB8AC3E}">
        <p14:creationId xmlns:p14="http://schemas.microsoft.com/office/powerpoint/2010/main" val="231454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C6F29-8235-1B84-3360-759FC3675987}"/>
              </a:ext>
            </a:extLst>
          </p:cNvPr>
          <p:cNvSpPr>
            <a:spLocks noGrp="1"/>
          </p:cNvSpPr>
          <p:nvPr>
            <p:ph type="ctrTitle"/>
          </p:nvPr>
        </p:nvSpPr>
        <p:spPr/>
        <p:txBody>
          <a:bodyPr>
            <a:normAutofit/>
          </a:bodyPr>
          <a:lstStyle/>
          <a:p>
            <a:r>
              <a:rPr lang="en-US" sz="6000" dirty="0"/>
              <a:t>Conclusion</a:t>
            </a:r>
          </a:p>
        </p:txBody>
      </p:sp>
      <p:sp>
        <p:nvSpPr>
          <p:cNvPr id="3" name="Subtitle 2">
            <a:extLst>
              <a:ext uri="{FF2B5EF4-FFF2-40B4-BE49-F238E27FC236}">
                <a16:creationId xmlns:a16="http://schemas.microsoft.com/office/drawing/2014/main" id="{1F489921-E9E5-500F-2AFC-6008F3CF5020}"/>
              </a:ext>
            </a:extLst>
          </p:cNvPr>
          <p:cNvSpPr>
            <a:spLocks noGrp="1"/>
          </p:cNvSpPr>
          <p:nvPr>
            <p:ph type="subTitle" idx="1"/>
          </p:nvPr>
        </p:nvSpPr>
        <p:spPr/>
        <p:txBody>
          <a:bodyPr/>
          <a:lstStyle/>
          <a:p>
            <a:r>
              <a:rPr lang="en-US" dirty="0"/>
              <a:t>Predictive Prophecy</a:t>
            </a:r>
          </a:p>
        </p:txBody>
      </p:sp>
    </p:spTree>
    <p:extLst>
      <p:ext uri="{BB962C8B-B14F-4D97-AF65-F5344CB8AC3E}">
        <p14:creationId xmlns:p14="http://schemas.microsoft.com/office/powerpoint/2010/main" val="2507367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C247A-5BC6-ADE3-1B5D-BB87F6CCC376}"/>
              </a:ext>
            </a:extLst>
          </p:cNvPr>
          <p:cNvSpPr>
            <a:spLocks noGrp="1"/>
          </p:cNvSpPr>
          <p:nvPr>
            <p:ph type="title"/>
          </p:nvPr>
        </p:nvSpPr>
        <p:spPr/>
        <p:txBody>
          <a:bodyPr>
            <a:noAutofit/>
          </a:bodyPr>
          <a:lstStyle/>
          <a:p>
            <a:r>
              <a:rPr lang="en-US" sz="6000" dirty="0"/>
              <a:t>Conclusion</a:t>
            </a:r>
          </a:p>
        </p:txBody>
      </p:sp>
      <p:sp>
        <p:nvSpPr>
          <p:cNvPr id="3" name="Content Placeholder 2">
            <a:extLst>
              <a:ext uri="{FF2B5EF4-FFF2-40B4-BE49-F238E27FC236}">
                <a16:creationId xmlns:a16="http://schemas.microsoft.com/office/drawing/2014/main" id="{696B4447-96F6-4616-02AC-991361B744C4}"/>
              </a:ext>
            </a:extLst>
          </p:cNvPr>
          <p:cNvSpPr>
            <a:spLocks noGrp="1"/>
          </p:cNvSpPr>
          <p:nvPr>
            <p:ph idx="1"/>
          </p:nvPr>
        </p:nvSpPr>
        <p:spPr/>
        <p:txBody>
          <a:bodyPr>
            <a:normAutofit/>
          </a:bodyPr>
          <a:lstStyle/>
          <a:p>
            <a:r>
              <a:rPr lang="en-US" sz="3000" dirty="0">
                <a:effectLst/>
              </a:rPr>
              <a:t>Predictive prophecy is one of the strongest evidences that the Bible is from God‌</a:t>
            </a:r>
          </a:p>
          <a:p>
            <a:r>
              <a:rPr lang="en-US" sz="3000" dirty="0">
                <a:effectLst/>
              </a:rPr>
              <a:t>What other prophecies can you think of that are irrefutable in their fulfillment?</a:t>
            </a:r>
          </a:p>
          <a:p>
            <a:pPr lvl="1"/>
            <a:r>
              <a:rPr lang="en-US" sz="2800" dirty="0">
                <a:effectLst/>
              </a:rPr>
              <a:t>‌The Eternal Kingdom (</a:t>
            </a:r>
            <a:r>
              <a:rPr lang="en-US" sz="2800" dirty="0">
                <a:solidFill>
                  <a:schemeClr val="accent5"/>
                </a:solidFill>
                <a:effectLst/>
              </a:rPr>
              <a:t>Dan. 2</a:t>
            </a:r>
            <a:r>
              <a:rPr lang="en-US" sz="2800" dirty="0">
                <a:effectLst/>
              </a:rPr>
              <a:t>; </a:t>
            </a:r>
            <a:r>
              <a:rPr lang="en-US" sz="2800" dirty="0">
                <a:solidFill>
                  <a:schemeClr val="accent5"/>
                </a:solidFill>
                <a:effectLst/>
              </a:rPr>
              <a:t>Isa. 2</a:t>
            </a:r>
            <a:r>
              <a:rPr lang="en-US" sz="2800" dirty="0">
                <a:effectLst/>
              </a:rPr>
              <a:t>; </a:t>
            </a:r>
            <a:r>
              <a:rPr lang="en-US" sz="2800" dirty="0">
                <a:solidFill>
                  <a:schemeClr val="accent5"/>
                </a:solidFill>
                <a:effectLst/>
              </a:rPr>
              <a:t>Joel 2</a:t>
            </a:r>
            <a:r>
              <a:rPr lang="en-US" sz="2800" dirty="0">
                <a:effectLst/>
              </a:rPr>
              <a:t>; </a:t>
            </a:r>
            <a:r>
              <a:rPr lang="en-US" sz="2800" dirty="0">
                <a:solidFill>
                  <a:schemeClr val="accent5"/>
                </a:solidFill>
                <a:effectLst/>
              </a:rPr>
              <a:t>Acts 2</a:t>
            </a:r>
            <a:r>
              <a:rPr lang="en-US" sz="2800" dirty="0">
                <a:effectLst/>
              </a:rPr>
              <a:t>; cf. </a:t>
            </a:r>
            <a:r>
              <a:rPr lang="en-US" sz="2800" dirty="0">
                <a:solidFill>
                  <a:schemeClr val="accent5"/>
                </a:solidFill>
                <a:effectLst/>
              </a:rPr>
              <a:t>Dan. 8:20-21</a:t>
            </a:r>
            <a:r>
              <a:rPr lang="en-US" sz="2800" dirty="0">
                <a:effectLst/>
              </a:rPr>
              <a:t>)</a:t>
            </a:r>
          </a:p>
        </p:txBody>
      </p:sp>
    </p:spTree>
    <p:extLst>
      <p:ext uri="{BB962C8B-B14F-4D97-AF65-F5344CB8AC3E}">
        <p14:creationId xmlns:p14="http://schemas.microsoft.com/office/powerpoint/2010/main" val="131651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C247A-5BC6-ADE3-1B5D-BB87F6CCC376}"/>
              </a:ext>
            </a:extLst>
          </p:cNvPr>
          <p:cNvSpPr>
            <a:spLocks noGrp="1"/>
          </p:cNvSpPr>
          <p:nvPr>
            <p:ph type="title"/>
          </p:nvPr>
        </p:nvSpPr>
        <p:spPr/>
        <p:txBody>
          <a:bodyPr>
            <a:noAutofit/>
          </a:bodyPr>
          <a:lstStyle/>
          <a:p>
            <a:r>
              <a:rPr lang="en-US" sz="6000" dirty="0"/>
              <a:t>Conclusion</a:t>
            </a:r>
          </a:p>
        </p:txBody>
      </p:sp>
      <p:sp>
        <p:nvSpPr>
          <p:cNvPr id="3" name="Content Placeholder 2">
            <a:extLst>
              <a:ext uri="{FF2B5EF4-FFF2-40B4-BE49-F238E27FC236}">
                <a16:creationId xmlns:a16="http://schemas.microsoft.com/office/drawing/2014/main" id="{696B4447-96F6-4616-02AC-991361B744C4}"/>
              </a:ext>
            </a:extLst>
          </p:cNvPr>
          <p:cNvSpPr>
            <a:spLocks noGrp="1"/>
          </p:cNvSpPr>
          <p:nvPr>
            <p:ph idx="1"/>
          </p:nvPr>
        </p:nvSpPr>
        <p:spPr/>
        <p:txBody>
          <a:bodyPr>
            <a:normAutofit/>
          </a:bodyPr>
          <a:lstStyle/>
          <a:p>
            <a:r>
              <a:rPr lang="en-US" sz="3000" dirty="0">
                <a:effectLst/>
              </a:rPr>
              <a:t>There are no greater prophecies than those made about Christ‌</a:t>
            </a:r>
          </a:p>
          <a:p>
            <a:pPr lvl="1"/>
            <a:r>
              <a:rPr lang="en-US" sz="2800" dirty="0">
                <a:effectLst/>
              </a:rPr>
              <a:t>At least 61 </a:t>
            </a:r>
            <a:r>
              <a:rPr lang="en-US" sz="2800" b="1" dirty="0">
                <a:solidFill>
                  <a:schemeClr val="accent6"/>
                </a:solidFill>
                <a:effectLst/>
              </a:rPr>
              <a:t>major</a:t>
            </a:r>
            <a:r>
              <a:rPr lang="en-US" sz="2800" dirty="0">
                <a:effectLst/>
              </a:rPr>
              <a:t> prophecies about the Messiah exist in the Bible!‌</a:t>
            </a:r>
          </a:p>
          <a:p>
            <a:pPr lvl="1"/>
            <a:r>
              <a:rPr lang="en-US" sz="2800" dirty="0">
                <a:effectLst/>
              </a:rPr>
              <a:t>Just how likely is it that one man could fulfill just </a:t>
            </a:r>
            <a:r>
              <a:rPr lang="en-US" sz="2800" b="1" dirty="0">
                <a:solidFill>
                  <a:schemeClr val="accent6"/>
                </a:solidFill>
                <a:effectLst/>
              </a:rPr>
              <a:t>eight</a:t>
            </a:r>
            <a:r>
              <a:rPr lang="en-US" sz="2800" dirty="0">
                <a:effectLst/>
              </a:rPr>
              <a:t> of these prophecies </a:t>
            </a:r>
            <a:r>
              <a:rPr lang="en-US" sz="2800" b="1" dirty="0">
                <a:solidFill>
                  <a:schemeClr val="accent6"/>
                </a:solidFill>
                <a:effectLst/>
              </a:rPr>
              <a:t>by chance</a:t>
            </a:r>
            <a:r>
              <a:rPr lang="en-US" sz="2800" dirty="0">
                <a:effectLst/>
              </a:rPr>
              <a:t>?</a:t>
            </a:r>
          </a:p>
        </p:txBody>
      </p:sp>
    </p:spTree>
    <p:extLst>
      <p:ext uri="{BB962C8B-B14F-4D97-AF65-F5344CB8AC3E}">
        <p14:creationId xmlns:p14="http://schemas.microsoft.com/office/powerpoint/2010/main" val="330797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C247A-5BC6-ADE3-1B5D-BB87F6CCC376}"/>
              </a:ext>
            </a:extLst>
          </p:cNvPr>
          <p:cNvSpPr>
            <a:spLocks noGrp="1"/>
          </p:cNvSpPr>
          <p:nvPr>
            <p:ph type="title"/>
          </p:nvPr>
        </p:nvSpPr>
        <p:spPr/>
        <p:txBody>
          <a:bodyPr>
            <a:noAutofit/>
          </a:bodyPr>
          <a:lstStyle/>
          <a:p>
            <a:r>
              <a:rPr lang="en-US" sz="6000" dirty="0"/>
              <a:t>Conclusion</a:t>
            </a:r>
          </a:p>
        </p:txBody>
      </p:sp>
      <p:sp>
        <p:nvSpPr>
          <p:cNvPr id="3" name="Content Placeholder 2">
            <a:extLst>
              <a:ext uri="{FF2B5EF4-FFF2-40B4-BE49-F238E27FC236}">
                <a16:creationId xmlns:a16="http://schemas.microsoft.com/office/drawing/2014/main" id="{696B4447-96F6-4616-02AC-991361B744C4}"/>
              </a:ext>
            </a:extLst>
          </p:cNvPr>
          <p:cNvSpPr>
            <a:spLocks noGrp="1"/>
          </p:cNvSpPr>
          <p:nvPr>
            <p:ph idx="1"/>
          </p:nvPr>
        </p:nvSpPr>
        <p:spPr/>
        <p:txBody>
          <a:bodyPr>
            <a:noAutofit/>
          </a:bodyPr>
          <a:lstStyle/>
          <a:p>
            <a:r>
              <a:rPr lang="en-US" sz="3000" dirty="0">
                <a:effectLst/>
              </a:rPr>
              <a:t>“After examining only eight different prophecies, they conservatively estimated that the chance of one man fulfilling all eight prophecies was one in 10</a:t>
            </a:r>
            <a:r>
              <a:rPr lang="en-US" sz="3000" baseline="30000" dirty="0">
                <a:effectLst/>
              </a:rPr>
              <a:t>17</a:t>
            </a:r>
            <a:r>
              <a:rPr lang="en-US" sz="3000" dirty="0">
                <a:effectLst/>
              </a:rPr>
              <a:t>. To illustrate how large the number 10</a:t>
            </a:r>
            <a:r>
              <a:rPr lang="en-US" sz="3000" baseline="30000" dirty="0">
                <a:effectLst/>
              </a:rPr>
              <a:t>17</a:t>
            </a:r>
            <a:r>
              <a:rPr lang="en-US" sz="3000" dirty="0">
                <a:effectLst/>
              </a:rPr>
              <a:t> is (a figure with 17 zeros), the professor gave this illustration: If you mark one of ten tickets, and place all the tickets in a hat, and thoroughly stir them, and then ask a blindfolded man to draw one, his chance of getting the right ticket is one in ten…</a:t>
            </a:r>
          </a:p>
        </p:txBody>
      </p:sp>
    </p:spTree>
    <p:extLst>
      <p:ext uri="{BB962C8B-B14F-4D97-AF65-F5344CB8AC3E}">
        <p14:creationId xmlns:p14="http://schemas.microsoft.com/office/powerpoint/2010/main" val="1385127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C247A-5BC6-ADE3-1B5D-BB87F6CCC376}"/>
              </a:ext>
            </a:extLst>
          </p:cNvPr>
          <p:cNvSpPr>
            <a:spLocks noGrp="1"/>
          </p:cNvSpPr>
          <p:nvPr>
            <p:ph type="title"/>
          </p:nvPr>
        </p:nvSpPr>
        <p:spPr/>
        <p:txBody>
          <a:bodyPr>
            <a:noAutofit/>
          </a:bodyPr>
          <a:lstStyle/>
          <a:p>
            <a:r>
              <a:rPr lang="en-US" sz="6000" dirty="0"/>
              <a:t>Conclusion</a:t>
            </a:r>
          </a:p>
        </p:txBody>
      </p:sp>
      <p:sp>
        <p:nvSpPr>
          <p:cNvPr id="3" name="Content Placeholder 2">
            <a:extLst>
              <a:ext uri="{FF2B5EF4-FFF2-40B4-BE49-F238E27FC236}">
                <a16:creationId xmlns:a16="http://schemas.microsoft.com/office/drawing/2014/main" id="{696B4447-96F6-4616-02AC-991361B744C4}"/>
              </a:ext>
            </a:extLst>
          </p:cNvPr>
          <p:cNvSpPr>
            <a:spLocks noGrp="1"/>
          </p:cNvSpPr>
          <p:nvPr>
            <p:ph idx="1"/>
          </p:nvPr>
        </p:nvSpPr>
        <p:spPr/>
        <p:txBody>
          <a:bodyPr>
            <a:noAutofit/>
          </a:bodyPr>
          <a:lstStyle/>
          <a:p>
            <a:r>
              <a:rPr lang="en-US" sz="3000" dirty="0">
                <a:effectLst/>
              </a:rPr>
              <a:t>…Suppose that we take 10</a:t>
            </a:r>
            <a:r>
              <a:rPr lang="en-US" sz="3000" baseline="30000" dirty="0">
                <a:effectLst/>
              </a:rPr>
              <a:t>17</a:t>
            </a:r>
            <a:r>
              <a:rPr lang="en-US" sz="3000" dirty="0">
                <a:effectLst/>
              </a:rPr>
              <a:t> silver dollars and lay them on the face of Texas. They’ll cover all of the state two feet deep. Now mark one of these silver dollars and stir the whole mass thoroughly, all over the state. Blindfold a man and tell him that he can travel as far as he wishes, but he must pick up the one silver dollar that has the special mark on it. What chance would he have of getting the right one? Just the same chance that the prophets would’ve had of writing these eight prophecies and having them all come true in any one man, from their day to the present time.”</a:t>
            </a:r>
          </a:p>
          <a:p>
            <a:pPr marL="0" indent="0" algn="ctr">
              <a:buNone/>
            </a:pPr>
            <a:r>
              <a:rPr lang="en-US" sz="1600" dirty="0">
                <a:effectLst/>
              </a:rPr>
              <a:t>(Source: https://empower.global/the-mathematical-probability-that-jesus-is-the-christ/)</a:t>
            </a:r>
          </a:p>
        </p:txBody>
      </p:sp>
    </p:spTree>
    <p:extLst>
      <p:ext uri="{BB962C8B-B14F-4D97-AF65-F5344CB8AC3E}">
        <p14:creationId xmlns:p14="http://schemas.microsoft.com/office/powerpoint/2010/main" val="1479599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C247A-5BC6-ADE3-1B5D-BB87F6CCC376}"/>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696B4447-96F6-4616-02AC-991361B744C4}"/>
              </a:ext>
            </a:extLst>
          </p:cNvPr>
          <p:cNvSpPr>
            <a:spLocks noGrp="1"/>
          </p:cNvSpPr>
          <p:nvPr>
            <p:ph idx="1"/>
          </p:nvPr>
        </p:nvSpPr>
        <p:spPr/>
        <p:txBody>
          <a:bodyPr>
            <a:normAutofit/>
          </a:bodyPr>
          <a:lstStyle/>
          <a:p>
            <a:r>
              <a:rPr lang="en-US" sz="3000" dirty="0">
                <a:effectLst/>
              </a:rPr>
              <a:t>A prophet is a </a:t>
            </a:r>
            <a:r>
              <a:rPr lang="en-US" sz="3000" b="1" dirty="0">
                <a:solidFill>
                  <a:schemeClr val="accent6"/>
                </a:solidFill>
                <a:effectLst/>
              </a:rPr>
              <a:t>spokesman</a:t>
            </a:r>
            <a:r>
              <a:rPr lang="en-US" sz="3000" dirty="0">
                <a:effectLst/>
              </a:rPr>
              <a:t> for God</a:t>
            </a:r>
          </a:p>
          <a:p>
            <a:pPr lvl="1"/>
            <a:r>
              <a:rPr lang="en-US" sz="2800" dirty="0">
                <a:effectLst/>
              </a:rPr>
              <a:t>“So the Lord said to Moses: “See, </a:t>
            </a:r>
            <a:r>
              <a:rPr lang="en-US" sz="2800" b="1" dirty="0">
                <a:solidFill>
                  <a:schemeClr val="accent6"/>
                </a:solidFill>
                <a:effectLst/>
              </a:rPr>
              <a:t>I have made you </a:t>
            </a:r>
            <a:r>
              <a:rPr lang="en-US" sz="2800" b="1" i="1" dirty="0">
                <a:solidFill>
                  <a:schemeClr val="accent6"/>
                </a:solidFill>
                <a:effectLst/>
              </a:rPr>
              <a:t>as</a:t>
            </a:r>
            <a:r>
              <a:rPr lang="en-US" sz="2800" b="1" dirty="0">
                <a:solidFill>
                  <a:schemeClr val="accent6"/>
                </a:solidFill>
                <a:effectLst/>
              </a:rPr>
              <a:t> God</a:t>
            </a:r>
            <a:r>
              <a:rPr lang="en-US" sz="2800" dirty="0">
                <a:solidFill>
                  <a:schemeClr val="accent6"/>
                </a:solidFill>
                <a:effectLst/>
              </a:rPr>
              <a:t> </a:t>
            </a:r>
            <a:r>
              <a:rPr lang="en-US" sz="2800" dirty="0">
                <a:effectLst/>
              </a:rPr>
              <a:t>to Pharaoh, and Aaron your brother shall be your </a:t>
            </a:r>
            <a:r>
              <a:rPr lang="en-US" sz="2800" b="1" dirty="0">
                <a:solidFill>
                  <a:schemeClr val="accent6"/>
                </a:solidFill>
                <a:effectLst/>
              </a:rPr>
              <a:t>prophet</a:t>
            </a:r>
            <a:r>
              <a:rPr lang="en-US" sz="2800" dirty="0">
                <a:effectLst/>
              </a:rPr>
              <a:t>.” (</a:t>
            </a:r>
            <a:r>
              <a:rPr lang="en-US" sz="2800" dirty="0">
                <a:solidFill>
                  <a:schemeClr val="accent5"/>
                </a:solidFill>
                <a:effectLst/>
              </a:rPr>
              <a:t>Ex. 7:1</a:t>
            </a:r>
            <a:r>
              <a:rPr lang="en-US" sz="2800" dirty="0">
                <a:effectLst/>
              </a:rPr>
              <a:t>)</a:t>
            </a:r>
          </a:p>
        </p:txBody>
      </p:sp>
    </p:spTree>
    <p:extLst>
      <p:ext uri="{BB962C8B-B14F-4D97-AF65-F5344CB8AC3E}">
        <p14:creationId xmlns:p14="http://schemas.microsoft.com/office/powerpoint/2010/main" val="398695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C247A-5BC6-ADE3-1B5D-BB87F6CCC376}"/>
              </a:ext>
            </a:extLst>
          </p:cNvPr>
          <p:cNvSpPr>
            <a:spLocks noGrp="1"/>
          </p:cNvSpPr>
          <p:nvPr>
            <p:ph type="title"/>
          </p:nvPr>
        </p:nvSpPr>
        <p:spPr/>
        <p:txBody>
          <a:bodyPr>
            <a:noAutofit/>
          </a:bodyPr>
          <a:lstStyle/>
          <a:p>
            <a:r>
              <a:rPr lang="en-US" sz="6000" dirty="0"/>
              <a:t>Conclusion</a:t>
            </a:r>
          </a:p>
        </p:txBody>
      </p:sp>
      <p:sp>
        <p:nvSpPr>
          <p:cNvPr id="3" name="Content Placeholder 2">
            <a:extLst>
              <a:ext uri="{FF2B5EF4-FFF2-40B4-BE49-F238E27FC236}">
                <a16:creationId xmlns:a16="http://schemas.microsoft.com/office/drawing/2014/main" id="{696B4447-96F6-4616-02AC-991361B744C4}"/>
              </a:ext>
            </a:extLst>
          </p:cNvPr>
          <p:cNvSpPr>
            <a:spLocks noGrp="1"/>
          </p:cNvSpPr>
          <p:nvPr>
            <p:ph idx="1"/>
          </p:nvPr>
        </p:nvSpPr>
        <p:spPr/>
        <p:txBody>
          <a:bodyPr>
            <a:noAutofit/>
          </a:bodyPr>
          <a:lstStyle/>
          <a:p>
            <a:r>
              <a:rPr lang="en-US" sz="3000" dirty="0">
                <a:effectLst/>
              </a:rPr>
              <a:t>‌Did the prophets have any Divine help?</a:t>
            </a:r>
          </a:p>
          <a:p>
            <a:r>
              <a:rPr lang="en-US" sz="3000" dirty="0">
                <a:effectLst/>
              </a:rPr>
              <a:t>‌What about </a:t>
            </a:r>
            <a:r>
              <a:rPr lang="en-US" sz="3000" b="1" dirty="0">
                <a:solidFill>
                  <a:schemeClr val="accent6"/>
                </a:solidFill>
                <a:effectLst/>
              </a:rPr>
              <a:t>forty-eight</a:t>
            </a:r>
            <a:r>
              <a:rPr lang="en-US" sz="3000" dirty="0">
                <a:effectLst/>
              </a:rPr>
              <a:t> of these prophecies being fulfilled </a:t>
            </a:r>
            <a:r>
              <a:rPr lang="en-US" sz="3000" dirty="0"/>
              <a:t>by</a:t>
            </a:r>
            <a:r>
              <a:rPr lang="en-US" sz="3000" dirty="0">
                <a:effectLst/>
              </a:rPr>
              <a:t> one man </a:t>
            </a:r>
            <a:r>
              <a:rPr lang="en-US" sz="3000" b="1" dirty="0">
                <a:solidFill>
                  <a:schemeClr val="accent6"/>
                </a:solidFill>
                <a:effectLst/>
              </a:rPr>
              <a:t>by chance</a:t>
            </a:r>
            <a:r>
              <a:rPr lang="en-US" sz="3000" dirty="0">
                <a:effectLst/>
              </a:rPr>
              <a:t>?</a:t>
            </a:r>
            <a:endParaRPr lang="en-US" sz="1600" dirty="0">
              <a:effectLst/>
            </a:endParaRPr>
          </a:p>
        </p:txBody>
      </p:sp>
    </p:spTree>
    <p:extLst>
      <p:ext uri="{BB962C8B-B14F-4D97-AF65-F5344CB8AC3E}">
        <p14:creationId xmlns:p14="http://schemas.microsoft.com/office/powerpoint/2010/main" val="100426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C247A-5BC6-ADE3-1B5D-BB87F6CCC376}"/>
              </a:ext>
            </a:extLst>
          </p:cNvPr>
          <p:cNvSpPr>
            <a:spLocks noGrp="1"/>
          </p:cNvSpPr>
          <p:nvPr>
            <p:ph type="title"/>
          </p:nvPr>
        </p:nvSpPr>
        <p:spPr/>
        <p:txBody>
          <a:bodyPr>
            <a:noAutofit/>
          </a:bodyPr>
          <a:lstStyle/>
          <a:p>
            <a:r>
              <a:rPr lang="en-US" sz="6000" dirty="0"/>
              <a:t>Conclusion</a:t>
            </a:r>
          </a:p>
        </p:txBody>
      </p:sp>
      <p:sp>
        <p:nvSpPr>
          <p:cNvPr id="3" name="Content Placeholder 2">
            <a:extLst>
              <a:ext uri="{FF2B5EF4-FFF2-40B4-BE49-F238E27FC236}">
                <a16:creationId xmlns:a16="http://schemas.microsoft.com/office/drawing/2014/main" id="{696B4447-96F6-4616-02AC-991361B744C4}"/>
              </a:ext>
            </a:extLst>
          </p:cNvPr>
          <p:cNvSpPr>
            <a:spLocks noGrp="1"/>
          </p:cNvSpPr>
          <p:nvPr>
            <p:ph idx="1"/>
          </p:nvPr>
        </p:nvSpPr>
        <p:spPr/>
        <p:txBody>
          <a:bodyPr>
            <a:noAutofit/>
          </a:bodyPr>
          <a:lstStyle/>
          <a:p>
            <a:r>
              <a:rPr lang="en-US" sz="3000" dirty="0">
                <a:effectLst/>
              </a:rPr>
              <a:t>“In another calculation, the professor used 48 prophecies…and arrived at the extremely conservative estimate that the probability of 48 prophecies being fulfilled in one person is the incredible number 10</a:t>
            </a:r>
            <a:r>
              <a:rPr lang="en-US" sz="3000" baseline="30000" dirty="0">
                <a:effectLst/>
              </a:rPr>
              <a:t>157</a:t>
            </a:r>
            <a:r>
              <a:rPr lang="en-US" sz="3000" dirty="0">
                <a:effectLst/>
              </a:rPr>
              <a:t>. How large is 10</a:t>
            </a:r>
            <a:r>
              <a:rPr lang="en-US" sz="3000" baseline="30000" dirty="0">
                <a:effectLst/>
              </a:rPr>
              <a:t>157</a:t>
            </a:r>
            <a:r>
              <a:rPr lang="en-US" sz="3000" dirty="0">
                <a:effectLst/>
              </a:rPr>
              <a:t>? 10</a:t>
            </a:r>
            <a:r>
              <a:rPr lang="en-US" sz="3000" baseline="30000" dirty="0">
                <a:effectLst/>
              </a:rPr>
              <a:t>157</a:t>
            </a:r>
            <a:r>
              <a:rPr lang="en-US" sz="3000" dirty="0">
                <a:effectLst/>
              </a:rPr>
              <a:t> contains 157 zeros! The professor gives an illustration of this number using electrons. Electrons are very small objects. They’re smaller than atoms. It would take 2.5 TIMES 10</a:t>
            </a:r>
            <a:r>
              <a:rPr lang="en-US" sz="3000" baseline="30000" dirty="0">
                <a:effectLst/>
              </a:rPr>
              <a:t>15</a:t>
            </a:r>
            <a:r>
              <a:rPr lang="en-US" sz="3000" dirty="0">
                <a:effectLst/>
              </a:rPr>
              <a:t> of them, laid side by side, to make one inch…</a:t>
            </a:r>
            <a:endParaRPr lang="en-US" sz="1600" dirty="0">
              <a:effectLst/>
            </a:endParaRPr>
          </a:p>
        </p:txBody>
      </p:sp>
    </p:spTree>
    <p:extLst>
      <p:ext uri="{BB962C8B-B14F-4D97-AF65-F5344CB8AC3E}">
        <p14:creationId xmlns:p14="http://schemas.microsoft.com/office/powerpoint/2010/main" val="980987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C247A-5BC6-ADE3-1B5D-BB87F6CCC376}"/>
              </a:ext>
            </a:extLst>
          </p:cNvPr>
          <p:cNvSpPr>
            <a:spLocks noGrp="1"/>
          </p:cNvSpPr>
          <p:nvPr>
            <p:ph type="title"/>
          </p:nvPr>
        </p:nvSpPr>
        <p:spPr/>
        <p:txBody>
          <a:bodyPr>
            <a:noAutofit/>
          </a:bodyPr>
          <a:lstStyle/>
          <a:p>
            <a:r>
              <a:rPr lang="en-US" sz="6000" dirty="0"/>
              <a:t>Conclusion</a:t>
            </a:r>
          </a:p>
        </p:txBody>
      </p:sp>
      <p:sp>
        <p:nvSpPr>
          <p:cNvPr id="3" name="Content Placeholder 2">
            <a:extLst>
              <a:ext uri="{FF2B5EF4-FFF2-40B4-BE49-F238E27FC236}">
                <a16:creationId xmlns:a16="http://schemas.microsoft.com/office/drawing/2014/main" id="{696B4447-96F6-4616-02AC-991361B744C4}"/>
              </a:ext>
            </a:extLst>
          </p:cNvPr>
          <p:cNvSpPr>
            <a:spLocks noGrp="1"/>
          </p:cNvSpPr>
          <p:nvPr>
            <p:ph idx="1"/>
          </p:nvPr>
        </p:nvSpPr>
        <p:spPr/>
        <p:txBody>
          <a:bodyPr>
            <a:noAutofit/>
          </a:bodyPr>
          <a:lstStyle/>
          <a:p>
            <a:r>
              <a:rPr lang="en-US" sz="3000" dirty="0">
                <a:effectLst/>
              </a:rPr>
              <a:t>…Even if we counted 250 of these electrons each minute, and counted day and night, it would still take 19 million years just to count a line of electrons one inch long. With this introduction, let’s go back to our chance of one in 10</a:t>
            </a:r>
            <a:r>
              <a:rPr lang="en-US" sz="3000" baseline="30000" dirty="0">
                <a:effectLst/>
              </a:rPr>
              <a:t>157</a:t>
            </a:r>
            <a:r>
              <a:rPr lang="en-US" sz="3000" dirty="0">
                <a:effectLst/>
              </a:rPr>
              <a:t>. Let’s suppose that we’re taking this number of electrons, marking one, and thoroughly stirring it into the whole mass, then blindfolding a man and letting him try to find the right one. What chance has he of finding the right one? What kind of a pile will this number of electrons make? They make an inconceivably large volume. This is the result from considering a mere 48 prophecies.”</a:t>
            </a:r>
          </a:p>
          <a:p>
            <a:pPr marL="0" indent="0" algn="ctr">
              <a:buNone/>
            </a:pPr>
            <a:r>
              <a:rPr lang="en-US" sz="1600" dirty="0">
                <a:effectLst/>
              </a:rPr>
              <a:t>(Source: https://empower.global/the-mathematical-probability-that-jesus-is-the-christ/)</a:t>
            </a:r>
          </a:p>
        </p:txBody>
      </p:sp>
    </p:spTree>
    <p:extLst>
      <p:ext uri="{BB962C8B-B14F-4D97-AF65-F5344CB8AC3E}">
        <p14:creationId xmlns:p14="http://schemas.microsoft.com/office/powerpoint/2010/main" val="37711937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C247A-5BC6-ADE3-1B5D-BB87F6CCC376}"/>
              </a:ext>
            </a:extLst>
          </p:cNvPr>
          <p:cNvSpPr>
            <a:spLocks noGrp="1"/>
          </p:cNvSpPr>
          <p:nvPr>
            <p:ph type="title"/>
          </p:nvPr>
        </p:nvSpPr>
        <p:spPr/>
        <p:txBody>
          <a:bodyPr>
            <a:noAutofit/>
          </a:bodyPr>
          <a:lstStyle/>
          <a:p>
            <a:r>
              <a:rPr lang="en-US" sz="6000" dirty="0"/>
              <a:t>Conclusion</a:t>
            </a:r>
          </a:p>
        </p:txBody>
      </p:sp>
      <p:sp>
        <p:nvSpPr>
          <p:cNvPr id="3" name="Content Placeholder 2">
            <a:extLst>
              <a:ext uri="{FF2B5EF4-FFF2-40B4-BE49-F238E27FC236}">
                <a16:creationId xmlns:a16="http://schemas.microsoft.com/office/drawing/2014/main" id="{696B4447-96F6-4616-02AC-991361B744C4}"/>
              </a:ext>
            </a:extLst>
          </p:cNvPr>
          <p:cNvSpPr>
            <a:spLocks noGrp="1"/>
          </p:cNvSpPr>
          <p:nvPr>
            <p:ph idx="1"/>
          </p:nvPr>
        </p:nvSpPr>
        <p:spPr/>
        <p:txBody>
          <a:bodyPr>
            <a:noAutofit/>
          </a:bodyPr>
          <a:lstStyle/>
          <a:p>
            <a:r>
              <a:rPr lang="en-US" sz="3000" dirty="0">
                <a:effectLst/>
              </a:rPr>
              <a:t>Did the prophets have any Divine help?‌</a:t>
            </a:r>
          </a:p>
          <a:p>
            <a:r>
              <a:rPr lang="en-US" sz="3000" dirty="0">
                <a:effectLst/>
              </a:rPr>
              <a:t>Jesus is the Christ and predictive prophecy, among other things, leaves us without a doubt!‌</a:t>
            </a:r>
          </a:p>
          <a:p>
            <a:r>
              <a:rPr lang="en-US" sz="3000" dirty="0">
                <a:effectLst/>
              </a:rPr>
              <a:t>The Bible is right</a:t>
            </a:r>
            <a:endParaRPr lang="en-US" sz="1600" dirty="0">
              <a:effectLst/>
            </a:endParaRPr>
          </a:p>
        </p:txBody>
      </p:sp>
    </p:spTree>
    <p:extLst>
      <p:ext uri="{BB962C8B-B14F-4D97-AF65-F5344CB8AC3E}">
        <p14:creationId xmlns:p14="http://schemas.microsoft.com/office/powerpoint/2010/main" val="381887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C247A-5BC6-ADE3-1B5D-BB87F6CCC376}"/>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696B4447-96F6-4616-02AC-991361B744C4}"/>
              </a:ext>
            </a:extLst>
          </p:cNvPr>
          <p:cNvSpPr>
            <a:spLocks noGrp="1"/>
          </p:cNvSpPr>
          <p:nvPr>
            <p:ph idx="1"/>
          </p:nvPr>
        </p:nvSpPr>
        <p:spPr/>
        <p:txBody>
          <a:bodyPr>
            <a:normAutofit/>
          </a:bodyPr>
          <a:lstStyle/>
          <a:p>
            <a:r>
              <a:rPr lang="en-US" sz="3000" dirty="0">
                <a:effectLst/>
              </a:rPr>
              <a:t>A prophet is a </a:t>
            </a:r>
            <a:r>
              <a:rPr lang="en-US" sz="3000" b="1" dirty="0">
                <a:solidFill>
                  <a:schemeClr val="accent6"/>
                </a:solidFill>
                <a:effectLst/>
              </a:rPr>
              <a:t>spokesman</a:t>
            </a:r>
            <a:r>
              <a:rPr lang="en-US" sz="3000" dirty="0">
                <a:effectLst/>
              </a:rPr>
              <a:t> for God</a:t>
            </a:r>
          </a:p>
          <a:p>
            <a:pPr lvl="1"/>
            <a:r>
              <a:rPr lang="en-US" sz="2800" dirty="0">
                <a:effectLst/>
              </a:rPr>
              <a:t>“</a:t>
            </a:r>
            <a:r>
              <a:rPr lang="en-US" sz="2800" baseline="30000" dirty="0">
                <a:effectLst/>
              </a:rPr>
              <a:t>14</a:t>
            </a:r>
            <a:r>
              <a:rPr lang="en-US" sz="2800" dirty="0">
                <a:effectLst/>
              </a:rPr>
              <a:t> So the anger of the Lord was kindled against Moses, and He said: “Is not Aaron the Levite your brother? I know that he can speak well. And look, he is also coming out to meet you. When he sees you, he will be glad in his heart. </a:t>
            </a:r>
            <a:r>
              <a:rPr lang="en-US" sz="2800" baseline="30000" dirty="0">
                <a:effectLst/>
              </a:rPr>
              <a:t>15</a:t>
            </a:r>
            <a:r>
              <a:rPr lang="en-US" sz="2800" dirty="0">
                <a:effectLst/>
              </a:rPr>
              <a:t> Now </a:t>
            </a:r>
            <a:r>
              <a:rPr lang="en-US" sz="2800" b="1" dirty="0">
                <a:solidFill>
                  <a:schemeClr val="accent6"/>
                </a:solidFill>
                <a:effectLst/>
              </a:rPr>
              <a:t>you shall speak to him and put the words in his mouth</a:t>
            </a:r>
            <a:r>
              <a:rPr lang="en-US" sz="2800" dirty="0">
                <a:effectLst/>
              </a:rPr>
              <a:t>. And I will be with your mouth and with his mouth, and I will teach you what you shall do. </a:t>
            </a:r>
            <a:r>
              <a:rPr lang="en-US" sz="2800" baseline="30000" dirty="0">
                <a:effectLst/>
              </a:rPr>
              <a:t>16</a:t>
            </a:r>
            <a:r>
              <a:rPr lang="en-US" sz="2800" dirty="0">
                <a:effectLst/>
              </a:rPr>
              <a:t> So </a:t>
            </a:r>
            <a:r>
              <a:rPr lang="en-US" sz="2800" b="1" dirty="0">
                <a:solidFill>
                  <a:schemeClr val="accent6"/>
                </a:solidFill>
                <a:effectLst/>
              </a:rPr>
              <a:t>he shall be your spokesman</a:t>
            </a:r>
            <a:r>
              <a:rPr lang="en-US" sz="2800" dirty="0">
                <a:solidFill>
                  <a:schemeClr val="accent6"/>
                </a:solidFill>
                <a:effectLst/>
              </a:rPr>
              <a:t> </a:t>
            </a:r>
            <a:r>
              <a:rPr lang="en-US" sz="2800" dirty="0">
                <a:effectLst/>
              </a:rPr>
              <a:t>to the people. And </a:t>
            </a:r>
            <a:r>
              <a:rPr lang="en-US" sz="2800" b="1" dirty="0">
                <a:solidFill>
                  <a:schemeClr val="accent6"/>
                </a:solidFill>
                <a:effectLst/>
              </a:rPr>
              <a:t>he himself shall be as a mouth for you, and you shall be to him as God</a:t>
            </a:r>
            <a:r>
              <a:rPr lang="en-US" sz="2800" dirty="0">
                <a:effectLst/>
              </a:rPr>
              <a:t>.” (</a:t>
            </a:r>
            <a:r>
              <a:rPr lang="en-US" sz="2800" dirty="0">
                <a:solidFill>
                  <a:schemeClr val="accent5"/>
                </a:solidFill>
                <a:effectLst/>
              </a:rPr>
              <a:t>Ex. 4:14-16</a:t>
            </a:r>
            <a:r>
              <a:rPr lang="en-US" sz="2800" dirty="0">
                <a:effectLst/>
              </a:rPr>
              <a:t>)</a:t>
            </a:r>
          </a:p>
          <a:p>
            <a:pPr lvl="1"/>
            <a:endParaRPr lang="en-US" sz="1600" dirty="0">
              <a:effectLst/>
            </a:endParaRPr>
          </a:p>
        </p:txBody>
      </p:sp>
    </p:spTree>
    <p:extLst>
      <p:ext uri="{BB962C8B-B14F-4D97-AF65-F5344CB8AC3E}">
        <p14:creationId xmlns:p14="http://schemas.microsoft.com/office/powerpoint/2010/main" val="1661676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C247A-5BC6-ADE3-1B5D-BB87F6CCC376}"/>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696B4447-96F6-4616-02AC-991361B744C4}"/>
              </a:ext>
            </a:extLst>
          </p:cNvPr>
          <p:cNvSpPr>
            <a:spLocks noGrp="1"/>
          </p:cNvSpPr>
          <p:nvPr>
            <p:ph idx="1"/>
          </p:nvPr>
        </p:nvSpPr>
        <p:spPr/>
        <p:txBody>
          <a:bodyPr>
            <a:noAutofit/>
          </a:bodyPr>
          <a:lstStyle/>
          <a:p>
            <a:r>
              <a:rPr lang="en-US" sz="3000" dirty="0">
                <a:effectLst/>
              </a:rPr>
              <a:t>What is a prophecy?</a:t>
            </a:r>
          </a:p>
          <a:p>
            <a:r>
              <a:rPr lang="en-US" sz="3000" dirty="0">
                <a:effectLst/>
              </a:rPr>
              <a:t>A prophecy is the </a:t>
            </a:r>
            <a:r>
              <a:rPr lang="en-US" sz="3000" b="1" dirty="0">
                <a:solidFill>
                  <a:schemeClr val="accent6"/>
                </a:solidFill>
                <a:effectLst/>
              </a:rPr>
              <a:t>message</a:t>
            </a:r>
            <a:r>
              <a:rPr lang="en-US" sz="3000" dirty="0">
                <a:effectLst/>
              </a:rPr>
              <a:t> given by God</a:t>
            </a:r>
          </a:p>
          <a:p>
            <a:pPr lvl="1"/>
            <a:r>
              <a:rPr lang="en-US" sz="2800" dirty="0">
                <a:effectLst/>
              </a:rPr>
              <a:t>‌“A lion has roared! Who will not fear? </a:t>
            </a:r>
            <a:r>
              <a:rPr lang="en-US" sz="2800" b="1" dirty="0">
                <a:solidFill>
                  <a:schemeClr val="accent6"/>
                </a:solidFill>
                <a:effectLst/>
              </a:rPr>
              <a:t>The Lord God has spoken! Who can but prophesy?</a:t>
            </a:r>
            <a:r>
              <a:rPr lang="en-US" sz="2800" dirty="0">
                <a:effectLst/>
              </a:rPr>
              <a:t>” (</a:t>
            </a:r>
            <a:r>
              <a:rPr lang="en-US" sz="2800" dirty="0">
                <a:solidFill>
                  <a:schemeClr val="accent5"/>
                </a:solidFill>
                <a:effectLst/>
              </a:rPr>
              <a:t>Amos 3:8</a:t>
            </a:r>
            <a:r>
              <a:rPr lang="en-US" sz="2800" dirty="0">
                <a:effectLst/>
              </a:rPr>
              <a:t>; cf. </a:t>
            </a:r>
            <a:r>
              <a:rPr lang="en-US" sz="2800" dirty="0">
                <a:solidFill>
                  <a:schemeClr val="accent5"/>
                </a:solidFill>
                <a:effectLst/>
              </a:rPr>
              <a:t>Jer. 1:4-9</a:t>
            </a:r>
            <a:r>
              <a:rPr lang="en-US" sz="2800" dirty="0">
                <a:effectLst/>
              </a:rPr>
              <a:t>)</a:t>
            </a:r>
            <a:endParaRPr lang="en-US" sz="2800" dirty="0"/>
          </a:p>
          <a:p>
            <a:r>
              <a:rPr lang="en-US" sz="3000" dirty="0">
                <a:effectLst/>
              </a:rPr>
              <a:t>‌Two major types of prophecy</a:t>
            </a:r>
          </a:p>
          <a:p>
            <a:pPr lvl="1"/>
            <a:r>
              <a:rPr lang="en-US" sz="2800" dirty="0">
                <a:solidFill>
                  <a:schemeClr val="accent6"/>
                </a:solidFill>
                <a:effectLst/>
              </a:rPr>
              <a:t>‌</a:t>
            </a:r>
            <a:r>
              <a:rPr lang="en-US" sz="2800" b="1" dirty="0">
                <a:solidFill>
                  <a:schemeClr val="accent6"/>
                </a:solidFill>
                <a:effectLst/>
              </a:rPr>
              <a:t>Forth-telling</a:t>
            </a:r>
            <a:r>
              <a:rPr lang="en-US" sz="2800" dirty="0">
                <a:effectLst/>
              </a:rPr>
              <a:t> which is speaking God’s Word to His people in the </a:t>
            </a:r>
            <a:r>
              <a:rPr lang="en-US" sz="2800" b="1" dirty="0">
                <a:solidFill>
                  <a:schemeClr val="accent6"/>
                </a:solidFill>
                <a:effectLst/>
              </a:rPr>
              <a:t>present</a:t>
            </a:r>
            <a:r>
              <a:rPr lang="en-US" sz="2800" dirty="0">
                <a:solidFill>
                  <a:schemeClr val="accent6"/>
                </a:solidFill>
                <a:effectLst/>
              </a:rPr>
              <a:t> </a:t>
            </a:r>
            <a:r>
              <a:rPr lang="en-US" sz="2800" dirty="0">
                <a:effectLst/>
              </a:rPr>
              <a:t>typically with a call to repentance or faithfulness (cf. </a:t>
            </a:r>
            <a:r>
              <a:rPr lang="en-US" sz="2800" dirty="0">
                <a:solidFill>
                  <a:schemeClr val="accent5"/>
                </a:solidFill>
                <a:effectLst/>
              </a:rPr>
              <a:t>Isa. 1</a:t>
            </a:r>
            <a:r>
              <a:rPr lang="en-US" sz="2800" dirty="0">
                <a:effectLst/>
              </a:rPr>
              <a:t>)</a:t>
            </a:r>
          </a:p>
          <a:p>
            <a:pPr lvl="1"/>
            <a:r>
              <a:rPr lang="en-US" sz="2800" dirty="0">
                <a:effectLst/>
              </a:rPr>
              <a:t>‌</a:t>
            </a:r>
            <a:r>
              <a:rPr lang="en-US" sz="2800" b="1" dirty="0">
                <a:solidFill>
                  <a:schemeClr val="accent6"/>
                </a:solidFill>
                <a:effectLst/>
              </a:rPr>
              <a:t>Foretelling</a:t>
            </a:r>
            <a:r>
              <a:rPr lang="en-US" sz="2800" dirty="0">
                <a:effectLst/>
              </a:rPr>
              <a:t> which is speaking God’s Word about some future event also referred to as </a:t>
            </a:r>
            <a:r>
              <a:rPr lang="en-US" sz="2800" b="1" dirty="0">
                <a:solidFill>
                  <a:schemeClr val="accent6"/>
                </a:solidFill>
                <a:effectLst/>
              </a:rPr>
              <a:t>predictive</a:t>
            </a:r>
            <a:r>
              <a:rPr lang="en-US" sz="2800" dirty="0">
                <a:effectLst/>
              </a:rPr>
              <a:t> prophecy</a:t>
            </a:r>
          </a:p>
        </p:txBody>
      </p:sp>
    </p:spTree>
    <p:extLst>
      <p:ext uri="{BB962C8B-B14F-4D97-AF65-F5344CB8AC3E}">
        <p14:creationId xmlns:p14="http://schemas.microsoft.com/office/powerpoint/2010/main" val="357849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C247A-5BC6-ADE3-1B5D-BB87F6CCC376}"/>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696B4447-96F6-4616-02AC-991361B744C4}"/>
              </a:ext>
            </a:extLst>
          </p:cNvPr>
          <p:cNvSpPr>
            <a:spLocks noGrp="1"/>
          </p:cNvSpPr>
          <p:nvPr>
            <p:ph idx="1"/>
          </p:nvPr>
        </p:nvSpPr>
        <p:spPr/>
        <p:txBody>
          <a:bodyPr>
            <a:normAutofit/>
          </a:bodyPr>
          <a:lstStyle/>
          <a:p>
            <a:r>
              <a:rPr lang="en-US" sz="3000" dirty="0">
                <a:effectLst/>
              </a:rPr>
              <a:t>The Bible has many prophecies about events, people, places, and things that took place in the near and distant future</a:t>
            </a:r>
          </a:p>
          <a:p>
            <a:pPr lvl="1"/>
            <a:r>
              <a:rPr lang="en-US" sz="2800" dirty="0">
                <a:effectLst/>
              </a:rPr>
              <a:t>Most of these prophecies have come to pass which serve as powerful evidence for the inspiration of the Bible (</a:t>
            </a:r>
            <a:r>
              <a:rPr lang="en-US" sz="2800" dirty="0">
                <a:solidFill>
                  <a:schemeClr val="accent5"/>
                </a:solidFill>
                <a:effectLst/>
              </a:rPr>
              <a:t>2 Tim. 3:16-17</a:t>
            </a:r>
            <a:r>
              <a:rPr lang="en-US" sz="2800" dirty="0">
                <a:effectLst/>
              </a:rPr>
              <a:t>; </a:t>
            </a:r>
            <a:r>
              <a:rPr lang="en-US" sz="2800" dirty="0">
                <a:solidFill>
                  <a:schemeClr val="accent5"/>
                </a:solidFill>
                <a:effectLst/>
              </a:rPr>
              <a:t>2 Pt. 1:20-21</a:t>
            </a:r>
            <a:r>
              <a:rPr lang="en-US" sz="2800" dirty="0">
                <a:effectLst/>
              </a:rPr>
              <a:t>)</a:t>
            </a:r>
          </a:p>
          <a:p>
            <a:pPr lvl="1"/>
            <a:r>
              <a:rPr lang="en-US" sz="2800" dirty="0">
                <a:effectLst/>
              </a:rPr>
              <a:t>We cannot accurately predict the weather on the present day let alone what will happen hundreds or thousands of years in the future</a:t>
            </a:r>
          </a:p>
          <a:p>
            <a:pPr lvl="1"/>
            <a:r>
              <a:rPr lang="en-US" sz="2800" dirty="0">
                <a:effectLst/>
              </a:rPr>
              <a:t>‌The God that declares the end from the beginning can, though (</a:t>
            </a:r>
            <a:r>
              <a:rPr lang="en-US" sz="2800" dirty="0">
                <a:solidFill>
                  <a:schemeClr val="accent5"/>
                </a:solidFill>
                <a:effectLst/>
              </a:rPr>
              <a:t>Isa. 46:10</a:t>
            </a:r>
            <a:r>
              <a:rPr lang="en-US" sz="2800" dirty="0">
                <a:effectLst/>
              </a:rPr>
              <a:t>)!</a:t>
            </a:r>
          </a:p>
        </p:txBody>
      </p:sp>
    </p:spTree>
    <p:extLst>
      <p:ext uri="{BB962C8B-B14F-4D97-AF65-F5344CB8AC3E}">
        <p14:creationId xmlns:p14="http://schemas.microsoft.com/office/powerpoint/2010/main" val="86124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C247A-5BC6-ADE3-1B5D-BB87F6CCC376}"/>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696B4447-96F6-4616-02AC-991361B744C4}"/>
              </a:ext>
            </a:extLst>
          </p:cNvPr>
          <p:cNvSpPr>
            <a:spLocks noGrp="1"/>
          </p:cNvSpPr>
          <p:nvPr>
            <p:ph idx="1"/>
          </p:nvPr>
        </p:nvSpPr>
        <p:spPr/>
        <p:txBody>
          <a:bodyPr>
            <a:noAutofit/>
          </a:bodyPr>
          <a:lstStyle/>
          <a:p>
            <a:r>
              <a:rPr lang="en-US" sz="3000" dirty="0">
                <a:effectLst/>
              </a:rPr>
              <a:t>‌There are many </a:t>
            </a:r>
            <a:r>
              <a:rPr lang="en-US" sz="3000" b="1" dirty="0">
                <a:solidFill>
                  <a:schemeClr val="accent6"/>
                </a:solidFill>
                <a:effectLst/>
              </a:rPr>
              <a:t>predictive</a:t>
            </a:r>
            <a:r>
              <a:rPr lang="en-US" sz="3000" dirty="0">
                <a:effectLst/>
              </a:rPr>
              <a:t> prophecies in the Bible which are verified by secular history‌</a:t>
            </a:r>
          </a:p>
          <a:p>
            <a:pPr lvl="1"/>
            <a:r>
              <a:rPr lang="en-US" sz="2800" dirty="0">
                <a:effectLst/>
              </a:rPr>
              <a:t>The Prophecy of Cyrus (</a:t>
            </a:r>
            <a:r>
              <a:rPr lang="en-US" sz="2800" dirty="0">
                <a:solidFill>
                  <a:schemeClr val="accent5"/>
                </a:solidFill>
                <a:effectLst/>
              </a:rPr>
              <a:t>Isa. 44:28-45:13</a:t>
            </a:r>
            <a:r>
              <a:rPr lang="en-US" sz="2800" dirty="0">
                <a:effectLst/>
              </a:rPr>
              <a:t>; </a:t>
            </a:r>
            <a:r>
              <a:rPr lang="en-US" sz="2800" dirty="0">
                <a:solidFill>
                  <a:schemeClr val="accent5"/>
                </a:solidFill>
                <a:effectLst/>
              </a:rPr>
              <a:t>2 Chr. 36:22-23</a:t>
            </a:r>
            <a:r>
              <a:rPr lang="en-US" sz="2800" dirty="0">
                <a:effectLst/>
              </a:rPr>
              <a:t>; </a:t>
            </a:r>
            <a:r>
              <a:rPr lang="en-US" sz="2800" dirty="0">
                <a:solidFill>
                  <a:schemeClr val="accent5"/>
                </a:solidFill>
                <a:effectLst/>
              </a:rPr>
              <a:t>Ezra 1</a:t>
            </a:r>
            <a:r>
              <a:rPr lang="en-US" sz="2800" dirty="0">
                <a:effectLst/>
              </a:rPr>
              <a:t>)‌</a:t>
            </a:r>
          </a:p>
          <a:p>
            <a:pPr lvl="2"/>
            <a:r>
              <a:rPr lang="en-US" sz="2600" dirty="0">
                <a:effectLst/>
              </a:rPr>
              <a:t>Cyrus was called by name by Isaiah almost 150 years before he was born and almost 200 years before Cyrus conquered Babylon in 539 B.C.</a:t>
            </a:r>
          </a:p>
          <a:p>
            <a:pPr lvl="2"/>
            <a:r>
              <a:rPr lang="en-US" sz="2600" dirty="0"/>
              <a:t>“During excavations (1879–82) at Babylon, archaeologist </a:t>
            </a:r>
            <a:r>
              <a:rPr lang="en-US" sz="2600" dirty="0" err="1"/>
              <a:t>Hormuzd</a:t>
            </a:r>
            <a:r>
              <a:rPr lang="en-US" sz="2600" dirty="0"/>
              <a:t> </a:t>
            </a:r>
            <a:r>
              <a:rPr lang="en-US" sz="2600" dirty="0" err="1"/>
              <a:t>Rassam</a:t>
            </a:r>
            <a:r>
              <a:rPr lang="en-US" sz="2600" dirty="0"/>
              <a:t> discovered a clay barrel inscription on which Cyrus told of taking the city and of his resulting policies. Isaiah and Chronicles reflect the content of the Cyrus Cylinder, which says that captured peoples were allowed to return home and build sanctuaries to their own gods.”</a:t>
            </a:r>
          </a:p>
          <a:p>
            <a:pPr marL="914400" lvl="2" indent="0" algn="ctr">
              <a:buNone/>
            </a:pPr>
            <a:r>
              <a:rPr lang="en-US" sz="1600" dirty="0"/>
              <a:t>(Elwell, Walter A., and Barry J. </a:t>
            </a:r>
            <a:r>
              <a:rPr lang="en-US" sz="1600" dirty="0" err="1"/>
              <a:t>Beitzel</a:t>
            </a:r>
            <a:r>
              <a:rPr lang="en-US" sz="1600" dirty="0"/>
              <a:t>. “Cyrus the Great.” Baker encyclopedia of the Bible 1988: 565. Print.)</a:t>
            </a:r>
            <a:endParaRPr lang="en-US" sz="1600" dirty="0">
              <a:effectLst/>
            </a:endParaRPr>
          </a:p>
        </p:txBody>
      </p:sp>
    </p:spTree>
    <p:extLst>
      <p:ext uri="{BB962C8B-B14F-4D97-AF65-F5344CB8AC3E}">
        <p14:creationId xmlns:p14="http://schemas.microsoft.com/office/powerpoint/2010/main" val="179643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C247A-5BC6-ADE3-1B5D-BB87F6CCC376}"/>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696B4447-96F6-4616-02AC-991361B744C4}"/>
              </a:ext>
            </a:extLst>
          </p:cNvPr>
          <p:cNvSpPr>
            <a:spLocks noGrp="1"/>
          </p:cNvSpPr>
          <p:nvPr>
            <p:ph idx="1"/>
          </p:nvPr>
        </p:nvSpPr>
        <p:spPr/>
        <p:txBody>
          <a:bodyPr>
            <a:noAutofit/>
          </a:bodyPr>
          <a:lstStyle/>
          <a:p>
            <a:r>
              <a:rPr lang="en-US" sz="3000" dirty="0">
                <a:effectLst/>
              </a:rPr>
              <a:t>‌There are many </a:t>
            </a:r>
            <a:r>
              <a:rPr lang="en-US" sz="3000" b="1" dirty="0">
                <a:solidFill>
                  <a:schemeClr val="accent6"/>
                </a:solidFill>
                <a:effectLst/>
              </a:rPr>
              <a:t>predictive</a:t>
            </a:r>
            <a:r>
              <a:rPr lang="en-US" sz="3000" dirty="0">
                <a:effectLst/>
              </a:rPr>
              <a:t> prophecies in the Bible which are verified by secular history‌</a:t>
            </a:r>
          </a:p>
          <a:p>
            <a:pPr lvl="1"/>
            <a:r>
              <a:rPr lang="en-US" sz="2800" dirty="0">
                <a:effectLst/>
              </a:rPr>
              <a:t>The Destruction of Jerusalem (</a:t>
            </a:r>
            <a:r>
              <a:rPr lang="en-US" sz="2800" dirty="0">
                <a:solidFill>
                  <a:schemeClr val="accent5"/>
                </a:solidFill>
                <a:effectLst/>
              </a:rPr>
              <a:t>Mt. 24:1-35</a:t>
            </a:r>
            <a:r>
              <a:rPr lang="en-US" sz="2800" dirty="0">
                <a:effectLst/>
              </a:rPr>
              <a:t>; </a:t>
            </a:r>
            <a:r>
              <a:rPr lang="en-US" sz="2800" dirty="0">
                <a:solidFill>
                  <a:schemeClr val="accent5"/>
                </a:solidFill>
                <a:effectLst/>
              </a:rPr>
              <a:t>Mk. 13:1-31</a:t>
            </a:r>
            <a:r>
              <a:rPr lang="en-US" sz="2800" dirty="0">
                <a:effectLst/>
              </a:rPr>
              <a:t>; </a:t>
            </a:r>
            <a:r>
              <a:rPr lang="en-US" sz="2800" dirty="0">
                <a:solidFill>
                  <a:schemeClr val="accent5"/>
                </a:solidFill>
                <a:effectLst/>
              </a:rPr>
              <a:t>Lk. 21:5-33</a:t>
            </a:r>
            <a:r>
              <a:rPr lang="en-US" sz="2800" dirty="0">
                <a:effectLst/>
              </a:rPr>
              <a:t>)‌</a:t>
            </a:r>
          </a:p>
          <a:p>
            <a:pPr lvl="2"/>
            <a:r>
              <a:rPr lang="en-US" sz="2600" dirty="0"/>
              <a:t>“However, one cannot but wonder at the accuracy of this period thereto relating; for the same month and day were now observed, as I said before, wherein the holy house was burnt formerly by the Babylonians. Now the number of years that passed from its first foundation, which was laid by king Solomon, till this its destruction, which happened in the second year [A.D. 70 TAT] of the reign of Vespasian [reigned from A.D. 69-79 TAT]…”</a:t>
            </a:r>
          </a:p>
          <a:p>
            <a:pPr marL="914400" lvl="2" indent="0" algn="ctr">
              <a:buNone/>
            </a:pPr>
            <a:r>
              <a:rPr lang="en-US" sz="1600" dirty="0"/>
              <a:t>(Josephus, Flavius, and William Whiston. The Works of Josephus: Complete and Unabridged. Peabody: Hendrickson, 1987. Print.)</a:t>
            </a:r>
            <a:endParaRPr lang="en-US" sz="1600" dirty="0">
              <a:effectLst/>
            </a:endParaRPr>
          </a:p>
        </p:txBody>
      </p:sp>
    </p:spTree>
    <p:extLst>
      <p:ext uri="{BB962C8B-B14F-4D97-AF65-F5344CB8AC3E}">
        <p14:creationId xmlns:p14="http://schemas.microsoft.com/office/powerpoint/2010/main" val="236551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C6F29-8235-1B84-3360-759FC3675987}"/>
              </a:ext>
            </a:extLst>
          </p:cNvPr>
          <p:cNvSpPr>
            <a:spLocks noGrp="1"/>
          </p:cNvSpPr>
          <p:nvPr>
            <p:ph type="ctrTitle"/>
          </p:nvPr>
        </p:nvSpPr>
        <p:spPr/>
        <p:txBody>
          <a:bodyPr>
            <a:normAutofit/>
          </a:bodyPr>
          <a:lstStyle/>
          <a:p>
            <a:r>
              <a:rPr lang="en-US" sz="6000" dirty="0"/>
              <a:t>The Judgment of Tyre (</a:t>
            </a:r>
            <a:r>
              <a:rPr lang="en-US" sz="6000" dirty="0">
                <a:solidFill>
                  <a:schemeClr val="accent5"/>
                </a:solidFill>
              </a:rPr>
              <a:t>Ezek. 26</a:t>
            </a:r>
            <a:r>
              <a:rPr lang="en-US" sz="6000" dirty="0"/>
              <a:t>)</a:t>
            </a:r>
          </a:p>
        </p:txBody>
      </p:sp>
      <p:sp>
        <p:nvSpPr>
          <p:cNvPr id="3" name="Subtitle 2">
            <a:extLst>
              <a:ext uri="{FF2B5EF4-FFF2-40B4-BE49-F238E27FC236}">
                <a16:creationId xmlns:a16="http://schemas.microsoft.com/office/drawing/2014/main" id="{1F489921-E9E5-500F-2AFC-6008F3CF5020}"/>
              </a:ext>
            </a:extLst>
          </p:cNvPr>
          <p:cNvSpPr>
            <a:spLocks noGrp="1"/>
          </p:cNvSpPr>
          <p:nvPr>
            <p:ph type="subTitle" idx="1"/>
          </p:nvPr>
        </p:nvSpPr>
        <p:spPr/>
        <p:txBody>
          <a:bodyPr/>
          <a:lstStyle/>
          <a:p>
            <a:r>
              <a:rPr lang="en-US" dirty="0"/>
              <a:t>Predictive Prophecy</a:t>
            </a:r>
          </a:p>
        </p:txBody>
      </p:sp>
    </p:spTree>
    <p:extLst>
      <p:ext uri="{BB962C8B-B14F-4D97-AF65-F5344CB8AC3E}">
        <p14:creationId xmlns:p14="http://schemas.microsoft.com/office/powerpoint/2010/main" val="3226123592"/>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F23494-F630-4E01-81EA-AA2F2975971E}">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CC083022-B7D0-4DE3-9976-6A91422D94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6CE1C2-24FF-4125-B61C-AD39973FCD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Depth design</Template>
  <TotalTime>781</TotalTime>
  <Words>2500</Words>
  <Application>Microsoft Office PowerPoint</Application>
  <PresentationFormat>Widescreen</PresentationFormat>
  <Paragraphs>138</Paragraphs>
  <Slides>33</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Corbel</vt:lpstr>
      <vt:lpstr>Depth</vt:lpstr>
      <vt:lpstr>Predictive Prophecy</vt:lpstr>
      <vt:lpstr>Introduction</vt:lpstr>
      <vt:lpstr>Introduction</vt:lpstr>
      <vt:lpstr>Introduction</vt:lpstr>
      <vt:lpstr>Introduction</vt:lpstr>
      <vt:lpstr>Introduction</vt:lpstr>
      <vt:lpstr>Introduction</vt:lpstr>
      <vt:lpstr>Introduction</vt:lpstr>
      <vt:lpstr>The Judgment of Tyre (Ezek. 26)</vt:lpstr>
      <vt:lpstr>Source Material</vt:lpstr>
      <vt:lpstr>The Judgment of Tyre (Ezek. 26)</vt:lpstr>
      <vt:lpstr>The Judgment of Tyre (Ezek. 26)</vt:lpstr>
      <vt:lpstr>Some History and Facts About the City of Tyre</vt:lpstr>
      <vt:lpstr>Some History and Facts About the City of Tyre</vt:lpstr>
      <vt:lpstr>The Spiritual Condition of Tyre</vt:lpstr>
      <vt:lpstr>The Prophecy Regarding the Judgment of Tyre (Ezek. 26)</vt:lpstr>
      <vt:lpstr>The Prophecy Regarding the Judgment of Tyre (Ezek. 26)</vt:lpstr>
      <vt:lpstr>‌Prophecy Fulfilled</vt:lpstr>
      <vt:lpstr>‌Prophecy Fulfilled</vt:lpstr>
      <vt:lpstr>‌Prophecy Fulfilled</vt:lpstr>
      <vt:lpstr>‌Prophecy Fulfilled</vt:lpstr>
      <vt:lpstr>‌Prophecy Fulfilled</vt:lpstr>
      <vt:lpstr>PowerPoint Presentation</vt:lpstr>
      <vt:lpstr>‌Prophecy Fulfilled</vt:lpstr>
      <vt:lpstr>Conclusion</vt:lpstr>
      <vt:lpstr>Conclusion</vt:lpstr>
      <vt:lpstr>Conclusion</vt:lpstr>
      <vt:lpstr>Conclusion</vt:lpstr>
      <vt:lpstr>Conclusion</vt:lpstr>
      <vt:lpstr>Conclusion</vt:lpstr>
      <vt:lpstr>Conclusion</vt:lpstr>
      <vt:lpstr>Conclusion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Trent Thrasher</dc:creator>
  <cp:lastModifiedBy>Trent Thrasher</cp:lastModifiedBy>
  <cp:revision>33</cp:revision>
  <dcterms:created xsi:type="dcterms:W3CDTF">2023-04-20T16:18:14Z</dcterms:created>
  <dcterms:modified xsi:type="dcterms:W3CDTF">2023-04-26T20:15:18Z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