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56"/>
  </p:notesMasterIdLst>
  <p:handoutMasterIdLst>
    <p:handoutMasterId r:id="rId57"/>
  </p:handoutMasterIdLst>
  <p:sldIdLst>
    <p:sldId id="571" r:id="rId3"/>
    <p:sldId id="262" r:id="rId4"/>
    <p:sldId id="318" r:id="rId5"/>
    <p:sldId id="319" r:id="rId6"/>
    <p:sldId id="530" r:id="rId7"/>
    <p:sldId id="531" r:id="rId8"/>
    <p:sldId id="532" r:id="rId9"/>
    <p:sldId id="533" r:id="rId10"/>
    <p:sldId id="308" r:id="rId11"/>
    <p:sldId id="311" r:id="rId12"/>
    <p:sldId id="536" r:id="rId13"/>
    <p:sldId id="538" r:id="rId14"/>
    <p:sldId id="537" r:id="rId15"/>
    <p:sldId id="543" r:id="rId16"/>
    <p:sldId id="545" r:id="rId17"/>
    <p:sldId id="421" r:id="rId18"/>
    <p:sldId id="422" r:id="rId19"/>
    <p:sldId id="423" r:id="rId20"/>
    <p:sldId id="583" r:id="rId21"/>
    <p:sldId id="586" r:id="rId22"/>
    <p:sldId id="585" r:id="rId23"/>
    <p:sldId id="539" r:id="rId24"/>
    <p:sldId id="546" r:id="rId25"/>
    <p:sldId id="541" r:id="rId26"/>
    <p:sldId id="534" r:id="rId27"/>
    <p:sldId id="547" r:id="rId28"/>
    <p:sldId id="551" r:id="rId29"/>
    <p:sldId id="578" r:id="rId30"/>
    <p:sldId id="579" r:id="rId31"/>
    <p:sldId id="552" r:id="rId32"/>
    <p:sldId id="548" r:id="rId33"/>
    <p:sldId id="580" r:id="rId34"/>
    <p:sldId id="549" r:id="rId35"/>
    <p:sldId id="553" r:id="rId36"/>
    <p:sldId id="557" r:id="rId37"/>
    <p:sldId id="556" r:id="rId38"/>
    <p:sldId id="550" r:id="rId39"/>
    <p:sldId id="555" r:id="rId40"/>
    <p:sldId id="587" r:id="rId41"/>
    <p:sldId id="588" r:id="rId42"/>
    <p:sldId id="554" r:id="rId43"/>
    <p:sldId id="540" r:id="rId44"/>
    <p:sldId id="535" r:id="rId45"/>
    <p:sldId id="560" r:id="rId46"/>
    <p:sldId id="569" r:id="rId47"/>
    <p:sldId id="564" r:id="rId48"/>
    <p:sldId id="566" r:id="rId49"/>
    <p:sldId id="590" r:id="rId50"/>
    <p:sldId id="337" r:id="rId51"/>
    <p:sldId id="572" r:id="rId52"/>
    <p:sldId id="558" r:id="rId53"/>
    <p:sldId id="411" r:id="rId54"/>
    <p:sldId id="58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4070" autoAdjust="0"/>
  </p:normalViewPr>
  <p:slideViewPr>
    <p:cSldViewPr snapToGrid="0">
      <p:cViewPr varScale="1">
        <p:scale>
          <a:sx n="56" d="100"/>
          <a:sy n="56" d="100"/>
        </p:scale>
        <p:origin x="876" y="56"/>
      </p:cViewPr>
      <p:guideLst/>
    </p:cSldViewPr>
  </p:slideViewPr>
  <p:notesTextViewPr>
    <p:cViewPr>
      <p:scale>
        <a:sx n="1" d="1"/>
        <a:sy n="1" d="1"/>
      </p:scale>
      <p:origin x="0" y="0"/>
    </p:cViewPr>
  </p:notesTextViewPr>
  <p:notesViewPr>
    <p:cSldViewPr snapToGrid="0" showGuides="1">
      <p:cViewPr varScale="1">
        <p:scale>
          <a:sx n="79" d="100"/>
          <a:sy n="79" d="100"/>
        </p:scale>
        <p:origin x="234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DC2751-278C-4682-9C3F-0FF7B4FCFAE7}" type="datetimeFigureOut">
              <a:rPr lang="en-US" smtClean="0"/>
              <a:t>3/20/2023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286890-466E-41CD-A28A-B1EBDF22CA33}" type="slidenum">
              <a:rPr lang="en-US" smtClean="0"/>
              <a:t>‹#›</a:t>
            </a:fld>
            <a:endParaRPr lang="en-US"/>
          </a:p>
        </p:txBody>
      </p:sp>
    </p:spTree>
    <p:extLst>
      <p:ext uri="{BB962C8B-B14F-4D97-AF65-F5344CB8AC3E}">
        <p14:creationId xmlns:p14="http://schemas.microsoft.com/office/powerpoint/2010/main" val="1586294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F0845-D09E-4AF9-9623-EA7EA0297EF3}"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CD11A-EED3-40CE-98A3-28FEE84867B3}" type="slidenum">
              <a:rPr lang="en-US" smtClean="0"/>
              <a:t>‹#›</a:t>
            </a:fld>
            <a:endParaRPr lang="en-US"/>
          </a:p>
        </p:txBody>
      </p:sp>
    </p:spTree>
    <p:extLst>
      <p:ext uri="{BB962C8B-B14F-4D97-AF65-F5344CB8AC3E}">
        <p14:creationId xmlns:p14="http://schemas.microsoft.com/office/powerpoint/2010/main" val="19957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nswersingenesis.org/geology/carbon-14/carbon-14-datin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Neutron" TargetMode="External"/><Relationship Id="rId7" Type="http://schemas.openxmlformats.org/officeDocument/2006/relationships/hyperlink" Target="https://en.wikipedia.org/wiki/Positron_emission"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en.wikipedia.org/wiki/Neutrino" TargetMode="External"/><Relationship Id="rId5" Type="http://schemas.openxmlformats.org/officeDocument/2006/relationships/hyperlink" Target="https://en.wikipedia.org/wiki/Antineutrino" TargetMode="External"/><Relationship Id="rId4" Type="http://schemas.openxmlformats.org/officeDocument/2006/relationships/hyperlink" Target="https://en.wikipedia.org/wiki/Proto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bs.org/newshour/arts/the-magic-school-bus-is-back-and-its-tackling-evolu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on.com/church-fathers-floo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ion.com/church-fathers-floo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7CD11A-EED3-40CE-98A3-28FEE84867B3}" type="slidenum">
              <a:rPr lang="en-US" smtClean="0"/>
              <a:t>2</a:t>
            </a:fld>
            <a:endParaRPr lang="en-US"/>
          </a:p>
        </p:txBody>
      </p:sp>
    </p:spTree>
    <p:extLst>
      <p:ext uri="{BB962C8B-B14F-4D97-AF65-F5344CB8AC3E}">
        <p14:creationId xmlns:p14="http://schemas.microsoft.com/office/powerpoint/2010/main" val="2227709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an hourglass transfers sand from the top to the bottom in 1 hour. If someone were to find it with half the sand in the top and half the sand in the bottom, and they measured the rate they could then tell that 30 mins had passed. However, what if the rate of the sand moving through wasn’t constant and changed based on external controls? Or what if someone came and added some sand to the top or took some away? Or what if the hourglass had actually been transferring sand back and forth because it was constantly being turned or placed on its side? </a:t>
            </a:r>
          </a:p>
        </p:txBody>
      </p:sp>
      <p:sp>
        <p:nvSpPr>
          <p:cNvPr id="4" name="Slide Number Placeholder 3"/>
          <p:cNvSpPr>
            <a:spLocks noGrp="1"/>
          </p:cNvSpPr>
          <p:nvPr>
            <p:ph type="sldNum" sz="quarter" idx="5"/>
          </p:nvPr>
        </p:nvSpPr>
        <p:spPr/>
        <p:txBody>
          <a:bodyPr/>
          <a:lstStyle/>
          <a:p>
            <a:fld id="{927CD11A-EED3-40CE-98A3-28FEE84867B3}" type="slidenum">
              <a:rPr lang="en-US" smtClean="0"/>
              <a:t>25</a:t>
            </a:fld>
            <a:endParaRPr lang="en-US"/>
          </a:p>
        </p:txBody>
      </p:sp>
    </p:spTree>
    <p:extLst>
      <p:ext uri="{BB962C8B-B14F-4D97-AF65-F5344CB8AC3E}">
        <p14:creationId xmlns:p14="http://schemas.microsoft.com/office/powerpoint/2010/main" val="949101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Protons determines the element type, variations in the number of neutrons defines an isotope, and varying ratios of electrons make it an anion or cation</a:t>
            </a:r>
          </a:p>
        </p:txBody>
      </p:sp>
      <p:sp>
        <p:nvSpPr>
          <p:cNvPr id="4" name="Slide Number Placeholder 3"/>
          <p:cNvSpPr>
            <a:spLocks noGrp="1"/>
          </p:cNvSpPr>
          <p:nvPr>
            <p:ph type="sldNum" sz="quarter" idx="5"/>
          </p:nvPr>
        </p:nvSpPr>
        <p:spPr/>
        <p:txBody>
          <a:bodyPr/>
          <a:lstStyle/>
          <a:p>
            <a:fld id="{927CD11A-EED3-40CE-98A3-28FEE84867B3}" type="slidenum">
              <a:rPr lang="en-US" smtClean="0"/>
              <a:t>26</a:t>
            </a:fld>
            <a:endParaRPr lang="en-US"/>
          </a:p>
        </p:txBody>
      </p:sp>
    </p:spTree>
    <p:extLst>
      <p:ext uri="{BB962C8B-B14F-4D97-AF65-F5344CB8AC3E}">
        <p14:creationId xmlns:p14="http://schemas.microsoft.com/office/powerpoint/2010/main" val="1712154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Least favorite argument because light behaves very strange from common intuition. Example of throwing a baseball at 50 mph while driving 50 mph vs light. </a:t>
            </a:r>
          </a:p>
        </p:txBody>
      </p:sp>
      <p:sp>
        <p:nvSpPr>
          <p:cNvPr id="4" name="Slide Number Placeholder 3"/>
          <p:cNvSpPr>
            <a:spLocks noGrp="1"/>
          </p:cNvSpPr>
          <p:nvPr>
            <p:ph type="sldNum" sz="quarter" idx="5"/>
          </p:nvPr>
        </p:nvSpPr>
        <p:spPr/>
        <p:txBody>
          <a:bodyPr/>
          <a:lstStyle/>
          <a:p>
            <a:fld id="{927CD11A-EED3-40CE-98A3-28FEE84867B3}" type="slidenum">
              <a:rPr lang="en-US" smtClean="0"/>
              <a:t>30</a:t>
            </a:fld>
            <a:endParaRPr lang="en-US"/>
          </a:p>
        </p:txBody>
      </p:sp>
    </p:spTree>
    <p:extLst>
      <p:ext uri="{BB962C8B-B14F-4D97-AF65-F5344CB8AC3E}">
        <p14:creationId xmlns:p14="http://schemas.microsoft.com/office/powerpoint/2010/main" val="248821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Dilation, Anisotropic Synchronization Convention</a:t>
            </a:r>
          </a:p>
        </p:txBody>
      </p:sp>
      <p:sp>
        <p:nvSpPr>
          <p:cNvPr id="4" name="Slide Number Placeholder 3"/>
          <p:cNvSpPr>
            <a:spLocks noGrp="1"/>
          </p:cNvSpPr>
          <p:nvPr>
            <p:ph type="sldNum" sz="quarter" idx="5"/>
          </p:nvPr>
        </p:nvSpPr>
        <p:spPr/>
        <p:txBody>
          <a:bodyPr/>
          <a:lstStyle/>
          <a:p>
            <a:fld id="{927CD11A-EED3-40CE-98A3-28FEE84867B3}" type="slidenum">
              <a:rPr lang="en-US" smtClean="0"/>
              <a:t>31</a:t>
            </a:fld>
            <a:endParaRPr lang="en-US"/>
          </a:p>
        </p:txBody>
      </p:sp>
    </p:spTree>
    <p:extLst>
      <p:ext uri="{BB962C8B-B14F-4D97-AF65-F5344CB8AC3E}">
        <p14:creationId xmlns:p14="http://schemas.microsoft.com/office/powerpoint/2010/main" val="197026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32</a:t>
            </a:fld>
            <a:endParaRPr lang="en-US"/>
          </a:p>
        </p:txBody>
      </p:sp>
    </p:spTree>
    <p:extLst>
      <p:ext uri="{BB962C8B-B14F-4D97-AF65-F5344CB8AC3E}">
        <p14:creationId xmlns:p14="http://schemas.microsoft.com/office/powerpoint/2010/main" val="1970268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https://answersingenesis.org/age-of-the-earth/layers-assumption/</a:t>
            </a:r>
          </a:p>
        </p:txBody>
      </p:sp>
      <p:sp>
        <p:nvSpPr>
          <p:cNvPr id="4" name="Slide Number Placeholder 3"/>
          <p:cNvSpPr>
            <a:spLocks noGrp="1"/>
          </p:cNvSpPr>
          <p:nvPr>
            <p:ph type="sldNum" sz="quarter" idx="5"/>
          </p:nvPr>
        </p:nvSpPr>
        <p:spPr/>
        <p:txBody>
          <a:bodyPr/>
          <a:lstStyle/>
          <a:p>
            <a:fld id="{927CD11A-EED3-40CE-98A3-28FEE84867B3}" type="slidenum">
              <a:rPr lang="en-US" smtClean="0"/>
              <a:t>39</a:t>
            </a:fld>
            <a:endParaRPr lang="en-US"/>
          </a:p>
        </p:txBody>
      </p:sp>
    </p:spTree>
    <p:extLst>
      <p:ext uri="{BB962C8B-B14F-4D97-AF65-F5344CB8AC3E}">
        <p14:creationId xmlns:p14="http://schemas.microsoft.com/office/powerpoint/2010/main" val="904186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Dry season -&gt; More rings, Wet Season -&gt; fewer rings</a:t>
            </a:r>
          </a:p>
          <a:p>
            <a:r>
              <a:rPr lang="en-US" dirty="0"/>
              <a:t>What if fossilized trees were from a totally different environment? Deposited through flood or mud flow? </a:t>
            </a:r>
          </a:p>
          <a:p>
            <a:r>
              <a:rPr lang="en-US" dirty="0"/>
              <a:t>Correlation and causation with my own field</a:t>
            </a:r>
          </a:p>
        </p:txBody>
      </p:sp>
      <p:sp>
        <p:nvSpPr>
          <p:cNvPr id="4" name="Slide Number Placeholder 3"/>
          <p:cNvSpPr>
            <a:spLocks noGrp="1"/>
          </p:cNvSpPr>
          <p:nvPr>
            <p:ph type="sldNum" sz="quarter" idx="5"/>
          </p:nvPr>
        </p:nvSpPr>
        <p:spPr/>
        <p:txBody>
          <a:bodyPr/>
          <a:lstStyle/>
          <a:p>
            <a:fld id="{927CD11A-EED3-40CE-98A3-28FEE84867B3}" type="slidenum">
              <a:rPr lang="en-US" smtClean="0"/>
              <a:t>40</a:t>
            </a:fld>
            <a:endParaRPr lang="en-US"/>
          </a:p>
        </p:txBody>
      </p:sp>
    </p:spTree>
    <p:extLst>
      <p:ext uri="{BB962C8B-B14F-4D97-AF65-F5344CB8AC3E}">
        <p14:creationId xmlns:p14="http://schemas.microsoft.com/office/powerpoint/2010/main" val="2557198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cosmic rays bombard the earth’s atmosphere, they produce neutrons. These excited neutrons then collide with nitrogen atoms in the atmosphere, changing them into radioactive carbon-14 atoms. Plants absorb this carbon-14 during photosynthesis. When animals eat the plants, the carbon-14 enters their bodies. The carbon-14 in their bodies breaks down to nitrogen-14 and escapes at the same rate as new carbon-14 is added. So the level of carbon-14 remains stable. When an animal dies the carbon-14 continues to break down to nitrogen-14 and escapes, while no new carbon-14 is added. By comparing the surviving amount of carbon-14 to the original amount, scientists can calculate how long ago the animal died.</a:t>
            </a:r>
          </a:p>
          <a:p>
            <a:endParaRPr lang="en-US" sz="1200" b="0" i="0" kern="1200" dirty="0">
              <a:solidFill>
                <a:schemeClr val="tx1"/>
              </a:solidFill>
              <a:effectLst/>
              <a:latin typeface="+mn-lt"/>
              <a:ea typeface="+mn-ea"/>
              <a:cs typeface="+mn-cs"/>
            </a:endParaRPr>
          </a:p>
          <a:p>
            <a:r>
              <a:rPr lang="en-US" dirty="0">
                <a:hlinkClick r:id="rId3"/>
              </a:rPr>
              <a:t>https://answersingenesis.org/geology/carbon-14/carbon-14-dating/</a:t>
            </a:r>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43</a:t>
            </a:fld>
            <a:endParaRPr lang="en-US"/>
          </a:p>
        </p:txBody>
      </p:sp>
    </p:spTree>
    <p:extLst>
      <p:ext uri="{BB962C8B-B14F-4D97-AF65-F5344CB8AC3E}">
        <p14:creationId xmlns:p14="http://schemas.microsoft.com/office/powerpoint/2010/main" val="3904730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Helium is slippery, balloon example</a:t>
            </a:r>
          </a:p>
          <a:p>
            <a:r>
              <a:rPr lang="en-US" sz="1200" b="0" i="0" kern="1200" dirty="0">
                <a:solidFill>
                  <a:schemeClr val="tx1"/>
                </a:solidFill>
                <a:effectLst/>
                <a:latin typeface="+mn-lt"/>
                <a:ea typeface="+mn-ea"/>
                <a:cs typeface="+mn-cs"/>
              </a:rPr>
              <a:t>beta decay of a </a:t>
            </a:r>
            <a:r>
              <a:rPr lang="en-US" sz="1200" b="0" i="0" u="none" strike="noStrike" kern="1200" dirty="0">
                <a:solidFill>
                  <a:schemeClr val="tx1"/>
                </a:solidFill>
                <a:effectLst/>
                <a:latin typeface="+mn-lt"/>
                <a:ea typeface="+mn-ea"/>
                <a:cs typeface="+mn-cs"/>
                <a:hlinkClick r:id="rId3" tooltip="Neutron"/>
              </a:rPr>
              <a:t>neutron</a:t>
            </a:r>
            <a:r>
              <a:rPr lang="en-US" sz="1200" b="0" i="0" kern="1200" dirty="0">
                <a:solidFill>
                  <a:schemeClr val="tx1"/>
                </a:solidFill>
                <a:effectLst/>
                <a:latin typeface="+mn-lt"/>
                <a:ea typeface="+mn-ea"/>
                <a:cs typeface="+mn-cs"/>
              </a:rPr>
              <a:t> transforms it into a </a:t>
            </a:r>
            <a:r>
              <a:rPr lang="en-US" sz="1200" b="0" i="0" u="none" strike="noStrike" kern="1200" dirty="0">
                <a:solidFill>
                  <a:schemeClr val="tx1"/>
                </a:solidFill>
                <a:effectLst/>
                <a:latin typeface="+mn-lt"/>
                <a:ea typeface="+mn-ea"/>
                <a:cs typeface="+mn-cs"/>
                <a:hlinkClick r:id="rId4" tooltip="Proton"/>
              </a:rPr>
              <a:t>proton</a:t>
            </a:r>
            <a:r>
              <a:rPr lang="en-US" sz="1200" b="0" i="0" kern="1200" dirty="0">
                <a:solidFill>
                  <a:schemeClr val="tx1"/>
                </a:solidFill>
                <a:effectLst/>
                <a:latin typeface="+mn-lt"/>
                <a:ea typeface="+mn-ea"/>
                <a:cs typeface="+mn-cs"/>
              </a:rPr>
              <a:t> by the emission of an electron accompanied by an </a:t>
            </a:r>
            <a:r>
              <a:rPr lang="en-US" sz="1200" b="0" i="0" u="none" strike="noStrike" kern="1200" dirty="0">
                <a:solidFill>
                  <a:schemeClr val="tx1"/>
                </a:solidFill>
                <a:effectLst/>
                <a:latin typeface="+mn-lt"/>
                <a:ea typeface="+mn-ea"/>
                <a:cs typeface="+mn-cs"/>
                <a:hlinkClick r:id="rId5" tooltip="Antineutrino"/>
              </a:rPr>
              <a:t>antineutrino</a:t>
            </a:r>
            <a:r>
              <a:rPr lang="en-US" sz="1200" b="0" i="0" kern="1200" dirty="0">
                <a:solidFill>
                  <a:schemeClr val="tx1"/>
                </a:solidFill>
                <a:effectLst/>
                <a:latin typeface="+mn-lt"/>
                <a:ea typeface="+mn-ea"/>
                <a:cs typeface="+mn-cs"/>
              </a:rPr>
              <a:t>; or, conversely a proton is converted into a neutron by the emission of a positron with a </a:t>
            </a:r>
            <a:r>
              <a:rPr lang="en-US" sz="1200" b="0" i="0" u="none" strike="noStrike" kern="1200" dirty="0">
                <a:solidFill>
                  <a:schemeClr val="tx1"/>
                </a:solidFill>
                <a:effectLst/>
                <a:latin typeface="+mn-lt"/>
                <a:ea typeface="+mn-ea"/>
                <a:cs typeface="+mn-cs"/>
                <a:hlinkClick r:id="rId6" tooltip="Neutrino"/>
              </a:rPr>
              <a:t>neutrino</a:t>
            </a:r>
            <a:r>
              <a:rPr lang="en-US" sz="1200" b="0" i="0" kern="1200" dirty="0">
                <a:solidFill>
                  <a:schemeClr val="tx1"/>
                </a:solidFill>
                <a:effectLst/>
                <a:latin typeface="+mn-lt"/>
                <a:ea typeface="+mn-ea"/>
                <a:cs typeface="+mn-cs"/>
              </a:rPr>
              <a:t> in so-called </a:t>
            </a:r>
            <a:r>
              <a:rPr lang="en-US" sz="1200" b="0" i="1" u="none" strike="noStrike" kern="1200" dirty="0">
                <a:solidFill>
                  <a:schemeClr val="tx1"/>
                </a:solidFill>
                <a:effectLst/>
                <a:latin typeface="+mn-lt"/>
                <a:ea typeface="+mn-ea"/>
                <a:cs typeface="+mn-cs"/>
                <a:hlinkClick r:id="rId7" tooltip="Positron emission"/>
              </a:rPr>
              <a:t>positron emission</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44</a:t>
            </a:fld>
            <a:endParaRPr lang="en-US"/>
          </a:p>
        </p:txBody>
      </p:sp>
    </p:spTree>
    <p:extLst>
      <p:ext uri="{BB962C8B-B14F-4D97-AF65-F5344CB8AC3E}">
        <p14:creationId xmlns:p14="http://schemas.microsoft.com/office/powerpoint/2010/main" val="2936065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Helium is slippery, balloon example</a:t>
            </a:r>
          </a:p>
        </p:txBody>
      </p:sp>
      <p:sp>
        <p:nvSpPr>
          <p:cNvPr id="4" name="Slide Number Placeholder 3"/>
          <p:cNvSpPr>
            <a:spLocks noGrp="1"/>
          </p:cNvSpPr>
          <p:nvPr>
            <p:ph type="sldNum" sz="quarter" idx="5"/>
          </p:nvPr>
        </p:nvSpPr>
        <p:spPr/>
        <p:txBody>
          <a:bodyPr/>
          <a:lstStyle/>
          <a:p>
            <a:fld id="{927CD11A-EED3-40CE-98A3-28FEE84867B3}" type="slidenum">
              <a:rPr lang="en-US" smtClean="0"/>
              <a:t>45</a:t>
            </a:fld>
            <a:endParaRPr lang="en-US"/>
          </a:p>
        </p:txBody>
      </p:sp>
    </p:spTree>
    <p:extLst>
      <p:ext uri="{BB962C8B-B14F-4D97-AF65-F5344CB8AC3E}">
        <p14:creationId xmlns:p14="http://schemas.microsoft.com/office/powerpoint/2010/main" val="1480085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https://www.pbs.org/newshour/arts/the-magic-school-bus-is-back-and-its-tackling-evolution</a:t>
            </a:r>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4</a:t>
            </a:fld>
            <a:endParaRPr lang="en-US"/>
          </a:p>
        </p:txBody>
      </p:sp>
    </p:spTree>
    <p:extLst>
      <p:ext uri="{BB962C8B-B14F-4D97-AF65-F5344CB8AC3E}">
        <p14:creationId xmlns:p14="http://schemas.microsoft.com/office/powerpoint/2010/main" val="670427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Grand Teton’s from a secular view are the youngest mountain range in North America at 10 million years old yes they are still incredibly pointed and sharp. </a:t>
            </a:r>
          </a:p>
        </p:txBody>
      </p:sp>
      <p:sp>
        <p:nvSpPr>
          <p:cNvPr id="4" name="Slide Number Placeholder 3"/>
          <p:cNvSpPr>
            <a:spLocks noGrp="1"/>
          </p:cNvSpPr>
          <p:nvPr>
            <p:ph type="sldNum" sz="quarter" idx="5"/>
          </p:nvPr>
        </p:nvSpPr>
        <p:spPr/>
        <p:txBody>
          <a:bodyPr/>
          <a:lstStyle/>
          <a:p>
            <a:fld id="{927CD11A-EED3-40CE-98A3-28FEE84867B3}" type="slidenum">
              <a:rPr lang="en-US" smtClean="0"/>
              <a:t>47</a:t>
            </a:fld>
            <a:endParaRPr lang="en-US"/>
          </a:p>
        </p:txBody>
      </p:sp>
    </p:spTree>
    <p:extLst>
      <p:ext uri="{BB962C8B-B14F-4D97-AF65-F5344CB8AC3E}">
        <p14:creationId xmlns:p14="http://schemas.microsoft.com/office/powerpoint/2010/main" val="8189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spiral arms are also typically comprised of blue stars which secular estimates assign a lifespan of less than 10 million years. </a:t>
            </a:r>
          </a:p>
          <a:p>
            <a:endParaRPr lang="en-US" dirty="0"/>
          </a:p>
          <a:p>
            <a:r>
              <a:rPr lang="en-US" dirty="0"/>
              <a:t>UGC 6093 from Nasa’s Space Telescope in 2018</a:t>
            </a:r>
          </a:p>
          <a:p>
            <a:endParaRPr lang="en-US" dirty="0"/>
          </a:p>
          <a:p>
            <a:r>
              <a:rPr lang="en-US" dirty="0"/>
              <a:t>https://www.nasa.gov/image-feature/goddard/2018/hubbles-barred-and-booming-spiral-galaxy</a:t>
            </a:r>
          </a:p>
        </p:txBody>
      </p:sp>
      <p:sp>
        <p:nvSpPr>
          <p:cNvPr id="4" name="Slide Number Placeholder 3"/>
          <p:cNvSpPr>
            <a:spLocks noGrp="1"/>
          </p:cNvSpPr>
          <p:nvPr>
            <p:ph type="sldNum" sz="quarter" idx="5"/>
          </p:nvPr>
        </p:nvSpPr>
        <p:spPr/>
        <p:txBody>
          <a:bodyPr/>
          <a:lstStyle/>
          <a:p>
            <a:fld id="{927CD11A-EED3-40CE-98A3-28FEE84867B3}" type="slidenum">
              <a:rPr lang="en-US" smtClean="0"/>
              <a:t>48</a:t>
            </a:fld>
            <a:endParaRPr lang="en-US"/>
          </a:p>
        </p:txBody>
      </p:sp>
    </p:spTree>
    <p:extLst>
      <p:ext uri="{BB962C8B-B14F-4D97-AF65-F5344CB8AC3E}">
        <p14:creationId xmlns:p14="http://schemas.microsoft.com/office/powerpoint/2010/main" val="66814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Justin Martyr, Dialogue with Trypho 138</a:t>
            </a:r>
          </a:p>
          <a:p>
            <a:r>
              <a:rPr lang="en-US" dirty="0">
                <a:hlinkClick r:id="rId3"/>
              </a:rPr>
              <a:t>https://creation.com/church-fathers-flood</a:t>
            </a:r>
            <a:br>
              <a:rPr lang="en-US" dirty="0"/>
            </a:br>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11</a:t>
            </a:fld>
            <a:endParaRPr lang="en-US"/>
          </a:p>
        </p:txBody>
      </p:sp>
    </p:spTree>
    <p:extLst>
      <p:ext uri="{BB962C8B-B14F-4D97-AF65-F5344CB8AC3E}">
        <p14:creationId xmlns:p14="http://schemas.microsoft.com/office/powerpoint/2010/main" val="311936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Tertullian, </a:t>
            </a:r>
            <a:r>
              <a:rPr lang="en-US" sz="1200" b="0" i="1" kern="1200" dirty="0">
                <a:solidFill>
                  <a:schemeClr val="tx1"/>
                </a:solidFill>
                <a:effectLst/>
                <a:latin typeface="+mn-lt"/>
                <a:ea typeface="+mn-ea"/>
                <a:cs typeface="+mn-cs"/>
              </a:rPr>
              <a:t>On the Pallium</a:t>
            </a:r>
            <a:r>
              <a:rPr lang="en-US" sz="1200" b="0" i="0" kern="1200" dirty="0">
                <a:solidFill>
                  <a:schemeClr val="tx1"/>
                </a:solidFill>
                <a:effectLst/>
                <a:latin typeface="+mn-lt"/>
                <a:ea typeface="+mn-ea"/>
                <a:cs typeface="+mn-cs"/>
              </a:rPr>
              <a:t> 2.3</a:t>
            </a:r>
          </a:p>
          <a:p>
            <a:r>
              <a:rPr lang="en-US" dirty="0">
                <a:hlinkClick r:id="rId3"/>
              </a:rPr>
              <a:t>https://creation.com/church-fathers-flood</a:t>
            </a:r>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12</a:t>
            </a:fld>
            <a:endParaRPr lang="en-US"/>
          </a:p>
        </p:txBody>
      </p:sp>
    </p:spTree>
    <p:extLst>
      <p:ext uri="{BB962C8B-B14F-4D97-AF65-F5344CB8AC3E}">
        <p14:creationId xmlns:p14="http://schemas.microsoft.com/office/powerpoint/2010/main" val="217181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Hutton thought Geologic processes are cyclical and so the Earth has always been going through cycles…no beginning and no end.</a:t>
            </a:r>
          </a:p>
        </p:txBody>
      </p:sp>
      <p:sp>
        <p:nvSpPr>
          <p:cNvPr id="4" name="Slide Number Placeholder 3"/>
          <p:cNvSpPr>
            <a:spLocks noGrp="1"/>
          </p:cNvSpPr>
          <p:nvPr>
            <p:ph type="sldNum" sz="quarter" idx="5"/>
          </p:nvPr>
        </p:nvSpPr>
        <p:spPr/>
        <p:txBody>
          <a:bodyPr/>
          <a:lstStyle/>
          <a:p>
            <a:fld id="{927CD11A-EED3-40CE-98A3-28FEE84867B3}" type="slidenum">
              <a:rPr lang="en-US" smtClean="0"/>
              <a:t>16</a:t>
            </a:fld>
            <a:endParaRPr lang="en-US"/>
          </a:p>
        </p:txBody>
      </p:sp>
    </p:spTree>
    <p:extLst>
      <p:ext uri="{BB962C8B-B14F-4D97-AF65-F5344CB8AC3E}">
        <p14:creationId xmlns:p14="http://schemas.microsoft.com/office/powerpoint/2010/main" val="3140754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Charles Lyell influenced Charles Darwin, was the primary book he took with him on his 5 year voyage on the HMS Beagle to the </a:t>
            </a:r>
            <a:r>
              <a:rPr lang="en-US" dirty="0" err="1"/>
              <a:t>Galapogos</a:t>
            </a:r>
            <a:r>
              <a:rPr lang="en-US" dirty="0"/>
              <a:t>. </a:t>
            </a:r>
          </a:p>
        </p:txBody>
      </p:sp>
      <p:sp>
        <p:nvSpPr>
          <p:cNvPr id="4" name="Slide Number Placeholder 3"/>
          <p:cNvSpPr>
            <a:spLocks noGrp="1"/>
          </p:cNvSpPr>
          <p:nvPr>
            <p:ph type="sldNum" sz="quarter" idx="5"/>
          </p:nvPr>
        </p:nvSpPr>
        <p:spPr/>
        <p:txBody>
          <a:bodyPr/>
          <a:lstStyle/>
          <a:p>
            <a:fld id="{927CD11A-EED3-40CE-98A3-28FEE84867B3}" type="slidenum">
              <a:rPr lang="en-US" smtClean="0"/>
              <a:t>17</a:t>
            </a:fld>
            <a:endParaRPr lang="en-US"/>
          </a:p>
        </p:txBody>
      </p:sp>
    </p:spTree>
    <p:extLst>
      <p:ext uri="{BB962C8B-B14F-4D97-AF65-F5344CB8AC3E}">
        <p14:creationId xmlns:p14="http://schemas.microsoft.com/office/powerpoint/2010/main" val="3433934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 1-4</a:t>
            </a:r>
          </a:p>
        </p:txBody>
      </p:sp>
      <p:sp>
        <p:nvSpPr>
          <p:cNvPr id="4" name="Slide Number Placeholder 3"/>
          <p:cNvSpPr>
            <a:spLocks noGrp="1"/>
          </p:cNvSpPr>
          <p:nvPr>
            <p:ph type="sldNum" sz="quarter" idx="5"/>
          </p:nvPr>
        </p:nvSpPr>
        <p:spPr/>
        <p:txBody>
          <a:bodyPr/>
          <a:lstStyle/>
          <a:p>
            <a:fld id="{927CD11A-EED3-40CE-98A3-28FEE84867B3}" type="slidenum">
              <a:rPr lang="en-US" smtClean="0"/>
              <a:t>19</a:t>
            </a:fld>
            <a:endParaRPr lang="en-US"/>
          </a:p>
        </p:txBody>
      </p:sp>
    </p:spTree>
    <p:extLst>
      <p:ext uri="{BB962C8B-B14F-4D97-AF65-F5344CB8AC3E}">
        <p14:creationId xmlns:p14="http://schemas.microsoft.com/office/powerpoint/2010/main" val="2940004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 </a:t>
            </a:r>
            <a:r>
              <a:rPr lang="en-US"/>
              <a:t>1-4</a:t>
            </a:r>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20</a:t>
            </a:fld>
            <a:endParaRPr lang="en-US"/>
          </a:p>
        </p:txBody>
      </p:sp>
    </p:spTree>
    <p:extLst>
      <p:ext uri="{BB962C8B-B14F-4D97-AF65-F5344CB8AC3E}">
        <p14:creationId xmlns:p14="http://schemas.microsoft.com/office/powerpoint/2010/main" val="2176366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 5-7</a:t>
            </a:r>
          </a:p>
        </p:txBody>
      </p:sp>
      <p:sp>
        <p:nvSpPr>
          <p:cNvPr id="4" name="Slide Number Placeholder 3"/>
          <p:cNvSpPr>
            <a:spLocks noGrp="1"/>
          </p:cNvSpPr>
          <p:nvPr>
            <p:ph type="sldNum" sz="quarter" idx="5"/>
          </p:nvPr>
        </p:nvSpPr>
        <p:spPr/>
        <p:txBody>
          <a:bodyPr/>
          <a:lstStyle/>
          <a:p>
            <a:fld id="{927CD11A-EED3-40CE-98A3-28FEE84867B3}" type="slidenum">
              <a:rPr lang="en-US" smtClean="0"/>
              <a:t>21</a:t>
            </a:fld>
            <a:endParaRPr lang="en-US"/>
          </a:p>
        </p:txBody>
      </p:sp>
    </p:spTree>
    <p:extLst>
      <p:ext uri="{BB962C8B-B14F-4D97-AF65-F5344CB8AC3E}">
        <p14:creationId xmlns:p14="http://schemas.microsoft.com/office/powerpoint/2010/main" val="375779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ctr">
              <a:defRPr sz="6000">
                <a:solidFill>
                  <a:schemeClr val="tx2">
                    <a:lumMod val="20000"/>
                    <a:lumOff val="8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68DC83-4358-4069-9A04-36F684952B41}" type="datetime1">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8194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6D5BB5-8E37-492B-8843-1477E0364CB8}" type="datetime1">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407954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91661"/>
            <a:ext cx="2628900" cy="49090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91661"/>
            <a:ext cx="7734300" cy="49090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57E38-DB3A-4089-B386-FFD9F1943ECB}" type="datetime1">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7925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F57356-1F59-4D89-9F54-28C9F76813D7}" type="datetime1">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36194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738"/>
            <a:ext cx="10515600" cy="2862262"/>
          </a:xfrm>
        </p:spPr>
        <p:txBody>
          <a:bodyPr anchor="b"/>
          <a:lstStyle>
            <a:lvl1pPr>
              <a:lnSpc>
                <a:spcPct val="100000"/>
              </a:lnSpc>
              <a:defRPr sz="6000"/>
            </a:lvl1pPr>
          </a:lstStyle>
          <a:p>
            <a:r>
              <a:rPr lang="en-US"/>
              <a:t>Click to edit Master title style</a:t>
            </a:r>
          </a:p>
        </p:txBody>
      </p:sp>
      <p:sp>
        <p:nvSpPr>
          <p:cNvPr id="3" name="Text Placeholder 2"/>
          <p:cNvSpPr>
            <a:spLocks noGrp="1"/>
          </p:cNvSpPr>
          <p:nvPr>
            <p:ph type="body" idx="1"/>
          </p:nvPr>
        </p:nvSpPr>
        <p:spPr>
          <a:xfrm>
            <a:off x="457200" y="4589463"/>
            <a:ext cx="10515600" cy="1500187"/>
          </a:xfrm>
        </p:spPr>
        <p:txBody>
          <a:bodyPr/>
          <a:lstStyle>
            <a:lvl1pPr marL="0" indent="0">
              <a:buNone/>
              <a:defRPr sz="2400" b="1">
                <a:solidFill>
                  <a:schemeClr val="tx2">
                    <a:lumMod val="50000"/>
                  </a:schemeClr>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2CE48F21-3C02-407D-A180-361657C962A9}" type="datetime1">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73127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5625"/>
            <a:ext cx="4892040" cy="4351338"/>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800"/>
            </a:lvl6pPr>
            <a:lvl7pPr>
              <a:defRPr sz="1800"/>
            </a:lvl7pPr>
            <a:lvl8pPr>
              <a:defRPr sz="1800"/>
            </a:lvl8pPr>
            <a:lvl9pPr>
              <a:defRPr sz="18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4" name="Content Placeholder 3"/>
          <p:cNvSpPr>
            <a:spLocks noGrp="1"/>
          </p:cNvSpPr>
          <p:nvPr>
            <p:ph sz="half" idx="2"/>
          </p:nvPr>
        </p:nvSpPr>
        <p:spPr>
          <a:xfrm>
            <a:off x="5650524" y="1825625"/>
            <a:ext cx="4892040" cy="4351338"/>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800"/>
            </a:lvl6pPr>
            <a:lvl7pPr>
              <a:defRPr sz="1800"/>
            </a:lvl7pPr>
            <a:lvl8pPr>
              <a:defRPr sz="1800"/>
            </a:lvl8pPr>
            <a:lvl9pPr>
              <a:defRPr sz="18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5" name="Date Placeholder 4"/>
          <p:cNvSpPr>
            <a:spLocks noGrp="1"/>
          </p:cNvSpPr>
          <p:nvPr>
            <p:ph type="dt" sz="half" idx="10"/>
          </p:nvPr>
        </p:nvSpPr>
        <p:spPr/>
        <p:txBody>
          <a:bodyPr/>
          <a:lstStyle/>
          <a:p>
            <a:fld id="{37D8FB26-DB44-4B23-8E2C-73FCFB6E6A5C}" type="datetime1">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418393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6508" y="639150"/>
            <a:ext cx="10062285" cy="11430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86508" y="1793873"/>
            <a:ext cx="489204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6508" y="2498723"/>
            <a:ext cx="4892040" cy="3101977"/>
          </a:xfrm>
        </p:spPr>
        <p:txBody>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600"/>
            </a:lvl6pPr>
            <a:lvl7pPr>
              <a:defRPr sz="1600"/>
            </a:lvl7pPr>
            <a:lvl8pPr>
              <a:defRPr sz="1600"/>
            </a:lvl8pPr>
            <a:lvl9pPr>
              <a:defRPr sz="16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5" name="Text Placeholder 4"/>
          <p:cNvSpPr>
            <a:spLocks noGrp="1"/>
          </p:cNvSpPr>
          <p:nvPr>
            <p:ph type="body" sz="quarter" idx="3"/>
          </p:nvPr>
        </p:nvSpPr>
        <p:spPr>
          <a:xfrm>
            <a:off x="5656753" y="1793873"/>
            <a:ext cx="489204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6753" y="2498723"/>
            <a:ext cx="4892040" cy="3101977"/>
          </a:xfrm>
        </p:spPr>
        <p:txBody>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600"/>
            </a:lvl6pPr>
            <a:lvl7pPr>
              <a:defRPr sz="1600"/>
            </a:lvl7pPr>
            <a:lvl8pPr>
              <a:defRPr sz="1600"/>
            </a:lvl8pPr>
            <a:lvl9pPr>
              <a:defRPr sz="16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7" name="Date Placeholder 6"/>
          <p:cNvSpPr>
            <a:spLocks noGrp="1"/>
          </p:cNvSpPr>
          <p:nvPr>
            <p:ph type="dt" sz="half" idx="10"/>
          </p:nvPr>
        </p:nvSpPr>
        <p:spPr/>
        <p:txBody>
          <a:bodyPr/>
          <a:lstStyle/>
          <a:p>
            <a:fld id="{4C78A1B2-E24B-4D01-B1F3-1C91DA614AC9}" type="datetime1">
              <a:rPr lang="en-US" smtClean="0"/>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340566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D7B829-4D67-4482-B952-BBD9DCA0A419}" type="datetime1">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336385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4990D-3D92-40C3-8F0D-2F9DF871B3E2}" type="datetime1">
              <a:rPr lang="en-US" smtClean="0"/>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92760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9"/>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800600" y="987425"/>
            <a:ext cx="5753100" cy="4613275"/>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4" name="Text Placeholder 3"/>
          <p:cNvSpPr>
            <a:spLocks noGrp="1"/>
          </p:cNvSpPr>
          <p:nvPr>
            <p:ph type="body" sz="half" idx="2"/>
          </p:nvPr>
        </p:nvSpPr>
        <p:spPr>
          <a:xfrm>
            <a:off x="457200" y="2254249"/>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435C0-D298-4C67-8022-2A6AB1B2BA62}" type="datetime1">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28772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9"/>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800600" y="987425"/>
            <a:ext cx="5753100" cy="4613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2254249"/>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8F8098-106E-436A-B7C8-8017C782259C}" type="datetime1">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56957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39793"/>
            <a:ext cx="10096500" cy="11509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25625"/>
            <a:ext cx="10096500" cy="37780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lumMod val="20000"/>
                    <a:lumOff val="80000"/>
                  </a:schemeClr>
                </a:solidFill>
              </a:defRPr>
            </a:lvl1pPr>
          </a:lstStyle>
          <a:p>
            <a:fld id="{F3619435-DEBC-444A-913E-FBD2C4CF0E59}" type="datetime1">
              <a:rPr lang="en-US" smtClean="0"/>
              <a:t>3/20/2023</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lumMod val="20000"/>
                    <a:lumOff val="80000"/>
                  </a:schemeClr>
                </a:solidFill>
              </a:defRPr>
            </a:lvl1pPr>
          </a:lstStyle>
          <a:p>
            <a:fld id="{E5B29C50-D6F1-4DB6-9B68-F4CD3996E9CF}" type="slidenum">
              <a:rPr lang="en-US" smtClean="0"/>
              <a:pPr/>
              <a:t>‹#›</a:t>
            </a:fld>
            <a:endParaRPr lang="en-US"/>
          </a:p>
        </p:txBody>
      </p:sp>
    </p:spTree>
    <p:extLst>
      <p:ext uri="{BB962C8B-B14F-4D97-AF65-F5344CB8AC3E}">
        <p14:creationId xmlns:p14="http://schemas.microsoft.com/office/powerpoint/2010/main" val="1656484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ts val="4000"/>
        </a:lnSpc>
        <a:spcBef>
          <a:spcPct val="0"/>
        </a:spcBef>
        <a:buNone/>
        <a:defRPr sz="4000" b="1" kern="1200" cap="none" spc="0">
          <a:ln w="12700" cmpd="sng">
            <a:noFill/>
            <a:prstDash val="solid"/>
          </a:ln>
          <a:solidFill>
            <a:schemeClr val="accent4"/>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288" userDrawn="1">
          <p15:clr>
            <a:srgbClr val="F26B43"/>
          </p15:clr>
        </p15:guide>
        <p15:guide id="3" pos="6648" userDrawn="1">
          <p15:clr>
            <a:srgbClr val="F26B43"/>
          </p15:clr>
        </p15:guide>
        <p15:guide id="4" orient="horz" pos="3528" userDrawn="1">
          <p15:clr>
            <a:srgbClr val="F26B43"/>
          </p15:clr>
        </p15:guide>
        <p15:guide id="5"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gif"/><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37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361174" cy="1150907"/>
          </a:xfrm>
        </p:spPr>
        <p:txBody>
          <a:bodyPr>
            <a:normAutofit/>
          </a:bodyPr>
          <a:lstStyle/>
          <a:p>
            <a:r>
              <a:rPr lang="en-US" sz="6600" u="sng" dirty="0"/>
              <a:t>History of the Age of the Earth</a:t>
            </a:r>
          </a:p>
        </p:txBody>
      </p:sp>
      <p:sp>
        <p:nvSpPr>
          <p:cNvPr id="14" name="Content Placeholder 13"/>
          <p:cNvSpPr>
            <a:spLocks noGrp="1"/>
          </p:cNvSpPr>
          <p:nvPr>
            <p:ph idx="1"/>
          </p:nvPr>
        </p:nvSpPr>
        <p:spPr>
          <a:xfrm>
            <a:off x="457200" y="1825624"/>
            <a:ext cx="11110404" cy="4463603"/>
          </a:xfrm>
        </p:spPr>
        <p:txBody>
          <a:bodyPr>
            <a:normAutofit lnSpcReduction="10000"/>
          </a:bodyPr>
          <a:lstStyle/>
          <a:p>
            <a:r>
              <a:rPr lang="en-US" sz="3600" dirty="0"/>
              <a:t>Modern field of Geology is young. Originally viewed from a Biblical perspective.</a:t>
            </a:r>
          </a:p>
          <a:p>
            <a:r>
              <a:rPr lang="en-US" sz="3600" dirty="0"/>
              <a:t>The Bible teaches a young earth through the genealogies found in both the old and new testament. It also gives an explanation for the sedimentary layers found on Earth through Noah’s flood. </a:t>
            </a:r>
          </a:p>
          <a:p>
            <a:r>
              <a:rPr lang="en-US" sz="3600" dirty="0"/>
              <a:t>Early Christian writers such as Tertullian, Chrysostom, and Augustin viewed rocks and fossils as forming during Noah’s flood.</a:t>
            </a:r>
          </a:p>
          <a:p>
            <a:endParaRPr lang="en-US" sz="3600" dirty="0"/>
          </a:p>
          <a:p>
            <a:endParaRPr lang="en-US" sz="3600" dirty="0"/>
          </a:p>
        </p:txBody>
      </p:sp>
    </p:spTree>
    <p:extLst>
      <p:ext uri="{BB962C8B-B14F-4D97-AF65-F5344CB8AC3E}">
        <p14:creationId xmlns:p14="http://schemas.microsoft.com/office/powerpoint/2010/main" val="377971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361174" cy="1150907"/>
          </a:xfrm>
        </p:spPr>
        <p:txBody>
          <a:bodyPr>
            <a:normAutofit/>
          </a:bodyPr>
          <a:lstStyle/>
          <a:p>
            <a:r>
              <a:rPr lang="en-US" sz="6600" u="sng" dirty="0"/>
              <a:t>History of the Age of the Earth</a:t>
            </a:r>
          </a:p>
        </p:txBody>
      </p:sp>
      <p:sp>
        <p:nvSpPr>
          <p:cNvPr id="14" name="Content Placeholder 13"/>
          <p:cNvSpPr>
            <a:spLocks noGrp="1"/>
          </p:cNvSpPr>
          <p:nvPr>
            <p:ph idx="1"/>
          </p:nvPr>
        </p:nvSpPr>
        <p:spPr>
          <a:xfrm>
            <a:off x="457200" y="2036245"/>
            <a:ext cx="8402610" cy="2805368"/>
          </a:xfrm>
        </p:spPr>
        <p:txBody>
          <a:bodyPr>
            <a:normAutofit lnSpcReduction="10000"/>
          </a:bodyPr>
          <a:lstStyle/>
          <a:p>
            <a:pPr marL="0" indent="0">
              <a:buNone/>
            </a:pPr>
            <a:r>
              <a:rPr lang="en-US" sz="4000" dirty="0"/>
              <a:t>“the whole earth, as the Scripture says, was inundated, and the water rose in height fifteen cubits above all the mountains”</a:t>
            </a:r>
          </a:p>
          <a:p>
            <a:pPr marL="0" indent="0">
              <a:buNone/>
            </a:pPr>
            <a:r>
              <a:rPr lang="en-US" sz="3600" dirty="0"/>
              <a:t>					</a:t>
            </a:r>
            <a:r>
              <a:rPr lang="en-US" sz="2000" dirty="0"/>
              <a:t>Dialogue with Trypho, 150 AD </a:t>
            </a:r>
            <a:endParaRPr lang="en-US" sz="3600" dirty="0"/>
          </a:p>
          <a:p>
            <a:pPr marL="0" indent="0">
              <a:buNone/>
            </a:pPr>
            <a:endParaRPr lang="en-US" sz="3600" dirty="0"/>
          </a:p>
          <a:p>
            <a:pPr marL="0" indent="0">
              <a:buNone/>
            </a:pPr>
            <a:endParaRPr lang="en-US" sz="3600" dirty="0"/>
          </a:p>
        </p:txBody>
      </p:sp>
      <p:pic>
        <p:nvPicPr>
          <p:cNvPr id="2" name="Picture 1">
            <a:extLst>
              <a:ext uri="{FF2B5EF4-FFF2-40B4-BE49-F238E27FC236}">
                <a16:creationId xmlns:a16="http://schemas.microsoft.com/office/drawing/2014/main" id="{1186C743-F01D-4099-A581-D0AA6C959D21}"/>
              </a:ext>
            </a:extLst>
          </p:cNvPr>
          <p:cNvPicPr>
            <a:picLocks noChangeAspect="1"/>
          </p:cNvPicPr>
          <p:nvPr/>
        </p:nvPicPr>
        <p:blipFill>
          <a:blip r:embed="rId3"/>
          <a:stretch>
            <a:fillRect/>
          </a:stretch>
        </p:blipFill>
        <p:spPr>
          <a:xfrm>
            <a:off x="9165556" y="2036245"/>
            <a:ext cx="2569243" cy="310207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E8647CB-A6FD-441B-B124-D7D3C975E92F}"/>
              </a:ext>
            </a:extLst>
          </p:cNvPr>
          <p:cNvSpPr txBox="1"/>
          <p:nvPr/>
        </p:nvSpPr>
        <p:spPr>
          <a:xfrm>
            <a:off x="8859810" y="5245509"/>
            <a:ext cx="3180734" cy="830997"/>
          </a:xfrm>
          <a:prstGeom prst="rect">
            <a:avLst/>
          </a:prstGeom>
          <a:noFill/>
          <a:ln>
            <a:noFill/>
          </a:ln>
        </p:spPr>
        <p:txBody>
          <a:bodyPr wrap="square" rtlCol="0">
            <a:spAutoFit/>
          </a:bodyPr>
          <a:lstStyle/>
          <a:p>
            <a:pPr algn="ctr"/>
            <a:r>
              <a:rPr lang="en-US" sz="2400" b="1" dirty="0">
                <a:solidFill>
                  <a:schemeClr val="bg2"/>
                </a:solidFill>
              </a:rPr>
              <a:t>Justin Martyr</a:t>
            </a:r>
          </a:p>
          <a:p>
            <a:pPr algn="ctr"/>
            <a:r>
              <a:rPr lang="en-US" sz="2400" b="1" dirty="0">
                <a:solidFill>
                  <a:schemeClr val="bg2"/>
                </a:solidFill>
              </a:rPr>
              <a:t>(100 – 165 AD)</a:t>
            </a:r>
          </a:p>
        </p:txBody>
      </p:sp>
    </p:spTree>
    <p:extLst>
      <p:ext uri="{BB962C8B-B14F-4D97-AF65-F5344CB8AC3E}">
        <p14:creationId xmlns:p14="http://schemas.microsoft.com/office/powerpoint/2010/main" val="8877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361174" cy="1150907"/>
          </a:xfrm>
        </p:spPr>
        <p:txBody>
          <a:bodyPr>
            <a:normAutofit/>
          </a:bodyPr>
          <a:lstStyle/>
          <a:p>
            <a:r>
              <a:rPr lang="en-US" sz="6600" u="sng" dirty="0"/>
              <a:t>History of the Age of the Earth</a:t>
            </a:r>
          </a:p>
        </p:txBody>
      </p:sp>
      <p:sp>
        <p:nvSpPr>
          <p:cNvPr id="4" name="Content Placeholder 13">
            <a:extLst>
              <a:ext uri="{FF2B5EF4-FFF2-40B4-BE49-F238E27FC236}">
                <a16:creationId xmlns:a16="http://schemas.microsoft.com/office/drawing/2014/main" id="{35DC6CF8-65BB-40C8-9579-8F2259AFE8A0}"/>
              </a:ext>
            </a:extLst>
          </p:cNvPr>
          <p:cNvSpPr txBox="1">
            <a:spLocks/>
          </p:cNvSpPr>
          <p:nvPr/>
        </p:nvSpPr>
        <p:spPr>
          <a:xfrm>
            <a:off x="621639" y="1978387"/>
            <a:ext cx="8372168" cy="4098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9pPr>
          </a:lstStyle>
          <a:p>
            <a:pPr marL="0" indent="0">
              <a:buNone/>
            </a:pPr>
            <a:r>
              <a:rPr lang="en-US" sz="3600" dirty="0"/>
              <a:t>“There was a time when her whole orb, withal, underwent mutation, overrun by all waters. To this day marine conchs and tritons’ horns sojourn as foreigners on the mountains, eager to prove to Plato that even the heights have undulated.</a:t>
            </a:r>
          </a:p>
          <a:p>
            <a:pPr marL="0" indent="0">
              <a:buNone/>
            </a:pPr>
            <a:r>
              <a:rPr lang="en-US" sz="3600" dirty="0"/>
              <a:t>					            </a:t>
            </a:r>
            <a:r>
              <a:rPr lang="en-US" sz="2000" dirty="0"/>
              <a:t>On the Pallium, 220</a:t>
            </a:r>
            <a:endParaRPr lang="en-US" dirty="0"/>
          </a:p>
          <a:p>
            <a:pPr marL="0" indent="0">
              <a:buNone/>
            </a:pPr>
            <a:endParaRPr lang="en-US" sz="3600" dirty="0"/>
          </a:p>
          <a:p>
            <a:pPr marL="0" indent="0">
              <a:buNone/>
            </a:pPr>
            <a:endParaRPr lang="en-US" sz="3600" dirty="0"/>
          </a:p>
          <a:p>
            <a:pPr marL="0" indent="0">
              <a:buNone/>
            </a:pPr>
            <a:endParaRPr lang="en-US" sz="3600" dirty="0"/>
          </a:p>
        </p:txBody>
      </p:sp>
      <p:pic>
        <p:nvPicPr>
          <p:cNvPr id="5" name="Picture 4">
            <a:extLst>
              <a:ext uri="{FF2B5EF4-FFF2-40B4-BE49-F238E27FC236}">
                <a16:creationId xmlns:a16="http://schemas.microsoft.com/office/drawing/2014/main" id="{C27A924C-A5AD-4CB4-B969-99FD7AAECEBD}"/>
              </a:ext>
            </a:extLst>
          </p:cNvPr>
          <p:cNvPicPr>
            <a:picLocks noChangeAspect="1"/>
          </p:cNvPicPr>
          <p:nvPr/>
        </p:nvPicPr>
        <p:blipFill>
          <a:blip r:embed="rId3"/>
          <a:stretch>
            <a:fillRect/>
          </a:stretch>
        </p:blipFill>
        <p:spPr>
          <a:xfrm>
            <a:off x="9186811" y="1978387"/>
            <a:ext cx="2526732" cy="311103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614DF86-EEED-4D43-A695-A904095FCA41}"/>
              </a:ext>
            </a:extLst>
          </p:cNvPr>
          <p:cNvSpPr txBox="1"/>
          <p:nvPr/>
        </p:nvSpPr>
        <p:spPr>
          <a:xfrm>
            <a:off x="8859810" y="5245509"/>
            <a:ext cx="3180734" cy="830997"/>
          </a:xfrm>
          <a:prstGeom prst="rect">
            <a:avLst/>
          </a:prstGeom>
          <a:noFill/>
          <a:ln>
            <a:noFill/>
          </a:ln>
        </p:spPr>
        <p:txBody>
          <a:bodyPr wrap="square" rtlCol="0">
            <a:spAutoFit/>
          </a:bodyPr>
          <a:lstStyle/>
          <a:p>
            <a:pPr algn="ctr"/>
            <a:r>
              <a:rPr lang="en-US" sz="2400" b="1" dirty="0">
                <a:solidFill>
                  <a:schemeClr val="bg2"/>
                </a:solidFill>
              </a:rPr>
              <a:t>Tertullian</a:t>
            </a:r>
          </a:p>
          <a:p>
            <a:pPr algn="ctr"/>
            <a:r>
              <a:rPr lang="en-US" sz="2400" b="1" dirty="0">
                <a:solidFill>
                  <a:schemeClr val="bg2"/>
                </a:solidFill>
              </a:rPr>
              <a:t>(155 – 220 AD)</a:t>
            </a:r>
          </a:p>
        </p:txBody>
      </p:sp>
    </p:spTree>
    <p:extLst>
      <p:ext uri="{BB962C8B-B14F-4D97-AF65-F5344CB8AC3E}">
        <p14:creationId xmlns:p14="http://schemas.microsoft.com/office/powerpoint/2010/main" val="353833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361174" cy="1150907"/>
          </a:xfrm>
        </p:spPr>
        <p:txBody>
          <a:bodyPr>
            <a:normAutofit/>
          </a:bodyPr>
          <a:lstStyle/>
          <a:p>
            <a:r>
              <a:rPr lang="en-US" sz="6600" u="sng" dirty="0"/>
              <a:t>History of the Age of the Earth</a:t>
            </a:r>
          </a:p>
        </p:txBody>
      </p:sp>
      <p:sp>
        <p:nvSpPr>
          <p:cNvPr id="14" name="Content Placeholder 13"/>
          <p:cNvSpPr>
            <a:spLocks noGrp="1"/>
          </p:cNvSpPr>
          <p:nvPr>
            <p:ph idx="1"/>
          </p:nvPr>
        </p:nvSpPr>
        <p:spPr>
          <a:xfrm>
            <a:off x="457200" y="1825624"/>
            <a:ext cx="8314614" cy="4653833"/>
          </a:xfrm>
        </p:spPr>
        <p:txBody>
          <a:bodyPr>
            <a:normAutofit/>
          </a:bodyPr>
          <a:lstStyle/>
          <a:p>
            <a:r>
              <a:rPr lang="en-US" sz="3200" dirty="0"/>
              <a:t>Niels Steno is still highly regarded in textbooks today for his work on the  superposition of rock layers.</a:t>
            </a:r>
          </a:p>
          <a:p>
            <a:r>
              <a:rPr lang="en-US" sz="3200" i="1" dirty="0"/>
              <a:t>Forerunner</a:t>
            </a:r>
            <a:r>
              <a:rPr lang="en-US" sz="3200" dirty="0"/>
              <a:t> (1669) – argued for a young earth and that fossils were laid down during Noah’s flood.</a:t>
            </a:r>
          </a:p>
          <a:p>
            <a:r>
              <a:rPr lang="en-US" sz="3200" dirty="0"/>
              <a:t>Later geologists John Woodward (1665-1722) and Johann Lehmann (1719-1767) held to the same views</a:t>
            </a:r>
          </a:p>
        </p:txBody>
      </p:sp>
      <p:pic>
        <p:nvPicPr>
          <p:cNvPr id="1026" name="Picture 2" descr="Image result for niels steno">
            <a:extLst>
              <a:ext uri="{FF2B5EF4-FFF2-40B4-BE49-F238E27FC236}">
                <a16:creationId xmlns:a16="http://schemas.microsoft.com/office/drawing/2014/main" id="{DCEAFAF9-9AF3-4DCE-A203-A528F549F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0883" y="2185295"/>
            <a:ext cx="2381250" cy="3114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C011876-BAFF-4D9F-A0EB-D67E079BE8AC}"/>
              </a:ext>
            </a:extLst>
          </p:cNvPr>
          <p:cNvSpPr/>
          <p:nvPr/>
        </p:nvSpPr>
        <p:spPr>
          <a:xfrm>
            <a:off x="8771814" y="5286838"/>
            <a:ext cx="2679388" cy="400110"/>
          </a:xfrm>
          <a:prstGeom prst="rect">
            <a:avLst/>
          </a:prstGeom>
        </p:spPr>
        <p:txBody>
          <a:bodyPr wrap="none">
            <a:spAutoFit/>
          </a:bodyPr>
          <a:lstStyle/>
          <a:p>
            <a:r>
              <a:rPr lang="en-US" sz="2000" dirty="0">
                <a:solidFill>
                  <a:schemeClr val="bg2"/>
                </a:solidFill>
              </a:rPr>
              <a:t>Niels Steno (1638-1686</a:t>
            </a:r>
            <a:r>
              <a:rPr lang="en-US" dirty="0">
                <a:solidFill>
                  <a:schemeClr val="bg2"/>
                </a:solidFill>
              </a:rPr>
              <a:t>)</a:t>
            </a:r>
          </a:p>
        </p:txBody>
      </p:sp>
    </p:spTree>
    <p:extLst>
      <p:ext uri="{BB962C8B-B14F-4D97-AF65-F5344CB8AC3E}">
        <p14:creationId xmlns:p14="http://schemas.microsoft.com/office/powerpoint/2010/main" val="48675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361174" cy="1150907"/>
          </a:xfrm>
        </p:spPr>
        <p:txBody>
          <a:bodyPr>
            <a:normAutofit/>
          </a:bodyPr>
          <a:lstStyle/>
          <a:p>
            <a:r>
              <a:rPr lang="en-US" sz="6600" u="sng" dirty="0"/>
              <a:t>History of the Age of the Earth</a:t>
            </a:r>
          </a:p>
        </p:txBody>
      </p:sp>
      <p:sp>
        <p:nvSpPr>
          <p:cNvPr id="14" name="Content Placeholder 13"/>
          <p:cNvSpPr>
            <a:spLocks noGrp="1"/>
          </p:cNvSpPr>
          <p:nvPr>
            <p:ph idx="1"/>
          </p:nvPr>
        </p:nvSpPr>
        <p:spPr>
          <a:xfrm>
            <a:off x="457200" y="1825624"/>
            <a:ext cx="8408504" cy="4257123"/>
          </a:xfrm>
        </p:spPr>
        <p:txBody>
          <a:bodyPr>
            <a:normAutofit/>
          </a:bodyPr>
          <a:lstStyle/>
          <a:p>
            <a:r>
              <a:rPr lang="en-US" sz="3200" dirty="0"/>
              <a:t>The Enlightenment and the idea of Naturalism gained in popularity in the 17</a:t>
            </a:r>
            <a:r>
              <a:rPr lang="en-US" sz="3200" baseline="30000" dirty="0"/>
              <a:t>th</a:t>
            </a:r>
            <a:r>
              <a:rPr lang="en-US" sz="3200" dirty="0"/>
              <a:t> century.</a:t>
            </a:r>
          </a:p>
          <a:p>
            <a:r>
              <a:rPr lang="en-US" sz="3200" dirty="0"/>
              <a:t>In 1779, European geologist Comte de Buffon taught in his book, Epochs of Nature, one of the early departures from a Biblical framework.  </a:t>
            </a:r>
          </a:p>
          <a:p>
            <a:r>
              <a:rPr lang="en-US" sz="3200" dirty="0"/>
              <a:t>He taught that the Earth was once a giant hot molten ball that cooled to its present temperature over 75,000 years. </a:t>
            </a:r>
            <a:endParaRPr lang="en-US" sz="3600" dirty="0"/>
          </a:p>
        </p:txBody>
      </p:sp>
      <p:pic>
        <p:nvPicPr>
          <p:cNvPr id="4" name="Picture 3">
            <a:extLst>
              <a:ext uri="{FF2B5EF4-FFF2-40B4-BE49-F238E27FC236}">
                <a16:creationId xmlns:a16="http://schemas.microsoft.com/office/drawing/2014/main" id="{FA4DA714-5C94-46B6-A48D-EAD8598F81BB}"/>
              </a:ext>
            </a:extLst>
          </p:cNvPr>
          <p:cNvPicPr>
            <a:picLocks noChangeAspect="1"/>
          </p:cNvPicPr>
          <p:nvPr/>
        </p:nvPicPr>
        <p:blipFill>
          <a:blip r:embed="rId2"/>
          <a:stretch>
            <a:fillRect/>
          </a:stretch>
        </p:blipFill>
        <p:spPr>
          <a:xfrm>
            <a:off x="9300425" y="1949890"/>
            <a:ext cx="2039608" cy="302341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4C0AA01F-6FBF-46BD-9760-DE2E10EF7930}"/>
              </a:ext>
            </a:extLst>
          </p:cNvPr>
          <p:cNvSpPr/>
          <p:nvPr/>
        </p:nvSpPr>
        <p:spPr>
          <a:xfrm>
            <a:off x="8648233" y="5079255"/>
            <a:ext cx="3343992" cy="400110"/>
          </a:xfrm>
          <a:prstGeom prst="rect">
            <a:avLst/>
          </a:prstGeom>
        </p:spPr>
        <p:txBody>
          <a:bodyPr wrap="none">
            <a:spAutoFit/>
          </a:bodyPr>
          <a:lstStyle/>
          <a:p>
            <a:r>
              <a:rPr lang="en-US" sz="2000" dirty="0">
                <a:solidFill>
                  <a:schemeClr val="bg2"/>
                </a:solidFill>
              </a:rPr>
              <a:t>Comte de Buffon (1707-1788)</a:t>
            </a:r>
            <a:endParaRPr lang="en-US" dirty="0">
              <a:solidFill>
                <a:schemeClr val="bg2"/>
              </a:solidFill>
            </a:endParaRPr>
          </a:p>
        </p:txBody>
      </p:sp>
    </p:spTree>
    <p:extLst>
      <p:ext uri="{BB962C8B-B14F-4D97-AF65-F5344CB8AC3E}">
        <p14:creationId xmlns:p14="http://schemas.microsoft.com/office/powerpoint/2010/main" val="160549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361174" cy="1150907"/>
          </a:xfrm>
        </p:spPr>
        <p:txBody>
          <a:bodyPr>
            <a:normAutofit/>
          </a:bodyPr>
          <a:lstStyle/>
          <a:p>
            <a:r>
              <a:rPr lang="en-US" sz="6600" u="sng" dirty="0"/>
              <a:t>History of the Age of the Earth</a:t>
            </a:r>
          </a:p>
        </p:txBody>
      </p:sp>
      <p:sp>
        <p:nvSpPr>
          <p:cNvPr id="14" name="Content Placeholder 13"/>
          <p:cNvSpPr>
            <a:spLocks noGrp="1"/>
          </p:cNvSpPr>
          <p:nvPr>
            <p:ph idx="1"/>
          </p:nvPr>
        </p:nvSpPr>
        <p:spPr>
          <a:xfrm>
            <a:off x="457200" y="1825625"/>
            <a:ext cx="7812157" cy="4624336"/>
          </a:xfrm>
        </p:spPr>
        <p:txBody>
          <a:bodyPr>
            <a:normAutofit/>
          </a:bodyPr>
          <a:lstStyle/>
          <a:p>
            <a:r>
              <a:rPr lang="en-US" sz="3200" dirty="0"/>
              <a:t>German geologist Abraham Werner taught that the crust of the Earth was precipitated chemically or mechanically by a slowly receding global ocean over 1 million years. </a:t>
            </a:r>
          </a:p>
          <a:p>
            <a:r>
              <a:rPr lang="en-US" sz="3200" dirty="0"/>
              <a:t>Werner was an influential teacher who passed on many of his views to his students.</a:t>
            </a:r>
          </a:p>
        </p:txBody>
      </p:sp>
      <p:sp>
        <p:nvSpPr>
          <p:cNvPr id="7" name="Rectangle 6">
            <a:extLst>
              <a:ext uri="{FF2B5EF4-FFF2-40B4-BE49-F238E27FC236}">
                <a16:creationId xmlns:a16="http://schemas.microsoft.com/office/drawing/2014/main" id="{4C0AA01F-6FBF-46BD-9760-DE2E10EF7930}"/>
              </a:ext>
            </a:extLst>
          </p:cNvPr>
          <p:cNvSpPr/>
          <p:nvPr/>
        </p:nvSpPr>
        <p:spPr>
          <a:xfrm>
            <a:off x="8592367" y="4938267"/>
            <a:ext cx="3318344" cy="400110"/>
          </a:xfrm>
          <a:prstGeom prst="rect">
            <a:avLst/>
          </a:prstGeom>
        </p:spPr>
        <p:txBody>
          <a:bodyPr wrap="none">
            <a:spAutoFit/>
          </a:bodyPr>
          <a:lstStyle/>
          <a:p>
            <a:r>
              <a:rPr lang="en-US" sz="2000" dirty="0">
                <a:solidFill>
                  <a:schemeClr val="bg2"/>
                </a:solidFill>
              </a:rPr>
              <a:t>Abraham Werner (1749-1817)</a:t>
            </a:r>
            <a:endParaRPr lang="en-US" dirty="0">
              <a:solidFill>
                <a:schemeClr val="bg2"/>
              </a:solidFill>
            </a:endParaRPr>
          </a:p>
        </p:txBody>
      </p:sp>
      <p:pic>
        <p:nvPicPr>
          <p:cNvPr id="2" name="Picture 1">
            <a:extLst>
              <a:ext uri="{FF2B5EF4-FFF2-40B4-BE49-F238E27FC236}">
                <a16:creationId xmlns:a16="http://schemas.microsoft.com/office/drawing/2014/main" id="{34A07E2E-EE08-42DD-A657-94E8D746D8BA}"/>
              </a:ext>
            </a:extLst>
          </p:cNvPr>
          <p:cNvPicPr>
            <a:picLocks noChangeAspect="1"/>
          </p:cNvPicPr>
          <p:nvPr/>
        </p:nvPicPr>
        <p:blipFill rotWithShape="1">
          <a:blip r:embed="rId2"/>
          <a:srcRect l="15388" t="21121" r="15236"/>
          <a:stretch/>
        </p:blipFill>
        <p:spPr>
          <a:xfrm>
            <a:off x="9047857" y="1825625"/>
            <a:ext cx="2407365" cy="2886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484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199" y="1825625"/>
            <a:ext cx="7026677" cy="3778006"/>
          </a:xfrm>
        </p:spPr>
        <p:txBody>
          <a:bodyPr>
            <a:normAutofit/>
          </a:bodyPr>
          <a:lstStyle/>
          <a:p>
            <a:r>
              <a:rPr lang="en-US" sz="3200" dirty="0"/>
              <a:t>James Hutton (1726-1797)</a:t>
            </a:r>
          </a:p>
          <a:p>
            <a:r>
              <a:rPr lang="en-US" sz="3200" i="1" dirty="0"/>
              <a:t>Theory of the Earth with Proofs and Illustrations </a:t>
            </a:r>
            <a:r>
              <a:rPr lang="en-US" sz="3200" dirty="0"/>
              <a:t>(1785)</a:t>
            </a:r>
          </a:p>
          <a:p>
            <a:r>
              <a:rPr lang="en-US" sz="3200" dirty="0"/>
              <a:t>Prepared the foundation for uniformitarianism </a:t>
            </a:r>
          </a:p>
          <a:p>
            <a:r>
              <a:rPr lang="en-US" sz="3200" dirty="0"/>
              <a:t>“No vestige of a beginning, no prospect of an end”</a:t>
            </a:r>
            <a:endParaRPr lang="en-US" dirty="0"/>
          </a:p>
        </p:txBody>
      </p:sp>
      <p:pic>
        <p:nvPicPr>
          <p:cNvPr id="3" name="Picture 2">
            <a:extLst>
              <a:ext uri="{FF2B5EF4-FFF2-40B4-BE49-F238E27FC236}">
                <a16:creationId xmlns:a16="http://schemas.microsoft.com/office/drawing/2014/main" id="{259AAE44-6E87-4B20-99E8-8DE98C261A8A}"/>
              </a:ext>
            </a:extLst>
          </p:cNvPr>
          <p:cNvPicPr>
            <a:picLocks noChangeAspect="1"/>
          </p:cNvPicPr>
          <p:nvPr/>
        </p:nvPicPr>
        <p:blipFill>
          <a:blip r:embed="rId3"/>
          <a:stretch>
            <a:fillRect/>
          </a:stretch>
        </p:blipFill>
        <p:spPr>
          <a:xfrm flipH="1">
            <a:off x="8550118" y="1709640"/>
            <a:ext cx="2977347" cy="359033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68BF59DA-20F3-4969-84D9-7760E0A3CA77}"/>
              </a:ext>
            </a:extLst>
          </p:cNvPr>
          <p:cNvSpPr/>
          <p:nvPr/>
        </p:nvSpPr>
        <p:spPr>
          <a:xfrm>
            <a:off x="8570151" y="5299970"/>
            <a:ext cx="2937279" cy="400110"/>
          </a:xfrm>
          <a:prstGeom prst="rect">
            <a:avLst/>
          </a:prstGeom>
        </p:spPr>
        <p:txBody>
          <a:bodyPr wrap="none">
            <a:spAutoFit/>
          </a:bodyPr>
          <a:lstStyle/>
          <a:p>
            <a:r>
              <a:rPr lang="en-US" sz="2000" dirty="0">
                <a:solidFill>
                  <a:schemeClr val="bg2"/>
                </a:solidFill>
              </a:rPr>
              <a:t>James Hutton (1726-1797</a:t>
            </a:r>
            <a:r>
              <a:rPr lang="en-US" dirty="0">
                <a:solidFill>
                  <a:schemeClr val="bg2"/>
                </a:solidFill>
              </a:rPr>
              <a:t>)</a:t>
            </a:r>
          </a:p>
        </p:txBody>
      </p:sp>
      <p:sp>
        <p:nvSpPr>
          <p:cNvPr id="8" name="Title 12">
            <a:extLst>
              <a:ext uri="{FF2B5EF4-FFF2-40B4-BE49-F238E27FC236}">
                <a16:creationId xmlns:a16="http://schemas.microsoft.com/office/drawing/2014/main" id="{77B32084-566E-4C3D-8C12-2C36C59A2814}"/>
              </a:ext>
            </a:extLst>
          </p:cNvPr>
          <p:cNvSpPr>
            <a:spLocks noGrp="1"/>
          </p:cNvSpPr>
          <p:nvPr>
            <p:ph type="title"/>
          </p:nvPr>
        </p:nvSpPr>
        <p:spPr>
          <a:xfrm>
            <a:off x="457200" y="568772"/>
            <a:ext cx="11361174" cy="1150907"/>
          </a:xfrm>
        </p:spPr>
        <p:txBody>
          <a:bodyPr>
            <a:normAutofit/>
          </a:bodyPr>
          <a:lstStyle/>
          <a:p>
            <a:r>
              <a:rPr lang="en-US" sz="6600" u="sng" dirty="0"/>
              <a:t>History of the Age of the Earth</a:t>
            </a:r>
          </a:p>
        </p:txBody>
      </p:sp>
    </p:spTree>
    <p:extLst>
      <p:ext uri="{BB962C8B-B14F-4D97-AF65-F5344CB8AC3E}">
        <p14:creationId xmlns:p14="http://schemas.microsoft.com/office/powerpoint/2010/main" val="212731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1825625"/>
            <a:ext cx="7852299" cy="3778006"/>
          </a:xfrm>
        </p:spPr>
        <p:txBody>
          <a:bodyPr>
            <a:normAutofit/>
          </a:bodyPr>
          <a:lstStyle/>
          <a:p>
            <a:r>
              <a:rPr lang="en-US" sz="3200" dirty="0"/>
              <a:t>Hutton’s ideas were carried and championed by Charles Lyell</a:t>
            </a:r>
          </a:p>
          <a:p>
            <a:r>
              <a:rPr lang="en-US" sz="3200" i="1" dirty="0"/>
              <a:t>Principles of Geology </a:t>
            </a:r>
            <a:r>
              <a:rPr lang="en-US" sz="3200" dirty="0"/>
              <a:t>(1830)</a:t>
            </a:r>
          </a:p>
          <a:p>
            <a:r>
              <a:rPr lang="en-US" sz="3200" dirty="0"/>
              <a:t>Geologic mission – “free the science from Moses”</a:t>
            </a:r>
          </a:p>
          <a:p>
            <a:r>
              <a:rPr lang="en-US" sz="3200" dirty="0"/>
              <a:t>Father of Uniformitarianism – “The present is the key to the past”</a:t>
            </a:r>
          </a:p>
          <a:p>
            <a:endParaRPr lang="en-US" dirty="0"/>
          </a:p>
        </p:txBody>
      </p:sp>
      <p:pic>
        <p:nvPicPr>
          <p:cNvPr id="2" name="Picture 1">
            <a:extLst>
              <a:ext uri="{FF2B5EF4-FFF2-40B4-BE49-F238E27FC236}">
                <a16:creationId xmlns:a16="http://schemas.microsoft.com/office/drawing/2014/main" id="{F8526C7E-E21F-48B6-9FD7-18B858B44101}"/>
              </a:ext>
            </a:extLst>
          </p:cNvPr>
          <p:cNvPicPr>
            <a:picLocks noChangeAspect="1"/>
          </p:cNvPicPr>
          <p:nvPr/>
        </p:nvPicPr>
        <p:blipFill>
          <a:blip r:embed="rId3"/>
          <a:stretch>
            <a:fillRect/>
          </a:stretch>
        </p:blipFill>
        <p:spPr>
          <a:xfrm>
            <a:off x="8548124" y="1825625"/>
            <a:ext cx="2943150" cy="3533313"/>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D9C1D81-3349-4E72-A5C5-53CA40B10D66}"/>
              </a:ext>
            </a:extLst>
          </p:cNvPr>
          <p:cNvSpPr/>
          <p:nvPr/>
        </p:nvSpPr>
        <p:spPr>
          <a:xfrm>
            <a:off x="8747812" y="5418965"/>
            <a:ext cx="2543773" cy="369332"/>
          </a:xfrm>
          <a:prstGeom prst="rect">
            <a:avLst/>
          </a:prstGeom>
        </p:spPr>
        <p:txBody>
          <a:bodyPr wrap="none">
            <a:spAutoFit/>
          </a:bodyPr>
          <a:lstStyle/>
          <a:p>
            <a:r>
              <a:rPr lang="en-US" dirty="0">
                <a:solidFill>
                  <a:schemeClr val="bg2"/>
                </a:solidFill>
              </a:rPr>
              <a:t>Charles Lyell (1797-1875)</a:t>
            </a:r>
          </a:p>
        </p:txBody>
      </p:sp>
      <p:sp>
        <p:nvSpPr>
          <p:cNvPr id="8" name="Title 12">
            <a:extLst>
              <a:ext uri="{FF2B5EF4-FFF2-40B4-BE49-F238E27FC236}">
                <a16:creationId xmlns:a16="http://schemas.microsoft.com/office/drawing/2014/main" id="{9AAF590D-1F10-4C13-BFDA-F846E4B63D27}"/>
              </a:ext>
            </a:extLst>
          </p:cNvPr>
          <p:cNvSpPr>
            <a:spLocks noGrp="1"/>
          </p:cNvSpPr>
          <p:nvPr>
            <p:ph type="title"/>
          </p:nvPr>
        </p:nvSpPr>
        <p:spPr>
          <a:xfrm>
            <a:off x="457200" y="568772"/>
            <a:ext cx="11361174" cy="1150907"/>
          </a:xfrm>
        </p:spPr>
        <p:txBody>
          <a:bodyPr>
            <a:normAutofit/>
          </a:bodyPr>
          <a:lstStyle/>
          <a:p>
            <a:r>
              <a:rPr lang="en-US" sz="6600" u="sng" dirty="0"/>
              <a:t>History of the Age of the Earth</a:t>
            </a:r>
          </a:p>
        </p:txBody>
      </p:sp>
    </p:spTree>
    <p:extLst>
      <p:ext uri="{BB962C8B-B14F-4D97-AF65-F5344CB8AC3E}">
        <p14:creationId xmlns:p14="http://schemas.microsoft.com/office/powerpoint/2010/main" val="177849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1825625"/>
            <a:ext cx="6387481" cy="3778006"/>
          </a:xfrm>
        </p:spPr>
        <p:txBody>
          <a:bodyPr>
            <a:normAutofit/>
          </a:bodyPr>
          <a:lstStyle/>
          <a:p>
            <a:r>
              <a:rPr lang="en-US" sz="3200" dirty="0"/>
              <a:t>The modern secular view today is the Earth formed about 4.6 billion year ago.  The first major signs of life occur in the Cambrian about 500 million years ago. Dinosaurs occur about 250 million years ago during the Mesozoic. </a:t>
            </a:r>
            <a:endParaRPr lang="en-US" dirty="0"/>
          </a:p>
        </p:txBody>
      </p:sp>
      <p:grpSp>
        <p:nvGrpSpPr>
          <p:cNvPr id="6" name="Group 5">
            <a:extLst>
              <a:ext uri="{FF2B5EF4-FFF2-40B4-BE49-F238E27FC236}">
                <a16:creationId xmlns:a16="http://schemas.microsoft.com/office/drawing/2014/main" id="{0123D5C6-9B39-4B33-9CE1-90DD5A6C3D81}"/>
              </a:ext>
            </a:extLst>
          </p:cNvPr>
          <p:cNvGrpSpPr/>
          <p:nvPr/>
        </p:nvGrpSpPr>
        <p:grpSpPr>
          <a:xfrm>
            <a:off x="6735096" y="1484670"/>
            <a:ext cx="5302453" cy="5466545"/>
            <a:chOff x="6959124" y="1695634"/>
            <a:chExt cx="5078426" cy="5255582"/>
          </a:xfrm>
        </p:grpSpPr>
        <p:pic>
          <p:nvPicPr>
            <p:cNvPr id="2" name="Picture 1">
              <a:extLst>
                <a:ext uri="{FF2B5EF4-FFF2-40B4-BE49-F238E27FC236}">
                  <a16:creationId xmlns:a16="http://schemas.microsoft.com/office/drawing/2014/main" id="{8014DFFD-E98B-48E7-8DE3-AFB7683922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852" b="97111" l="4319" r="95515">
                          <a14:foregroundMark x1="31561" y1="13323" x2="40033" y2="15409"/>
                          <a14:foregroundMark x1="40033" y1="15409" x2="50166" y2="12039"/>
                          <a14:foregroundMark x1="55316" y1="8347" x2="60797" y2="6902"/>
                          <a14:foregroundMark x1="41694" y1="8026" x2="42525" y2="5778"/>
                          <a14:foregroundMark x1="12957" y1="28732" x2="10299" y2="34671"/>
                          <a14:foregroundMark x1="5482" y1="31942" x2="4983" y2="31942"/>
                          <a14:foregroundMark x1="87542" y1="17817" x2="89369" y2="21830"/>
                          <a14:foregroundMark x1="92359" y1="18620" x2="94850" y2="25201"/>
                          <a14:foregroundMark x1="94850" y1="25201" x2="94850" y2="25361"/>
                          <a14:foregroundMark x1="42027" y1="58266" x2="36047" y2="60514"/>
                          <a14:foregroundMark x1="34219" y1="93419" x2="62126" y2="88283"/>
                          <a14:foregroundMark x1="59302" y1="94061" x2="73256" y2="91653"/>
                          <a14:foregroundMark x1="86877" y1="96308" x2="37708" y2="97111"/>
                          <a14:foregroundMark x1="37708" y1="97111" x2="31166" y2="97983"/>
                          <a14:foregroundMark x1="18846" y1="98140" x2="20266" y2="92777"/>
                          <a14:foregroundMark x1="20266" y1="92777" x2="27741" y2="91493"/>
                          <a14:foregroundMark x1="27741" y1="91493" x2="42525" y2="93579"/>
                          <a14:foregroundMark x1="42525" y1="93579" x2="33223" y2="95666"/>
                          <a14:foregroundMark x1="33223" y1="95666" x2="27907" y2="95185"/>
                          <a14:foregroundMark x1="85216" y1="95666" x2="95681" y2="97271"/>
                          <a14:foregroundMark x1="92359" y1="91172" x2="91030" y2="88443"/>
                          <a14:foregroundMark x1="58638" y1="4013" x2="59302" y2="4173"/>
                          <a14:foregroundMark x1="41860" y1="3852" x2="41860" y2="3852"/>
                          <a14:foregroundMark x1="37708" y1="8668" x2="37708" y2="8668"/>
                          <a14:foregroundMark x1="25914" y1="10754" x2="25914" y2="10754"/>
                          <a14:backgroundMark x1="18272" y1="99037" x2="25581" y2="98716"/>
                          <a14:backgroundMark x1="25581" y1="98716" x2="30565" y2="98876"/>
                          <a14:backgroundMark x1="89867" y1="83949" x2="91860" y2="83788"/>
                          <a14:backgroundMark x1="90365" y1="83467" x2="89203" y2="83788"/>
                          <a14:backgroundMark x1="91030" y1="82665" x2="90864" y2="83788"/>
                          <a14:backgroundMark x1="87708" y1="83788" x2="90532" y2="84751"/>
                          <a14:backgroundMark x1="39867" y1="8026" x2="39867" y2="8026"/>
                          <a14:backgroundMark x1="60133" y1="9952" x2="60133" y2="9952"/>
                          <a14:backgroundMark x1="29900" y1="10273" x2="29900" y2="10273"/>
                          <a14:backgroundMark x1="52658" y1="10112" x2="52658" y2="10112"/>
                        </a14:backgroundRemoval>
                      </a14:imgEffect>
                    </a14:imgLayer>
                  </a14:imgProps>
                </a:ext>
              </a:extLst>
            </a:blip>
            <a:stretch>
              <a:fillRect/>
            </a:stretch>
          </p:blipFill>
          <p:spPr>
            <a:xfrm>
              <a:off x="6959124" y="1695634"/>
              <a:ext cx="5078426" cy="5255582"/>
            </a:xfrm>
            <a:prstGeom prst="rect">
              <a:avLst/>
            </a:prstGeom>
          </p:spPr>
        </p:pic>
        <p:cxnSp>
          <p:nvCxnSpPr>
            <p:cNvPr id="4" name="Straight Connector 3">
              <a:extLst>
                <a:ext uri="{FF2B5EF4-FFF2-40B4-BE49-F238E27FC236}">
                  <a16:creationId xmlns:a16="http://schemas.microsoft.com/office/drawing/2014/main" id="{02D35C3D-63C5-4A93-ADE2-1EBAD2DB0CC7}"/>
                </a:ext>
              </a:extLst>
            </p:cNvPr>
            <p:cNvCxnSpPr/>
            <p:nvPr/>
          </p:nvCxnSpPr>
          <p:spPr>
            <a:xfrm flipH="1">
              <a:off x="10937289" y="2974019"/>
              <a:ext cx="310719" cy="33735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F662E0D0-DADE-4FF3-A6B7-1143B8A4B635}"/>
                </a:ext>
              </a:extLst>
            </p:cNvPr>
            <p:cNvCxnSpPr>
              <a:cxnSpLocks/>
            </p:cNvCxnSpPr>
            <p:nvPr/>
          </p:nvCxnSpPr>
          <p:spPr>
            <a:xfrm flipH="1">
              <a:off x="11248008" y="2565645"/>
              <a:ext cx="1" cy="408374"/>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grpSp>
      <p:sp>
        <p:nvSpPr>
          <p:cNvPr id="10" name="Title 12">
            <a:extLst>
              <a:ext uri="{FF2B5EF4-FFF2-40B4-BE49-F238E27FC236}">
                <a16:creationId xmlns:a16="http://schemas.microsoft.com/office/drawing/2014/main" id="{0335DA27-B345-40DB-9F71-1984B9756862}"/>
              </a:ext>
            </a:extLst>
          </p:cNvPr>
          <p:cNvSpPr>
            <a:spLocks noGrp="1"/>
          </p:cNvSpPr>
          <p:nvPr>
            <p:ph type="title"/>
          </p:nvPr>
        </p:nvSpPr>
        <p:spPr>
          <a:xfrm>
            <a:off x="457200" y="568772"/>
            <a:ext cx="11361174" cy="1150907"/>
          </a:xfrm>
        </p:spPr>
        <p:txBody>
          <a:bodyPr>
            <a:normAutofit/>
          </a:bodyPr>
          <a:lstStyle/>
          <a:p>
            <a:r>
              <a:rPr lang="en-US" sz="6600" u="sng" dirty="0"/>
              <a:t>History of the Age of the Earth</a:t>
            </a:r>
          </a:p>
        </p:txBody>
      </p:sp>
    </p:spTree>
    <p:extLst>
      <p:ext uri="{BB962C8B-B14F-4D97-AF65-F5344CB8AC3E}">
        <p14:creationId xmlns:p14="http://schemas.microsoft.com/office/powerpoint/2010/main" val="15358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1825625"/>
            <a:ext cx="11290852" cy="4463603"/>
          </a:xfrm>
        </p:spPr>
        <p:txBody>
          <a:bodyPr>
            <a:normAutofit lnSpcReduction="10000"/>
          </a:bodyPr>
          <a:lstStyle/>
          <a:p>
            <a:pPr marL="0" indent="0">
              <a:buNone/>
            </a:pPr>
            <a:r>
              <a:rPr lang="en-US" sz="3600" dirty="0"/>
              <a:t>Beloved, I now write to you this second epistle (in both of which I stir up your pure minds by way of reminder), that you may be mindful of the words which were spoken before by the holy prophets, and of the commandment of us, the apostles of the Lord and Savior, knowing this first: that scoffers will come in the last days, walking according to their own lusts, and saying, “Where is the promise of His coming? For since the fathers fell asleep, all things continue as they were from the beginning of creation.”</a:t>
            </a:r>
            <a:endParaRPr lang="en-US" sz="2800" dirty="0"/>
          </a:p>
        </p:txBody>
      </p:sp>
      <p:sp>
        <p:nvSpPr>
          <p:cNvPr id="10" name="Title 12">
            <a:extLst>
              <a:ext uri="{FF2B5EF4-FFF2-40B4-BE49-F238E27FC236}">
                <a16:creationId xmlns:a16="http://schemas.microsoft.com/office/drawing/2014/main" id="{0335DA27-B345-40DB-9F71-1984B9756862}"/>
              </a:ext>
            </a:extLst>
          </p:cNvPr>
          <p:cNvSpPr>
            <a:spLocks noGrp="1"/>
          </p:cNvSpPr>
          <p:nvPr>
            <p:ph type="title"/>
          </p:nvPr>
        </p:nvSpPr>
        <p:spPr>
          <a:xfrm>
            <a:off x="457200" y="568772"/>
            <a:ext cx="11361174" cy="1150907"/>
          </a:xfrm>
        </p:spPr>
        <p:txBody>
          <a:bodyPr>
            <a:normAutofit/>
          </a:bodyPr>
          <a:lstStyle/>
          <a:p>
            <a:r>
              <a:rPr lang="en-US" sz="6600" u="sng" dirty="0"/>
              <a:t>2 Peter 3:1-6</a:t>
            </a:r>
          </a:p>
        </p:txBody>
      </p:sp>
    </p:spTree>
    <p:extLst>
      <p:ext uri="{BB962C8B-B14F-4D97-AF65-F5344CB8AC3E}">
        <p14:creationId xmlns:p14="http://schemas.microsoft.com/office/powerpoint/2010/main" val="399156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F4BE9F-AC79-44AB-9CA5-782788C84AD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ctrTitle"/>
          </p:nvPr>
        </p:nvSpPr>
        <p:spPr>
          <a:xfrm>
            <a:off x="124287" y="851667"/>
            <a:ext cx="12067713" cy="3213717"/>
          </a:xfrm>
        </p:spPr>
        <p:txBody>
          <a:bodyPr>
            <a:noAutofit/>
          </a:bodyPr>
          <a:lstStyle/>
          <a:p>
            <a:pPr>
              <a:lnSpc>
                <a:spcPct val="100000"/>
              </a:lnSpc>
              <a:spcAft>
                <a:spcPts val="600"/>
              </a:spcAft>
            </a:pPr>
            <a:r>
              <a:rPr lang="en-US" sz="8000" dirty="0"/>
              <a:t>Science </a:t>
            </a:r>
            <a:br>
              <a:rPr lang="en-US" sz="8000" dirty="0"/>
            </a:br>
            <a:r>
              <a:rPr lang="en-US" sz="8000" dirty="0"/>
              <a:t>&amp;</a:t>
            </a:r>
            <a:br>
              <a:rPr lang="en-US" sz="8000" dirty="0"/>
            </a:br>
            <a:r>
              <a:rPr lang="en-US" sz="8000" dirty="0"/>
              <a:t> The Age of the Earth</a:t>
            </a:r>
          </a:p>
        </p:txBody>
      </p:sp>
      <p:sp>
        <p:nvSpPr>
          <p:cNvPr id="3" name="Subtitle 2"/>
          <p:cNvSpPr>
            <a:spLocks noGrp="1"/>
          </p:cNvSpPr>
          <p:nvPr>
            <p:ph type="subTitle" idx="1"/>
          </p:nvPr>
        </p:nvSpPr>
        <p:spPr>
          <a:xfrm>
            <a:off x="208535" y="6163548"/>
            <a:ext cx="10366159" cy="490395"/>
          </a:xfrm>
        </p:spPr>
        <p:txBody>
          <a:bodyPr/>
          <a:lstStyle/>
          <a:p>
            <a:pPr algn="l"/>
            <a:r>
              <a:rPr lang="en-US" dirty="0">
                <a:effectLst>
                  <a:outerShdw blurRad="38100" dist="38100" dir="2700000" algn="tl">
                    <a:srgbClr val="000000">
                      <a:alpha val="43137"/>
                    </a:srgbClr>
                  </a:outerShdw>
                </a:effectLst>
              </a:rPr>
              <a:t>By: Paden Reed, M.S</a:t>
            </a:r>
            <a:r>
              <a:rPr lang="en-US" dirty="0"/>
              <a:t>.</a:t>
            </a:r>
          </a:p>
        </p:txBody>
      </p:sp>
    </p:spTree>
    <p:extLst>
      <p:ext uri="{BB962C8B-B14F-4D97-AF65-F5344CB8AC3E}">
        <p14:creationId xmlns:p14="http://schemas.microsoft.com/office/powerpoint/2010/main" val="115592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1825625"/>
            <a:ext cx="11290852" cy="4463603"/>
          </a:xfrm>
        </p:spPr>
        <p:txBody>
          <a:bodyPr>
            <a:normAutofit lnSpcReduction="10000"/>
          </a:bodyPr>
          <a:lstStyle/>
          <a:p>
            <a:pPr marL="0" indent="0">
              <a:buNone/>
            </a:pPr>
            <a:r>
              <a:rPr lang="en-US" sz="3600" dirty="0"/>
              <a:t>Beloved, I now write to you this second epistle (in both of which I stir up your pure minds by way of reminder), that you may be mindful of the words which were spoken before by the holy prophets, and of the commandment of us, the apostles of the Lord and Savior, knowing this first: that scoffers will come in the last days, walking according to their own lusts, and saying, “</a:t>
            </a:r>
            <a:r>
              <a:rPr lang="en-US" sz="3600" dirty="0">
                <a:solidFill>
                  <a:srgbClr val="FF0000"/>
                </a:solidFill>
                <a:effectLst>
                  <a:outerShdw blurRad="38100" dist="38100" dir="2700000" algn="tl">
                    <a:srgbClr val="000000">
                      <a:alpha val="43137"/>
                    </a:srgbClr>
                  </a:outerShdw>
                </a:effectLst>
              </a:rPr>
              <a:t>Where is the promise of His coming? For since the fathers fell asleep, all things continue as they were from the beginning of creation</a:t>
            </a:r>
            <a:r>
              <a:rPr lang="en-US" sz="3600" dirty="0"/>
              <a:t>.”</a:t>
            </a:r>
            <a:endParaRPr lang="en-US" sz="2800" dirty="0"/>
          </a:p>
        </p:txBody>
      </p:sp>
      <p:sp>
        <p:nvSpPr>
          <p:cNvPr id="10" name="Title 12">
            <a:extLst>
              <a:ext uri="{FF2B5EF4-FFF2-40B4-BE49-F238E27FC236}">
                <a16:creationId xmlns:a16="http://schemas.microsoft.com/office/drawing/2014/main" id="{0335DA27-B345-40DB-9F71-1984B9756862}"/>
              </a:ext>
            </a:extLst>
          </p:cNvPr>
          <p:cNvSpPr>
            <a:spLocks noGrp="1"/>
          </p:cNvSpPr>
          <p:nvPr>
            <p:ph type="title"/>
          </p:nvPr>
        </p:nvSpPr>
        <p:spPr>
          <a:xfrm>
            <a:off x="457200" y="568772"/>
            <a:ext cx="11361174" cy="1150907"/>
          </a:xfrm>
        </p:spPr>
        <p:txBody>
          <a:bodyPr>
            <a:normAutofit/>
          </a:bodyPr>
          <a:lstStyle/>
          <a:p>
            <a:r>
              <a:rPr lang="en-US" sz="6600" u="sng" dirty="0"/>
              <a:t>2 Peter 3:1-6</a:t>
            </a:r>
          </a:p>
        </p:txBody>
      </p:sp>
    </p:spTree>
    <p:extLst>
      <p:ext uri="{BB962C8B-B14F-4D97-AF65-F5344CB8AC3E}">
        <p14:creationId xmlns:p14="http://schemas.microsoft.com/office/powerpoint/2010/main" val="403418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1825625"/>
            <a:ext cx="10992678" cy="3778006"/>
          </a:xfrm>
        </p:spPr>
        <p:txBody>
          <a:bodyPr>
            <a:normAutofit/>
          </a:bodyPr>
          <a:lstStyle/>
          <a:p>
            <a:pPr marL="0" indent="0">
              <a:buNone/>
            </a:pPr>
            <a:r>
              <a:rPr lang="en-US" sz="3600" dirty="0"/>
              <a:t>For this they willfully forget: that by the word of God the heavens were of old, and the earth standing out of water and in the water, by which the world that then existed perished, being flooded with water. But the heavens and the earth which are now preserved by the same word, are reserved for fire until the day of judgment and perdition of ungodly men.</a:t>
            </a:r>
            <a:endParaRPr lang="en-US" sz="2800" dirty="0"/>
          </a:p>
        </p:txBody>
      </p:sp>
      <p:sp>
        <p:nvSpPr>
          <p:cNvPr id="10" name="Title 12">
            <a:extLst>
              <a:ext uri="{FF2B5EF4-FFF2-40B4-BE49-F238E27FC236}">
                <a16:creationId xmlns:a16="http://schemas.microsoft.com/office/drawing/2014/main" id="{0335DA27-B345-40DB-9F71-1984B9756862}"/>
              </a:ext>
            </a:extLst>
          </p:cNvPr>
          <p:cNvSpPr>
            <a:spLocks noGrp="1"/>
          </p:cNvSpPr>
          <p:nvPr>
            <p:ph type="title"/>
          </p:nvPr>
        </p:nvSpPr>
        <p:spPr>
          <a:xfrm>
            <a:off x="457200" y="568772"/>
            <a:ext cx="11361174" cy="1150907"/>
          </a:xfrm>
        </p:spPr>
        <p:txBody>
          <a:bodyPr>
            <a:normAutofit/>
          </a:bodyPr>
          <a:lstStyle/>
          <a:p>
            <a:r>
              <a:rPr lang="en-US" sz="6600" u="sng" dirty="0"/>
              <a:t>2 Peter 3:1-6</a:t>
            </a:r>
          </a:p>
        </p:txBody>
      </p:sp>
    </p:spTree>
    <p:extLst>
      <p:ext uri="{BB962C8B-B14F-4D97-AF65-F5344CB8AC3E}">
        <p14:creationId xmlns:p14="http://schemas.microsoft.com/office/powerpoint/2010/main" val="200236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7200" u="sng" dirty="0"/>
              <a:t>Overview</a:t>
            </a:r>
          </a:p>
        </p:txBody>
      </p:sp>
      <p:sp>
        <p:nvSpPr>
          <p:cNvPr id="14" name="Content Placeholder 13"/>
          <p:cNvSpPr>
            <a:spLocks noGrp="1"/>
          </p:cNvSpPr>
          <p:nvPr>
            <p:ph idx="1"/>
          </p:nvPr>
        </p:nvSpPr>
        <p:spPr>
          <a:xfrm>
            <a:off x="457199" y="1825625"/>
            <a:ext cx="11626645" cy="3778006"/>
          </a:xfrm>
        </p:spPr>
        <p:txBody>
          <a:bodyPr>
            <a:normAutofit/>
          </a:bodyPr>
          <a:lstStyle/>
          <a:p>
            <a:r>
              <a:rPr lang="en-US" sz="4400" b="1" dirty="0"/>
              <a:t>Brief History Concerning the Age of the Earth</a:t>
            </a:r>
          </a:p>
          <a:p>
            <a:r>
              <a:rPr lang="en-US" sz="4400" b="1" dirty="0">
                <a:solidFill>
                  <a:srgbClr val="FF0000"/>
                </a:solidFill>
              </a:rPr>
              <a:t>Scientific Arguments for an Old Earth Answered</a:t>
            </a:r>
          </a:p>
          <a:p>
            <a:r>
              <a:rPr lang="en-US" sz="4400" b="1" dirty="0"/>
              <a:t>Scientific Arguments for a Young Earth</a:t>
            </a:r>
          </a:p>
        </p:txBody>
      </p:sp>
    </p:spTree>
    <p:extLst>
      <p:ext uri="{BB962C8B-B14F-4D97-AF65-F5344CB8AC3E}">
        <p14:creationId xmlns:p14="http://schemas.microsoft.com/office/powerpoint/2010/main" val="412964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fontScale="90000"/>
          </a:bodyPr>
          <a:lstStyle/>
          <a:p>
            <a:r>
              <a:rPr lang="en-US" sz="6600" u="sng" dirty="0"/>
              <a:t>What is Observational Science?</a:t>
            </a:r>
          </a:p>
        </p:txBody>
      </p:sp>
      <p:sp>
        <p:nvSpPr>
          <p:cNvPr id="4" name="Content Placeholder 13">
            <a:extLst>
              <a:ext uri="{FF2B5EF4-FFF2-40B4-BE49-F238E27FC236}">
                <a16:creationId xmlns:a16="http://schemas.microsoft.com/office/drawing/2014/main" id="{DFA2411C-6169-474F-A41F-7B83C16BF7A2}"/>
              </a:ext>
            </a:extLst>
          </p:cNvPr>
          <p:cNvSpPr txBox="1">
            <a:spLocks/>
          </p:cNvSpPr>
          <p:nvPr/>
        </p:nvSpPr>
        <p:spPr>
          <a:xfrm>
            <a:off x="457200" y="1769847"/>
            <a:ext cx="9121806" cy="597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9pPr>
          </a:lstStyle>
          <a:p>
            <a:r>
              <a:rPr lang="en-US" sz="3200" b="1" dirty="0"/>
              <a:t>Ex. Engineering, Physics, Chemistry</a:t>
            </a:r>
            <a:endParaRPr lang="en-US" b="1" dirty="0"/>
          </a:p>
          <a:p>
            <a:endParaRPr lang="en-US" dirty="0"/>
          </a:p>
        </p:txBody>
      </p:sp>
      <p:pic>
        <p:nvPicPr>
          <p:cNvPr id="5" name="Picture 4">
            <a:extLst>
              <a:ext uri="{FF2B5EF4-FFF2-40B4-BE49-F238E27FC236}">
                <a16:creationId xmlns:a16="http://schemas.microsoft.com/office/drawing/2014/main" id="{E9919A3D-BFA3-47B4-80E1-4E720607C017}"/>
              </a:ext>
            </a:extLst>
          </p:cNvPr>
          <p:cNvPicPr>
            <a:picLocks noChangeAspect="1"/>
          </p:cNvPicPr>
          <p:nvPr/>
        </p:nvPicPr>
        <p:blipFill>
          <a:blip r:embed="rId2"/>
          <a:stretch>
            <a:fillRect/>
          </a:stretch>
        </p:blipFill>
        <p:spPr>
          <a:xfrm>
            <a:off x="164237" y="3040972"/>
            <a:ext cx="4320114" cy="2928891"/>
          </a:xfrm>
          <a:prstGeom prst="rect">
            <a:avLst/>
          </a:prstGeom>
        </p:spPr>
      </p:pic>
      <p:pic>
        <p:nvPicPr>
          <p:cNvPr id="6" name="Picture 5">
            <a:extLst>
              <a:ext uri="{FF2B5EF4-FFF2-40B4-BE49-F238E27FC236}">
                <a16:creationId xmlns:a16="http://schemas.microsoft.com/office/drawing/2014/main" id="{B9C5B9C3-C195-4D72-B015-67E105D34820}"/>
              </a:ext>
            </a:extLst>
          </p:cNvPr>
          <p:cNvPicPr>
            <a:picLocks noChangeAspect="1"/>
          </p:cNvPicPr>
          <p:nvPr/>
        </p:nvPicPr>
        <p:blipFill>
          <a:blip r:embed="rId3"/>
          <a:stretch>
            <a:fillRect/>
          </a:stretch>
        </p:blipFill>
        <p:spPr>
          <a:xfrm>
            <a:off x="4660504" y="2860828"/>
            <a:ext cx="3195734" cy="3289177"/>
          </a:xfrm>
          <a:prstGeom prst="rect">
            <a:avLst/>
          </a:prstGeom>
        </p:spPr>
      </p:pic>
      <p:pic>
        <p:nvPicPr>
          <p:cNvPr id="7" name="Picture 6">
            <a:extLst>
              <a:ext uri="{FF2B5EF4-FFF2-40B4-BE49-F238E27FC236}">
                <a16:creationId xmlns:a16="http://schemas.microsoft.com/office/drawing/2014/main" id="{E492ECA6-CB38-4A28-9092-BF8EA68372AE}"/>
              </a:ext>
            </a:extLst>
          </p:cNvPr>
          <p:cNvPicPr>
            <a:picLocks noChangeAspect="1"/>
          </p:cNvPicPr>
          <p:nvPr/>
        </p:nvPicPr>
        <p:blipFill rotWithShape="1">
          <a:blip r:embed="rId4"/>
          <a:srcRect l="4078" t="15337" r="3787" b="14665"/>
          <a:stretch/>
        </p:blipFill>
        <p:spPr>
          <a:xfrm>
            <a:off x="8032390" y="3675356"/>
            <a:ext cx="3995373" cy="1855433"/>
          </a:xfrm>
          <a:prstGeom prst="rect">
            <a:avLst/>
          </a:prstGeom>
        </p:spPr>
      </p:pic>
    </p:spTree>
    <p:extLst>
      <p:ext uri="{BB962C8B-B14F-4D97-AF65-F5344CB8AC3E}">
        <p14:creationId xmlns:p14="http://schemas.microsoft.com/office/powerpoint/2010/main" val="28347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What is Historical Science?</a:t>
            </a:r>
          </a:p>
        </p:txBody>
      </p:sp>
      <p:sp>
        <p:nvSpPr>
          <p:cNvPr id="10" name="Content Placeholder 13">
            <a:extLst>
              <a:ext uri="{FF2B5EF4-FFF2-40B4-BE49-F238E27FC236}">
                <a16:creationId xmlns:a16="http://schemas.microsoft.com/office/drawing/2014/main" id="{6D78F635-A03F-4F31-ABC5-3751CE8D8EFC}"/>
              </a:ext>
            </a:extLst>
          </p:cNvPr>
          <p:cNvSpPr>
            <a:spLocks noGrp="1"/>
          </p:cNvSpPr>
          <p:nvPr>
            <p:ph idx="1"/>
          </p:nvPr>
        </p:nvSpPr>
        <p:spPr>
          <a:xfrm>
            <a:off x="457200" y="1825625"/>
            <a:ext cx="10096500" cy="3778006"/>
          </a:xfrm>
        </p:spPr>
        <p:txBody>
          <a:bodyPr>
            <a:normAutofit/>
          </a:bodyPr>
          <a:lstStyle/>
          <a:p>
            <a:r>
              <a:rPr lang="en-US" sz="3200" b="1" dirty="0"/>
              <a:t>Forensics</a:t>
            </a:r>
            <a:endParaRPr lang="en-US" b="1" dirty="0"/>
          </a:p>
          <a:p>
            <a:endParaRPr lang="en-US" dirty="0"/>
          </a:p>
        </p:txBody>
      </p:sp>
      <p:pic>
        <p:nvPicPr>
          <p:cNvPr id="11" name="Picture 10">
            <a:extLst>
              <a:ext uri="{FF2B5EF4-FFF2-40B4-BE49-F238E27FC236}">
                <a16:creationId xmlns:a16="http://schemas.microsoft.com/office/drawing/2014/main" id="{D587F355-D65B-4611-A7AF-A00202B93F55}"/>
              </a:ext>
            </a:extLst>
          </p:cNvPr>
          <p:cNvPicPr>
            <a:picLocks noChangeAspect="1"/>
          </p:cNvPicPr>
          <p:nvPr/>
        </p:nvPicPr>
        <p:blipFill>
          <a:blip r:embed="rId2"/>
          <a:stretch>
            <a:fillRect/>
          </a:stretch>
        </p:blipFill>
        <p:spPr>
          <a:xfrm>
            <a:off x="2785183" y="1825625"/>
            <a:ext cx="2857500" cy="401002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7668E74-9850-41CB-AE46-1D66E45A0EE7}"/>
              </a:ext>
            </a:extLst>
          </p:cNvPr>
          <p:cNvPicPr>
            <a:picLocks noChangeAspect="1"/>
          </p:cNvPicPr>
          <p:nvPr/>
        </p:nvPicPr>
        <p:blipFill>
          <a:blip r:embed="rId3"/>
          <a:stretch>
            <a:fillRect/>
          </a:stretch>
        </p:blipFill>
        <p:spPr>
          <a:xfrm>
            <a:off x="519344" y="2850682"/>
            <a:ext cx="2607584" cy="366048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3C300F1-D8CB-4208-AC78-19736A3AAB4A}"/>
              </a:ext>
            </a:extLst>
          </p:cNvPr>
          <p:cNvPicPr>
            <a:picLocks noChangeAspect="1"/>
          </p:cNvPicPr>
          <p:nvPr/>
        </p:nvPicPr>
        <p:blipFill>
          <a:blip r:embed="rId4"/>
          <a:stretch>
            <a:fillRect/>
          </a:stretch>
        </p:blipFill>
        <p:spPr>
          <a:xfrm>
            <a:off x="6538746" y="1693045"/>
            <a:ext cx="4951890" cy="4951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773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Uniformitarianism</a:t>
            </a:r>
          </a:p>
        </p:txBody>
      </p:sp>
      <p:sp>
        <p:nvSpPr>
          <p:cNvPr id="14" name="Content Placeholder 13"/>
          <p:cNvSpPr>
            <a:spLocks noGrp="1"/>
          </p:cNvSpPr>
          <p:nvPr>
            <p:ph idx="1"/>
          </p:nvPr>
        </p:nvSpPr>
        <p:spPr>
          <a:xfrm>
            <a:off x="457200" y="1825625"/>
            <a:ext cx="11213690" cy="3778006"/>
          </a:xfrm>
        </p:spPr>
        <p:txBody>
          <a:bodyPr>
            <a:normAutofit/>
          </a:bodyPr>
          <a:lstStyle/>
          <a:p>
            <a:r>
              <a:rPr lang="en-US" sz="3200" dirty="0"/>
              <a:t>The idea that present day processes can be used to explain the past.</a:t>
            </a:r>
          </a:p>
          <a:p>
            <a:r>
              <a:rPr lang="en-US" sz="3200" dirty="0"/>
              <a:t>Example: Hourglass</a:t>
            </a:r>
          </a:p>
          <a:p>
            <a:r>
              <a:rPr lang="en-US" sz="3200" dirty="0"/>
              <a:t>3 Assumptions </a:t>
            </a:r>
          </a:p>
          <a:p>
            <a:pPr lvl="1"/>
            <a:r>
              <a:rPr lang="en-US" sz="2800" dirty="0"/>
              <a:t>Rate has remained constant</a:t>
            </a:r>
          </a:p>
          <a:p>
            <a:pPr lvl="1"/>
            <a:r>
              <a:rPr lang="en-US" sz="2800" dirty="0"/>
              <a:t>Closed system – nothing added or removed</a:t>
            </a:r>
          </a:p>
          <a:p>
            <a:pPr lvl="1"/>
            <a:r>
              <a:rPr lang="en-US" sz="2800" dirty="0"/>
              <a:t>Original ratio of sand on each side known</a:t>
            </a:r>
          </a:p>
          <a:p>
            <a:pPr lvl="1"/>
            <a:endParaRPr lang="en-US" sz="2800" dirty="0"/>
          </a:p>
        </p:txBody>
      </p:sp>
      <p:pic>
        <p:nvPicPr>
          <p:cNvPr id="2050" name="Picture 2" descr="Image result for hourglass gif">
            <a:extLst>
              <a:ext uri="{FF2B5EF4-FFF2-40B4-BE49-F238E27FC236}">
                <a16:creationId xmlns:a16="http://schemas.microsoft.com/office/drawing/2014/main" id="{4F8A5E71-B478-499B-9C1B-8769C8F787A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93535" y="2734440"/>
            <a:ext cx="2001456" cy="361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98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fade">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5" end="5"/>
                                            </p:txEl>
                                          </p:spTgt>
                                        </p:tgtEl>
                                        <p:attrNameLst>
                                          <p:attrName>style.visibility</p:attrName>
                                        </p:attrNameLst>
                                      </p:cBhvr>
                                      <p:to>
                                        <p:strVal val="visible"/>
                                      </p:to>
                                    </p:set>
                                    <p:animEffect transition="in" filter="fade">
                                      <p:cBhvr>
                                        <p:cTn id="2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Radiometric Dating</a:t>
            </a:r>
          </a:p>
        </p:txBody>
      </p:sp>
      <p:pic>
        <p:nvPicPr>
          <p:cNvPr id="2" name="Picture 1">
            <a:extLst>
              <a:ext uri="{FF2B5EF4-FFF2-40B4-BE49-F238E27FC236}">
                <a16:creationId xmlns:a16="http://schemas.microsoft.com/office/drawing/2014/main" id="{DE74DD04-DA15-48EA-AA82-6560151787AF}"/>
              </a:ext>
            </a:extLst>
          </p:cNvPr>
          <p:cNvPicPr>
            <a:picLocks noChangeAspect="1"/>
          </p:cNvPicPr>
          <p:nvPr/>
        </p:nvPicPr>
        <p:blipFill>
          <a:blip r:embed="rId3"/>
          <a:stretch>
            <a:fillRect/>
          </a:stretch>
        </p:blipFill>
        <p:spPr>
          <a:xfrm>
            <a:off x="5642260" y="1992085"/>
            <a:ext cx="5983682" cy="399162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FD1BCE4-4B27-4878-A3B5-C81A1E05429F}"/>
              </a:ext>
            </a:extLst>
          </p:cNvPr>
          <p:cNvPicPr>
            <a:picLocks noChangeAspect="1"/>
          </p:cNvPicPr>
          <p:nvPr/>
        </p:nvPicPr>
        <p:blipFill>
          <a:blip r:embed="rId4"/>
          <a:stretch>
            <a:fillRect/>
          </a:stretch>
        </p:blipFill>
        <p:spPr>
          <a:xfrm>
            <a:off x="772884" y="1992084"/>
            <a:ext cx="3991627" cy="3991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227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Radiometric Dating</a:t>
            </a:r>
          </a:p>
        </p:txBody>
      </p:sp>
      <p:sp>
        <p:nvSpPr>
          <p:cNvPr id="14" name="Content Placeholder 13"/>
          <p:cNvSpPr>
            <a:spLocks noGrp="1"/>
          </p:cNvSpPr>
          <p:nvPr>
            <p:ph idx="1"/>
          </p:nvPr>
        </p:nvSpPr>
        <p:spPr>
          <a:xfrm>
            <a:off x="457200" y="1825625"/>
            <a:ext cx="6716485" cy="4629604"/>
          </a:xfrm>
        </p:spPr>
        <p:txBody>
          <a:bodyPr>
            <a:normAutofit/>
          </a:bodyPr>
          <a:lstStyle/>
          <a:p>
            <a:r>
              <a:rPr lang="en-US" sz="3200" dirty="0"/>
              <a:t>Uranium has 92 protons and if it contains 146 neutrons then it is called Uranium 238 which is an unstable isotope. Uranium 238 is an unstable isotope and will naturally decay into the daughter element Lead 206 spontaneously at some point</a:t>
            </a:r>
          </a:p>
          <a:p>
            <a:r>
              <a:rPr lang="en-US" sz="3200" dirty="0"/>
              <a:t>Half Life of 4.47 billion years</a:t>
            </a:r>
          </a:p>
        </p:txBody>
      </p:sp>
      <p:pic>
        <p:nvPicPr>
          <p:cNvPr id="2" name="Picture 1">
            <a:extLst>
              <a:ext uri="{FF2B5EF4-FFF2-40B4-BE49-F238E27FC236}">
                <a16:creationId xmlns:a16="http://schemas.microsoft.com/office/drawing/2014/main" id="{00081228-4D15-4991-9500-7565A8ACCDB0}"/>
              </a:ext>
            </a:extLst>
          </p:cNvPr>
          <p:cNvPicPr>
            <a:picLocks noChangeAspect="1"/>
          </p:cNvPicPr>
          <p:nvPr/>
        </p:nvPicPr>
        <p:blipFill>
          <a:blip r:embed="rId2"/>
          <a:stretch>
            <a:fillRect/>
          </a:stretch>
        </p:blipFill>
        <p:spPr>
          <a:xfrm>
            <a:off x="7440239" y="2750264"/>
            <a:ext cx="4501389" cy="1880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913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Radiometric Dating</a:t>
            </a:r>
          </a:p>
        </p:txBody>
      </p:sp>
      <p:sp>
        <p:nvSpPr>
          <p:cNvPr id="14" name="Content Placeholder 13"/>
          <p:cNvSpPr>
            <a:spLocks noGrp="1"/>
          </p:cNvSpPr>
          <p:nvPr>
            <p:ph idx="1"/>
          </p:nvPr>
        </p:nvSpPr>
        <p:spPr>
          <a:xfrm>
            <a:off x="457200" y="1825625"/>
            <a:ext cx="11110404" cy="3778006"/>
          </a:xfrm>
        </p:spPr>
        <p:txBody>
          <a:bodyPr>
            <a:normAutofit fontScale="92500" lnSpcReduction="10000"/>
          </a:bodyPr>
          <a:lstStyle/>
          <a:p>
            <a:r>
              <a:rPr lang="en-US" sz="3600" dirty="0"/>
              <a:t>3 Key Assumptions Just like the Hourglass</a:t>
            </a:r>
          </a:p>
          <a:p>
            <a:r>
              <a:rPr lang="en-US" sz="3600" dirty="0"/>
              <a:t>a. The rate of decay remains constant through the unstable isotope’s lifetime.</a:t>
            </a:r>
          </a:p>
          <a:p>
            <a:r>
              <a:rPr lang="en-US" sz="3600" dirty="0"/>
              <a:t>b. The amount of original in place parent and daughter isotopes are known. </a:t>
            </a:r>
          </a:p>
          <a:p>
            <a:r>
              <a:rPr lang="en-US" sz="3600" dirty="0"/>
              <a:t>c. There has been no contamination throughout the sample’s lifespan to reduce or increase the ratio of parent to daughter isotopes. </a:t>
            </a:r>
          </a:p>
          <a:p>
            <a:endParaRPr lang="en-US" sz="3600" dirty="0"/>
          </a:p>
        </p:txBody>
      </p:sp>
    </p:spTree>
    <p:extLst>
      <p:ext uri="{BB962C8B-B14F-4D97-AF65-F5344CB8AC3E}">
        <p14:creationId xmlns:p14="http://schemas.microsoft.com/office/powerpoint/2010/main" val="216906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Radiometric Dating</a:t>
            </a:r>
          </a:p>
        </p:txBody>
      </p:sp>
      <p:pic>
        <p:nvPicPr>
          <p:cNvPr id="4" name="Picture 3">
            <a:extLst>
              <a:ext uri="{FF2B5EF4-FFF2-40B4-BE49-F238E27FC236}">
                <a16:creationId xmlns:a16="http://schemas.microsoft.com/office/drawing/2014/main" id="{174DF4A3-1360-4B24-B137-47F9639F3D90}"/>
              </a:ext>
            </a:extLst>
          </p:cNvPr>
          <p:cNvPicPr>
            <a:picLocks noChangeAspect="1"/>
          </p:cNvPicPr>
          <p:nvPr/>
        </p:nvPicPr>
        <p:blipFill>
          <a:blip r:embed="rId2"/>
          <a:stretch>
            <a:fillRect/>
          </a:stretch>
        </p:blipFill>
        <p:spPr>
          <a:xfrm>
            <a:off x="1106261" y="2099582"/>
            <a:ext cx="9544050" cy="3790950"/>
          </a:xfrm>
          <a:prstGeom prst="rect">
            <a:avLst/>
          </a:prstGeom>
        </p:spPr>
      </p:pic>
    </p:spTree>
    <p:extLst>
      <p:ext uri="{BB962C8B-B14F-4D97-AF65-F5344CB8AC3E}">
        <p14:creationId xmlns:p14="http://schemas.microsoft.com/office/powerpoint/2010/main" val="218060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199" y="568772"/>
            <a:ext cx="11868539" cy="1150907"/>
          </a:xfrm>
        </p:spPr>
        <p:txBody>
          <a:bodyPr>
            <a:normAutofit/>
          </a:bodyPr>
          <a:lstStyle/>
          <a:p>
            <a:r>
              <a:rPr lang="en-US" sz="5400" u="sng" dirty="0"/>
              <a:t>An Old Earth View Permeates Society </a:t>
            </a:r>
          </a:p>
        </p:txBody>
      </p:sp>
      <p:pic>
        <p:nvPicPr>
          <p:cNvPr id="4" name="Picture 3">
            <a:extLst>
              <a:ext uri="{FF2B5EF4-FFF2-40B4-BE49-F238E27FC236}">
                <a16:creationId xmlns:a16="http://schemas.microsoft.com/office/drawing/2014/main" id="{8B370DA0-0670-49F0-8563-C3E85849F405}"/>
              </a:ext>
            </a:extLst>
          </p:cNvPr>
          <p:cNvPicPr>
            <a:picLocks noChangeAspect="1"/>
          </p:cNvPicPr>
          <p:nvPr/>
        </p:nvPicPr>
        <p:blipFill>
          <a:blip r:embed="rId2"/>
          <a:stretch>
            <a:fillRect/>
          </a:stretch>
        </p:blipFill>
        <p:spPr>
          <a:xfrm>
            <a:off x="354562" y="1719679"/>
            <a:ext cx="3918857" cy="293914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9EC2364-EAB6-4EA6-8053-F71398070016}"/>
              </a:ext>
            </a:extLst>
          </p:cNvPr>
          <p:cNvPicPr>
            <a:picLocks noChangeAspect="1"/>
          </p:cNvPicPr>
          <p:nvPr/>
        </p:nvPicPr>
        <p:blipFill>
          <a:blip r:embed="rId3"/>
          <a:stretch>
            <a:fillRect/>
          </a:stretch>
        </p:blipFill>
        <p:spPr>
          <a:xfrm>
            <a:off x="1399007" y="3816220"/>
            <a:ext cx="5094514" cy="286566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4871939-D5AB-4F0A-852B-C3B51378F0A6}"/>
              </a:ext>
            </a:extLst>
          </p:cNvPr>
          <p:cNvPicPr>
            <a:picLocks noChangeAspect="1"/>
          </p:cNvPicPr>
          <p:nvPr/>
        </p:nvPicPr>
        <p:blipFill>
          <a:blip r:embed="rId4"/>
          <a:stretch>
            <a:fillRect/>
          </a:stretch>
        </p:blipFill>
        <p:spPr>
          <a:xfrm>
            <a:off x="5028322" y="1668361"/>
            <a:ext cx="4055707" cy="30417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0849A46-D38B-4AFC-A30D-E8718ACAA848}"/>
              </a:ext>
            </a:extLst>
          </p:cNvPr>
          <p:cNvPicPr>
            <a:picLocks noChangeAspect="1"/>
          </p:cNvPicPr>
          <p:nvPr/>
        </p:nvPicPr>
        <p:blipFill>
          <a:blip r:embed="rId5"/>
          <a:stretch>
            <a:fillRect/>
          </a:stretch>
        </p:blipFill>
        <p:spPr>
          <a:xfrm>
            <a:off x="7116631" y="4257377"/>
            <a:ext cx="4277308" cy="241109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7AEB28A-2786-4B9C-A498-044C0C57D7CE}"/>
              </a:ext>
            </a:extLst>
          </p:cNvPr>
          <p:cNvPicPr>
            <a:picLocks noChangeAspect="1"/>
          </p:cNvPicPr>
          <p:nvPr/>
        </p:nvPicPr>
        <p:blipFill>
          <a:blip r:embed="rId6"/>
          <a:stretch>
            <a:fillRect/>
          </a:stretch>
        </p:blipFill>
        <p:spPr>
          <a:xfrm>
            <a:off x="9904054" y="1540649"/>
            <a:ext cx="2112995" cy="3169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682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Distant Starlight</a:t>
            </a:r>
          </a:p>
        </p:txBody>
      </p:sp>
      <p:sp>
        <p:nvSpPr>
          <p:cNvPr id="14" name="Content Placeholder 13"/>
          <p:cNvSpPr>
            <a:spLocks noGrp="1"/>
          </p:cNvSpPr>
          <p:nvPr>
            <p:ph idx="1"/>
          </p:nvPr>
        </p:nvSpPr>
        <p:spPr>
          <a:xfrm>
            <a:off x="457200" y="1825625"/>
            <a:ext cx="7304314" cy="4705804"/>
          </a:xfrm>
        </p:spPr>
        <p:txBody>
          <a:bodyPr>
            <a:normAutofit/>
          </a:bodyPr>
          <a:lstStyle/>
          <a:p>
            <a:r>
              <a:rPr lang="en-US" sz="3600" dirty="0"/>
              <a:t>Speed of Light: 186000 </a:t>
            </a:r>
            <a:r>
              <a:rPr lang="en-US" sz="3600" dirty="0" err="1"/>
              <a:t>mps</a:t>
            </a:r>
            <a:endParaRPr lang="en-US" sz="3600" dirty="0"/>
          </a:p>
          <a:p>
            <a:r>
              <a:rPr lang="en-US" sz="3600" dirty="0"/>
              <a:t>The two nearest stars from the Sun are Alpha Centauri A and B at approximately 4.3 light years</a:t>
            </a:r>
          </a:p>
          <a:p>
            <a:r>
              <a:rPr lang="en-US" sz="3600" dirty="0"/>
              <a:t>Nearest galaxy is the Canis Major Dwarf Galaxy at approximately 25,000 light years away</a:t>
            </a:r>
          </a:p>
        </p:txBody>
      </p:sp>
      <p:pic>
        <p:nvPicPr>
          <p:cNvPr id="2" name="Picture 1">
            <a:extLst>
              <a:ext uri="{FF2B5EF4-FFF2-40B4-BE49-F238E27FC236}">
                <a16:creationId xmlns:a16="http://schemas.microsoft.com/office/drawing/2014/main" id="{87A16158-8787-4D7C-8B13-8761D9DEC60F}"/>
              </a:ext>
            </a:extLst>
          </p:cNvPr>
          <p:cNvPicPr>
            <a:picLocks noChangeAspect="1"/>
          </p:cNvPicPr>
          <p:nvPr/>
        </p:nvPicPr>
        <p:blipFill>
          <a:blip r:embed="rId3"/>
          <a:stretch>
            <a:fillRect/>
          </a:stretch>
        </p:blipFill>
        <p:spPr>
          <a:xfrm>
            <a:off x="7904188" y="2236882"/>
            <a:ext cx="3927699" cy="2384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105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Distant Starlight</a:t>
            </a:r>
          </a:p>
        </p:txBody>
      </p:sp>
      <p:sp>
        <p:nvSpPr>
          <p:cNvPr id="14" name="Content Placeholder 13"/>
          <p:cNvSpPr>
            <a:spLocks noGrp="1"/>
          </p:cNvSpPr>
          <p:nvPr>
            <p:ph idx="1"/>
          </p:nvPr>
        </p:nvSpPr>
        <p:spPr>
          <a:xfrm>
            <a:off x="457200" y="1825625"/>
            <a:ext cx="11212286" cy="4463604"/>
          </a:xfrm>
        </p:spPr>
        <p:txBody>
          <a:bodyPr>
            <a:normAutofit/>
          </a:bodyPr>
          <a:lstStyle/>
          <a:p>
            <a:r>
              <a:rPr lang="en-US" sz="3600" dirty="0"/>
              <a:t>Time Dilation </a:t>
            </a:r>
          </a:p>
          <a:p>
            <a:r>
              <a:rPr lang="en-US" sz="3600" dirty="0"/>
              <a:t>Anisotropic Synchronization Convention</a:t>
            </a:r>
          </a:p>
          <a:p>
            <a:r>
              <a:rPr lang="en-US" sz="3600" dirty="0"/>
              <a:t>Rapid Creation</a:t>
            </a:r>
          </a:p>
          <a:p>
            <a:r>
              <a:rPr lang="en-US" sz="3600" dirty="0"/>
              <a:t>Then God said, “Let the earth bring forth grass, the herb that yields seed, and the fruit tree that yields fruit according to its kind, whose seed is in itself, on the earth”; and it was so. (Genesis 1:11)</a:t>
            </a:r>
          </a:p>
          <a:p>
            <a:endParaRPr lang="en-US" sz="3600" dirty="0"/>
          </a:p>
          <a:p>
            <a:endParaRPr lang="en-US" sz="3600" dirty="0"/>
          </a:p>
        </p:txBody>
      </p:sp>
    </p:spTree>
    <p:extLst>
      <p:ext uri="{BB962C8B-B14F-4D97-AF65-F5344CB8AC3E}">
        <p14:creationId xmlns:p14="http://schemas.microsoft.com/office/powerpoint/2010/main" val="312339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Effect transition="in" filter="fade">
                                      <p:cBhvr>
                                        <p:cTn id="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Distant Starlight</a:t>
            </a:r>
          </a:p>
        </p:txBody>
      </p:sp>
      <p:sp>
        <p:nvSpPr>
          <p:cNvPr id="14" name="Content Placeholder 13"/>
          <p:cNvSpPr>
            <a:spLocks noGrp="1"/>
          </p:cNvSpPr>
          <p:nvPr>
            <p:ph idx="1"/>
          </p:nvPr>
        </p:nvSpPr>
        <p:spPr>
          <a:xfrm>
            <a:off x="457200" y="1825625"/>
            <a:ext cx="11212286" cy="4463604"/>
          </a:xfrm>
        </p:spPr>
        <p:txBody>
          <a:bodyPr>
            <a:normAutofit/>
          </a:bodyPr>
          <a:lstStyle/>
          <a:p>
            <a:r>
              <a:rPr lang="en-US" sz="3600" dirty="0"/>
              <a:t>Old Earth Creationists have a starlight problem as well.</a:t>
            </a:r>
          </a:p>
          <a:p>
            <a:pPr marL="0" indent="0">
              <a:buNone/>
            </a:pPr>
            <a:r>
              <a:rPr lang="en-US" sz="3600" dirty="0"/>
              <a:t>Genesis 1:16-17</a:t>
            </a:r>
          </a:p>
          <a:p>
            <a:pPr marL="0" indent="0">
              <a:buNone/>
            </a:pPr>
            <a:r>
              <a:rPr lang="en-US" sz="3600" dirty="0"/>
              <a:t>Then God made two great lights: the greater light to rule the day, and the lesser light to rule the night. He made the stars also. God set them in the firmament of the heavens to give light on the earth</a:t>
            </a:r>
          </a:p>
          <a:p>
            <a:endParaRPr lang="en-US" sz="3600" dirty="0"/>
          </a:p>
          <a:p>
            <a:endParaRPr lang="en-US" sz="3600" dirty="0"/>
          </a:p>
          <a:p>
            <a:endParaRPr lang="en-US" sz="3600" dirty="0"/>
          </a:p>
        </p:txBody>
      </p:sp>
    </p:spTree>
    <p:extLst>
      <p:ext uri="{BB962C8B-B14F-4D97-AF65-F5344CB8AC3E}">
        <p14:creationId xmlns:p14="http://schemas.microsoft.com/office/powerpoint/2010/main" val="176977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Ice Cores</a:t>
            </a:r>
          </a:p>
        </p:txBody>
      </p:sp>
      <p:sp>
        <p:nvSpPr>
          <p:cNvPr id="14" name="Content Placeholder 13"/>
          <p:cNvSpPr>
            <a:spLocks noGrp="1"/>
          </p:cNvSpPr>
          <p:nvPr>
            <p:ph idx="1"/>
          </p:nvPr>
        </p:nvSpPr>
        <p:spPr>
          <a:xfrm>
            <a:off x="457200" y="1825625"/>
            <a:ext cx="7357730" cy="4569108"/>
          </a:xfrm>
        </p:spPr>
        <p:txBody>
          <a:bodyPr>
            <a:normAutofit/>
          </a:bodyPr>
          <a:lstStyle/>
          <a:p>
            <a:r>
              <a:rPr lang="en-US" sz="3200" dirty="0"/>
              <a:t>Large Ice cores hundreds to thousands of feet in length have been taken in places such as Greenland and the Antarctic. </a:t>
            </a:r>
          </a:p>
          <a:p>
            <a:r>
              <a:rPr lang="en-US" sz="3200" dirty="0"/>
              <a:t>Uniformitarian assumptions assume that the rate that we find ice compiling today associated with rings can be extrapolated to the past to estimate the age of the ice.</a:t>
            </a:r>
          </a:p>
          <a:p>
            <a:endParaRPr lang="en-US" sz="3200" dirty="0"/>
          </a:p>
        </p:txBody>
      </p:sp>
      <p:pic>
        <p:nvPicPr>
          <p:cNvPr id="4" name="Picture 8" descr="http://decodedscience.com/wp-content/uploads/2012/08/ice-core-BAS.png">
            <a:extLst>
              <a:ext uri="{FF2B5EF4-FFF2-40B4-BE49-F238E27FC236}">
                <a16:creationId xmlns:a16="http://schemas.microsoft.com/office/drawing/2014/main" id="{15774C4D-E178-444E-9A76-3C19D68613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1623" y="1227619"/>
            <a:ext cx="3235981" cy="2504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descr="http://www.icecores.org/graphics/NICL_Freezer.jpg">
            <a:extLst>
              <a:ext uri="{FF2B5EF4-FFF2-40B4-BE49-F238E27FC236}">
                <a16:creationId xmlns:a16="http://schemas.microsoft.com/office/drawing/2014/main" id="{F8DA9FB4-C7EE-4DCA-933B-0AF6840103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5331" y="4153311"/>
            <a:ext cx="2988563" cy="2241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Ice Cores</a:t>
            </a:r>
          </a:p>
        </p:txBody>
      </p:sp>
      <p:sp>
        <p:nvSpPr>
          <p:cNvPr id="14" name="Content Placeholder 13"/>
          <p:cNvSpPr>
            <a:spLocks noGrp="1"/>
          </p:cNvSpPr>
          <p:nvPr>
            <p:ph idx="1"/>
          </p:nvPr>
        </p:nvSpPr>
        <p:spPr>
          <a:xfrm>
            <a:off x="457200" y="1825625"/>
            <a:ext cx="7155712" cy="3778006"/>
          </a:xfrm>
        </p:spPr>
        <p:txBody>
          <a:bodyPr>
            <a:normAutofit/>
          </a:bodyPr>
          <a:lstStyle/>
          <a:p>
            <a:r>
              <a:rPr lang="en-US" sz="3200" dirty="0"/>
              <a:t>Rings in the ice are assumed to form based on seasonal changes on a yearly basis. As dust is blown and laid down annually, this will create one ring of ice. </a:t>
            </a:r>
          </a:p>
          <a:p>
            <a:r>
              <a:rPr lang="en-US" sz="3200" dirty="0"/>
              <a:t>However, it is known that multiple rings can form in one year due to variable seasonal conditions.</a:t>
            </a:r>
          </a:p>
        </p:txBody>
      </p:sp>
      <p:pic>
        <p:nvPicPr>
          <p:cNvPr id="4" name="Picture 4" descr="http://www2.umaine.edu/USITASE/images/teachers/figures/ice.gif">
            <a:extLst>
              <a:ext uri="{FF2B5EF4-FFF2-40B4-BE49-F238E27FC236}">
                <a16:creationId xmlns:a16="http://schemas.microsoft.com/office/drawing/2014/main" id="{BAE85DD7-834C-45FB-AB6D-CFEC5A996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825" y="1719679"/>
            <a:ext cx="3008319" cy="25645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http://earthobservatory.nasa.gov/Features/Paleoclimatology_IceCores/Images/cores.jpg">
            <a:extLst>
              <a:ext uri="{FF2B5EF4-FFF2-40B4-BE49-F238E27FC236}">
                <a16:creationId xmlns:a16="http://schemas.microsoft.com/office/drawing/2014/main" id="{8982B113-2919-4042-BC60-BDA0DF21C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222" y="4905508"/>
            <a:ext cx="5518836" cy="1608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35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Ice Cores</a:t>
            </a:r>
          </a:p>
        </p:txBody>
      </p:sp>
      <p:sp>
        <p:nvSpPr>
          <p:cNvPr id="14" name="Content Placeholder 13"/>
          <p:cNvSpPr>
            <a:spLocks noGrp="1"/>
          </p:cNvSpPr>
          <p:nvPr>
            <p:ph idx="1"/>
          </p:nvPr>
        </p:nvSpPr>
        <p:spPr>
          <a:xfrm>
            <a:off x="457200" y="1825625"/>
            <a:ext cx="7538484" cy="3778006"/>
          </a:xfrm>
        </p:spPr>
        <p:txBody>
          <a:bodyPr>
            <a:normAutofit/>
          </a:bodyPr>
          <a:lstStyle/>
          <a:p>
            <a:r>
              <a:rPr lang="en-US" sz="3200" dirty="0"/>
              <a:t>Another issue with dating ice cores is the difficulty found in counting individual rings. As additional ice is laid down, the rings at the bottom become compressed and difficult to resolve. The lower parts of ice cores must rely on computer models to estimate the number of rings.</a:t>
            </a:r>
          </a:p>
        </p:txBody>
      </p:sp>
      <p:pic>
        <p:nvPicPr>
          <p:cNvPr id="4" name="Picture 2" descr="Figure 12.3">
            <a:extLst>
              <a:ext uri="{FF2B5EF4-FFF2-40B4-BE49-F238E27FC236}">
                <a16:creationId xmlns:a16="http://schemas.microsoft.com/office/drawing/2014/main" id="{1E3E6472-ACDE-45D9-8241-4A1A1B413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1380" y="2245579"/>
            <a:ext cx="3501242" cy="2366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99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Ice Cores</a:t>
            </a:r>
          </a:p>
        </p:txBody>
      </p:sp>
      <p:sp>
        <p:nvSpPr>
          <p:cNvPr id="14" name="Content Placeholder 13"/>
          <p:cNvSpPr>
            <a:spLocks noGrp="1"/>
          </p:cNvSpPr>
          <p:nvPr>
            <p:ph idx="1"/>
          </p:nvPr>
        </p:nvSpPr>
        <p:spPr>
          <a:xfrm>
            <a:off x="457200" y="1825625"/>
            <a:ext cx="7538484" cy="3778006"/>
          </a:xfrm>
        </p:spPr>
        <p:txBody>
          <a:bodyPr>
            <a:normAutofit/>
          </a:bodyPr>
          <a:lstStyle/>
          <a:p>
            <a:r>
              <a:rPr lang="en-US" sz="3200" dirty="0"/>
              <a:t>In 1988, World Warr II planes dating to 1942 were discovered under 260 ft of ice in Greenland. </a:t>
            </a:r>
          </a:p>
          <a:p>
            <a:r>
              <a:rPr lang="en-US" sz="3200" dirty="0"/>
              <a:t>However, The average rate of snowfall in Greenland is less than one foot per year. By this calculation Greenland had to average 5 feet of ice per year for 46 years. </a:t>
            </a:r>
          </a:p>
        </p:txBody>
      </p:sp>
      <p:pic>
        <p:nvPicPr>
          <p:cNvPr id="5" name="Picture 2" descr="http://worldwar2.org.uk/wp-content/uploads/2013/06/640px-Focke-Wulf_Fw_190_050602-F-1234P-005.jpg">
            <a:extLst>
              <a:ext uri="{FF2B5EF4-FFF2-40B4-BE49-F238E27FC236}">
                <a16:creationId xmlns:a16="http://schemas.microsoft.com/office/drawing/2014/main" id="{F059E204-6E54-48C0-94AF-A3743E9EA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4196" y="2095374"/>
            <a:ext cx="2936874" cy="2184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63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Tree Rings</a:t>
            </a:r>
          </a:p>
        </p:txBody>
      </p:sp>
      <p:sp>
        <p:nvSpPr>
          <p:cNvPr id="14" name="Content Placeholder 13"/>
          <p:cNvSpPr>
            <a:spLocks noGrp="1"/>
          </p:cNvSpPr>
          <p:nvPr>
            <p:ph idx="1"/>
          </p:nvPr>
        </p:nvSpPr>
        <p:spPr>
          <a:xfrm>
            <a:off x="457201" y="1825624"/>
            <a:ext cx="5874026" cy="4463603"/>
          </a:xfrm>
        </p:spPr>
        <p:txBody>
          <a:bodyPr>
            <a:normAutofit/>
          </a:bodyPr>
          <a:lstStyle/>
          <a:p>
            <a:r>
              <a:rPr lang="en-US" sz="3200" dirty="0"/>
              <a:t>Similar to Ice Cores, the study of dendrochronology dates trees through counting the number of rings in a tree’s trunk and by correlating the patterns between multiple trees, some of which are dead and others which are fossilized.</a:t>
            </a:r>
          </a:p>
        </p:txBody>
      </p:sp>
      <p:pic>
        <p:nvPicPr>
          <p:cNvPr id="4" name="Picture 4" descr="http://iedro.org/wordpress/wp-content/uploads/2012/03/tree_rings.v2.jpg">
            <a:extLst>
              <a:ext uri="{FF2B5EF4-FFF2-40B4-BE49-F238E27FC236}">
                <a16:creationId xmlns:a16="http://schemas.microsoft.com/office/drawing/2014/main" id="{BE5FDA21-A802-4D45-9141-85AC98424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4930" y="2089934"/>
            <a:ext cx="4122207" cy="2970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F8C8114-76E9-4662-ACBD-A63C8423DB8B}"/>
              </a:ext>
            </a:extLst>
          </p:cNvPr>
          <p:cNvPicPr>
            <a:picLocks noChangeAspect="1"/>
          </p:cNvPicPr>
          <p:nvPr/>
        </p:nvPicPr>
        <p:blipFill>
          <a:blip r:embed="rId3"/>
          <a:stretch>
            <a:fillRect/>
          </a:stretch>
        </p:blipFill>
        <p:spPr>
          <a:xfrm>
            <a:off x="6778916" y="807023"/>
            <a:ext cx="5282534" cy="5536096"/>
          </a:xfrm>
          <a:prstGeom prst="rect">
            <a:avLst/>
          </a:prstGeom>
        </p:spPr>
      </p:pic>
    </p:spTree>
    <p:extLst>
      <p:ext uri="{BB962C8B-B14F-4D97-AF65-F5344CB8AC3E}">
        <p14:creationId xmlns:p14="http://schemas.microsoft.com/office/powerpoint/2010/main" val="400975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Tree Rings</a:t>
            </a:r>
          </a:p>
        </p:txBody>
      </p:sp>
      <p:sp>
        <p:nvSpPr>
          <p:cNvPr id="14" name="Content Placeholder 13"/>
          <p:cNvSpPr>
            <a:spLocks noGrp="1"/>
          </p:cNvSpPr>
          <p:nvPr>
            <p:ph idx="1"/>
          </p:nvPr>
        </p:nvSpPr>
        <p:spPr>
          <a:xfrm>
            <a:off x="457200" y="1825625"/>
            <a:ext cx="7145079" cy="1938301"/>
          </a:xfrm>
        </p:spPr>
        <p:txBody>
          <a:bodyPr>
            <a:normAutofit/>
          </a:bodyPr>
          <a:lstStyle/>
          <a:p>
            <a:r>
              <a:rPr lang="en-US" sz="3200" dirty="0"/>
              <a:t>Cross Dating – The process of successively overlapping the tree ring patterns from living and dead trees including those that are fossilized. </a:t>
            </a:r>
          </a:p>
          <a:p>
            <a:endParaRPr lang="en-US" sz="3200" dirty="0"/>
          </a:p>
        </p:txBody>
      </p:sp>
      <p:pic>
        <p:nvPicPr>
          <p:cNvPr id="4" name="Picture 2" descr="http://upload.wikimedia.org/wikipedia/commons/1/1e/Gnarly_Bristlecone_Pine.jpg">
            <a:extLst>
              <a:ext uri="{FF2B5EF4-FFF2-40B4-BE49-F238E27FC236}">
                <a16:creationId xmlns:a16="http://schemas.microsoft.com/office/drawing/2014/main" id="{9E588B23-856A-4610-A25F-4292E3AD58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8346" y="1031026"/>
            <a:ext cx="3363428" cy="2250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https://www.hcn.org/issues/42.17/dancing-with-climate-change/WID7058-1.jpg/image">
            <a:extLst>
              <a:ext uri="{FF2B5EF4-FFF2-40B4-BE49-F238E27FC236}">
                <a16:creationId xmlns:a16="http://schemas.microsoft.com/office/drawing/2014/main" id="{ADC2F489-E91D-4F7B-8F55-0CFDFCA71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606" y="4055393"/>
            <a:ext cx="4785168" cy="2189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EC8848-9260-424B-A4AA-ACD2A6C4C9D6}"/>
              </a:ext>
            </a:extLst>
          </p:cNvPr>
          <p:cNvPicPr>
            <a:picLocks noChangeAspect="1"/>
          </p:cNvPicPr>
          <p:nvPr/>
        </p:nvPicPr>
        <p:blipFill>
          <a:blip r:embed="rId4"/>
          <a:stretch>
            <a:fillRect/>
          </a:stretch>
        </p:blipFill>
        <p:spPr>
          <a:xfrm>
            <a:off x="830227" y="4059607"/>
            <a:ext cx="4347830" cy="2236415"/>
          </a:xfrm>
          <a:prstGeom prst="rect">
            <a:avLst/>
          </a:prstGeom>
        </p:spPr>
      </p:pic>
    </p:spTree>
    <p:extLst>
      <p:ext uri="{BB962C8B-B14F-4D97-AF65-F5344CB8AC3E}">
        <p14:creationId xmlns:p14="http://schemas.microsoft.com/office/powerpoint/2010/main" val="261115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Tree Rings</a:t>
            </a:r>
          </a:p>
        </p:txBody>
      </p:sp>
      <p:sp>
        <p:nvSpPr>
          <p:cNvPr id="14" name="Content Placeholder 13"/>
          <p:cNvSpPr>
            <a:spLocks noGrp="1"/>
          </p:cNvSpPr>
          <p:nvPr>
            <p:ph idx="1"/>
          </p:nvPr>
        </p:nvSpPr>
        <p:spPr>
          <a:xfrm>
            <a:off x="457200" y="1825625"/>
            <a:ext cx="5198165" cy="4463603"/>
          </a:xfrm>
        </p:spPr>
        <p:txBody>
          <a:bodyPr>
            <a:normAutofit/>
          </a:bodyPr>
          <a:lstStyle/>
          <a:p>
            <a:r>
              <a:rPr lang="en-US" sz="3200" dirty="0"/>
              <a:t>Bristlecone pines have been used to go back about 9000 years. </a:t>
            </a:r>
          </a:p>
          <a:p>
            <a:r>
              <a:rPr lang="en-US" sz="3200" dirty="0"/>
              <a:t>Living bristlecone pines only go back 1200 years. So there must be a jump to the remaining 8000 years. </a:t>
            </a:r>
          </a:p>
          <a:p>
            <a:endParaRPr lang="en-US" sz="3200" dirty="0"/>
          </a:p>
        </p:txBody>
      </p:sp>
      <p:pic>
        <p:nvPicPr>
          <p:cNvPr id="3" name="Picture 2">
            <a:extLst>
              <a:ext uri="{FF2B5EF4-FFF2-40B4-BE49-F238E27FC236}">
                <a16:creationId xmlns:a16="http://schemas.microsoft.com/office/drawing/2014/main" id="{87DE0A76-251D-4A8C-8AEB-88DA7002387E}"/>
              </a:ext>
            </a:extLst>
          </p:cNvPr>
          <p:cNvPicPr>
            <a:picLocks noChangeAspect="1"/>
          </p:cNvPicPr>
          <p:nvPr/>
        </p:nvPicPr>
        <p:blipFill>
          <a:blip r:embed="rId3"/>
          <a:stretch>
            <a:fillRect/>
          </a:stretch>
        </p:blipFill>
        <p:spPr>
          <a:xfrm>
            <a:off x="6370983" y="1584325"/>
            <a:ext cx="5550871" cy="3689350"/>
          </a:xfrm>
          <a:prstGeom prst="rect">
            <a:avLst/>
          </a:prstGeom>
        </p:spPr>
      </p:pic>
    </p:spTree>
    <p:extLst>
      <p:ext uri="{BB962C8B-B14F-4D97-AF65-F5344CB8AC3E}">
        <p14:creationId xmlns:p14="http://schemas.microsoft.com/office/powerpoint/2010/main" val="276251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Popular Children’s Books</a:t>
            </a:r>
          </a:p>
        </p:txBody>
      </p:sp>
      <p:sp>
        <p:nvSpPr>
          <p:cNvPr id="14" name="Content Placeholder 13"/>
          <p:cNvSpPr>
            <a:spLocks noGrp="1"/>
          </p:cNvSpPr>
          <p:nvPr>
            <p:ph idx="1"/>
          </p:nvPr>
        </p:nvSpPr>
        <p:spPr>
          <a:xfrm>
            <a:off x="457200" y="1825624"/>
            <a:ext cx="6006896" cy="5321625"/>
          </a:xfrm>
        </p:spPr>
        <p:txBody>
          <a:bodyPr>
            <a:normAutofit fontScale="92500" lnSpcReduction="20000"/>
          </a:bodyPr>
          <a:lstStyle/>
          <a:p>
            <a:pPr marL="0" indent="0">
              <a:buNone/>
            </a:pPr>
            <a:r>
              <a:rPr lang="en-US" sz="3000" dirty="0"/>
              <a:t>“This book starts with Arnold wishing he knew more about his family tree. Ms. Frizzle answers that wish by taking the kids back in time, to meet their very first ancestors. It starts 3.5 billion years ago, and brings them from simple cells to modern humans, with lots of amazing stops in between. It is the longest class trip ever!”</a:t>
            </a:r>
          </a:p>
          <a:p>
            <a:pPr marL="0" indent="0">
              <a:buNone/>
            </a:pPr>
            <a:endParaRPr lang="en-US" sz="3000" dirty="0"/>
          </a:p>
          <a:p>
            <a:pPr marL="0" indent="0">
              <a:buNone/>
            </a:pPr>
            <a:r>
              <a:rPr lang="en-US" sz="3000" dirty="0"/>
              <a:t>“Let’s face it, most scientists believe the planet is billions of years old, and that’s a fact.”</a:t>
            </a:r>
          </a:p>
          <a:p>
            <a:pPr marL="0" indent="0">
              <a:buNone/>
            </a:pPr>
            <a:r>
              <a:rPr lang="en-US" dirty="0"/>
              <a:t>				</a:t>
            </a:r>
          </a:p>
          <a:p>
            <a:pPr marL="0" indent="0">
              <a:buNone/>
            </a:pPr>
            <a:r>
              <a:rPr lang="en-US" dirty="0"/>
              <a:t>				      PBS Interview</a:t>
            </a:r>
          </a:p>
        </p:txBody>
      </p:sp>
      <p:pic>
        <p:nvPicPr>
          <p:cNvPr id="2" name="Picture 1">
            <a:extLst>
              <a:ext uri="{FF2B5EF4-FFF2-40B4-BE49-F238E27FC236}">
                <a16:creationId xmlns:a16="http://schemas.microsoft.com/office/drawing/2014/main" id="{E60F6857-9E7D-402B-ADC6-8F77465812AD}"/>
              </a:ext>
            </a:extLst>
          </p:cNvPr>
          <p:cNvPicPr>
            <a:picLocks noChangeAspect="1"/>
          </p:cNvPicPr>
          <p:nvPr/>
        </p:nvPicPr>
        <p:blipFill>
          <a:blip r:embed="rId3"/>
          <a:stretch>
            <a:fillRect/>
          </a:stretch>
        </p:blipFill>
        <p:spPr>
          <a:xfrm>
            <a:off x="6774023" y="1831778"/>
            <a:ext cx="5063413" cy="4282144"/>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B59D2B5B-68FA-48E3-865E-780991469DFE}"/>
              </a:ext>
            </a:extLst>
          </p:cNvPr>
          <p:cNvSpPr/>
          <p:nvPr/>
        </p:nvSpPr>
        <p:spPr>
          <a:xfrm>
            <a:off x="8551377" y="6123648"/>
            <a:ext cx="1544012" cy="523220"/>
          </a:xfrm>
          <a:prstGeom prst="rect">
            <a:avLst/>
          </a:prstGeom>
        </p:spPr>
        <p:txBody>
          <a:bodyPr wrap="none">
            <a:spAutoFit/>
          </a:bodyPr>
          <a:lstStyle/>
          <a:p>
            <a:r>
              <a:rPr lang="en-US" sz="2800" u="sng" dirty="0">
                <a:solidFill>
                  <a:schemeClr val="bg1">
                    <a:lumMod val="95000"/>
                  </a:schemeClr>
                </a:solidFill>
              </a:rPr>
              <a:t>July 2020</a:t>
            </a:r>
          </a:p>
        </p:txBody>
      </p:sp>
    </p:spTree>
    <p:extLst>
      <p:ext uri="{BB962C8B-B14F-4D97-AF65-F5344CB8AC3E}">
        <p14:creationId xmlns:p14="http://schemas.microsoft.com/office/powerpoint/2010/main" val="15044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Tree Rings</a:t>
            </a:r>
          </a:p>
        </p:txBody>
      </p:sp>
      <p:sp>
        <p:nvSpPr>
          <p:cNvPr id="14" name="Content Placeholder 13"/>
          <p:cNvSpPr>
            <a:spLocks noGrp="1"/>
          </p:cNvSpPr>
          <p:nvPr>
            <p:ph idx="1"/>
          </p:nvPr>
        </p:nvSpPr>
        <p:spPr>
          <a:xfrm>
            <a:off x="457201" y="1825624"/>
            <a:ext cx="5874026" cy="4463603"/>
          </a:xfrm>
        </p:spPr>
        <p:txBody>
          <a:bodyPr>
            <a:normAutofit/>
          </a:bodyPr>
          <a:lstStyle/>
          <a:p>
            <a:r>
              <a:rPr lang="en-US" sz="3200" dirty="0"/>
              <a:t>What are the assumptions? </a:t>
            </a:r>
          </a:p>
          <a:p>
            <a:r>
              <a:rPr lang="en-US" sz="3200" dirty="0"/>
              <a:t>Rate: 1 year = 1 ring?</a:t>
            </a:r>
          </a:p>
          <a:p>
            <a:r>
              <a:rPr lang="en-US" sz="3200" dirty="0"/>
              <a:t>Are fossilized trees from the same location? </a:t>
            </a:r>
          </a:p>
          <a:p>
            <a:r>
              <a:rPr lang="en-US" sz="3200" dirty="0"/>
              <a:t>Does correlation equal causation? </a:t>
            </a:r>
          </a:p>
          <a:p>
            <a:endParaRPr lang="en-US" sz="3200" dirty="0"/>
          </a:p>
        </p:txBody>
      </p:sp>
      <p:pic>
        <p:nvPicPr>
          <p:cNvPr id="4" name="Picture 4" descr="http://iedro.org/wordpress/wp-content/uploads/2012/03/tree_rings.v2.jpg">
            <a:extLst>
              <a:ext uri="{FF2B5EF4-FFF2-40B4-BE49-F238E27FC236}">
                <a16:creationId xmlns:a16="http://schemas.microsoft.com/office/drawing/2014/main" id="{BE5FDA21-A802-4D45-9141-85AC98424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480" y="298173"/>
            <a:ext cx="3512854" cy="2531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93ECE1-8C6A-417E-A614-8AB8F19F4647}"/>
              </a:ext>
            </a:extLst>
          </p:cNvPr>
          <p:cNvPicPr>
            <a:picLocks noChangeAspect="1"/>
          </p:cNvPicPr>
          <p:nvPr/>
        </p:nvPicPr>
        <p:blipFill>
          <a:blip r:embed="rId4"/>
          <a:stretch>
            <a:fillRect/>
          </a:stretch>
        </p:blipFill>
        <p:spPr>
          <a:xfrm>
            <a:off x="6646637" y="3213926"/>
            <a:ext cx="4728540" cy="3161367"/>
          </a:xfrm>
          <a:prstGeom prst="rect">
            <a:avLst/>
          </a:prstGeom>
        </p:spPr>
      </p:pic>
    </p:spTree>
    <p:extLst>
      <p:ext uri="{BB962C8B-B14F-4D97-AF65-F5344CB8AC3E}">
        <p14:creationId xmlns:p14="http://schemas.microsoft.com/office/powerpoint/2010/main" val="309377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Earth’s Past Climate</a:t>
            </a:r>
          </a:p>
        </p:txBody>
      </p:sp>
      <p:sp>
        <p:nvSpPr>
          <p:cNvPr id="14" name="Content Placeholder 13"/>
          <p:cNvSpPr>
            <a:spLocks noGrp="1"/>
          </p:cNvSpPr>
          <p:nvPr>
            <p:ph idx="1"/>
          </p:nvPr>
        </p:nvSpPr>
        <p:spPr>
          <a:xfrm>
            <a:off x="457200" y="1825624"/>
            <a:ext cx="6273209" cy="4785775"/>
          </a:xfrm>
        </p:spPr>
        <p:txBody>
          <a:bodyPr>
            <a:normAutofit/>
          </a:bodyPr>
          <a:lstStyle/>
          <a:p>
            <a:r>
              <a:rPr lang="en-US" sz="5400" dirty="0"/>
              <a:t>H – Hot Oceans</a:t>
            </a:r>
          </a:p>
          <a:p>
            <a:r>
              <a:rPr lang="en-US" sz="5400" dirty="0"/>
              <a:t>E – Evaporation</a:t>
            </a:r>
          </a:p>
          <a:p>
            <a:r>
              <a:rPr lang="en-US" sz="5400" dirty="0"/>
              <a:t>A – Aerosols  </a:t>
            </a:r>
          </a:p>
          <a:p>
            <a:r>
              <a:rPr lang="en-US" sz="5400" dirty="0"/>
              <a:t>T – Temperature </a:t>
            </a:r>
          </a:p>
        </p:txBody>
      </p:sp>
      <p:pic>
        <p:nvPicPr>
          <p:cNvPr id="4" name="Picture 3">
            <a:extLst>
              <a:ext uri="{FF2B5EF4-FFF2-40B4-BE49-F238E27FC236}">
                <a16:creationId xmlns:a16="http://schemas.microsoft.com/office/drawing/2014/main" id="{01DE46C4-7D49-4C6C-BCBD-EFE72EFC5404}"/>
              </a:ext>
            </a:extLst>
          </p:cNvPr>
          <p:cNvPicPr>
            <a:picLocks noChangeAspect="1"/>
          </p:cNvPicPr>
          <p:nvPr/>
        </p:nvPicPr>
        <p:blipFill>
          <a:blip r:embed="rId2"/>
          <a:stretch>
            <a:fillRect/>
          </a:stretch>
        </p:blipFill>
        <p:spPr>
          <a:xfrm>
            <a:off x="7089245" y="1608819"/>
            <a:ext cx="4645555" cy="4785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804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7200" u="sng" dirty="0"/>
              <a:t>Overview</a:t>
            </a:r>
          </a:p>
        </p:txBody>
      </p:sp>
      <p:sp>
        <p:nvSpPr>
          <p:cNvPr id="14" name="Content Placeholder 13"/>
          <p:cNvSpPr>
            <a:spLocks noGrp="1"/>
          </p:cNvSpPr>
          <p:nvPr>
            <p:ph idx="1"/>
          </p:nvPr>
        </p:nvSpPr>
        <p:spPr>
          <a:xfrm>
            <a:off x="457199" y="1825625"/>
            <a:ext cx="11626645" cy="3778006"/>
          </a:xfrm>
        </p:spPr>
        <p:txBody>
          <a:bodyPr>
            <a:normAutofit/>
          </a:bodyPr>
          <a:lstStyle/>
          <a:p>
            <a:r>
              <a:rPr lang="en-US" sz="4400" b="1" dirty="0"/>
              <a:t>Brief History Concerning the Age of the Earth</a:t>
            </a:r>
          </a:p>
          <a:p>
            <a:r>
              <a:rPr lang="en-US" sz="4400" b="1" dirty="0"/>
              <a:t>Scientific Arguments for an Old Earth Answered</a:t>
            </a:r>
          </a:p>
          <a:p>
            <a:r>
              <a:rPr lang="en-US" sz="4400" b="1" dirty="0">
                <a:solidFill>
                  <a:srgbClr val="FF0000"/>
                </a:solidFill>
              </a:rPr>
              <a:t>Scientific Arguments for a Young Earth</a:t>
            </a:r>
          </a:p>
        </p:txBody>
      </p:sp>
    </p:spTree>
    <p:extLst>
      <p:ext uri="{BB962C8B-B14F-4D97-AF65-F5344CB8AC3E}">
        <p14:creationId xmlns:p14="http://schemas.microsoft.com/office/powerpoint/2010/main" val="281297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Carbon Dating</a:t>
            </a:r>
          </a:p>
        </p:txBody>
      </p:sp>
      <p:sp>
        <p:nvSpPr>
          <p:cNvPr id="14" name="Content Placeholder 13"/>
          <p:cNvSpPr>
            <a:spLocks noGrp="1"/>
          </p:cNvSpPr>
          <p:nvPr>
            <p:ph idx="1"/>
          </p:nvPr>
        </p:nvSpPr>
        <p:spPr>
          <a:xfrm>
            <a:off x="457199" y="1868155"/>
            <a:ext cx="7285384" cy="4859216"/>
          </a:xfrm>
        </p:spPr>
        <p:txBody>
          <a:bodyPr>
            <a:normAutofit/>
          </a:bodyPr>
          <a:lstStyle/>
          <a:p>
            <a:r>
              <a:rPr lang="en-US" sz="3200" dirty="0"/>
              <a:t>Different from other forms of Radiometric Dating</a:t>
            </a:r>
          </a:p>
          <a:p>
            <a:r>
              <a:rPr lang="en-US" sz="3200" dirty="0"/>
              <a:t>Carbon-14 decays to Nitrogen -14 with a half-life of 5,730 years.</a:t>
            </a:r>
          </a:p>
          <a:p>
            <a:r>
              <a:rPr lang="en-US" sz="3200" dirty="0"/>
              <a:t>Only useful for dating on the order of thousands of years…not millions</a:t>
            </a:r>
          </a:p>
          <a:p>
            <a:r>
              <a:rPr lang="en-US" sz="3200" dirty="0"/>
              <a:t>Samples of rocks, oil, coal, fossils, diamonds supposedly millions of years old have been dated with this method</a:t>
            </a:r>
          </a:p>
        </p:txBody>
      </p:sp>
      <p:pic>
        <p:nvPicPr>
          <p:cNvPr id="2" name="Picture 1">
            <a:extLst>
              <a:ext uri="{FF2B5EF4-FFF2-40B4-BE49-F238E27FC236}">
                <a16:creationId xmlns:a16="http://schemas.microsoft.com/office/drawing/2014/main" id="{B495C009-D6DF-48BC-B9EF-C88019BA8A77}"/>
              </a:ext>
            </a:extLst>
          </p:cNvPr>
          <p:cNvPicPr>
            <a:picLocks noChangeAspect="1"/>
          </p:cNvPicPr>
          <p:nvPr/>
        </p:nvPicPr>
        <p:blipFill>
          <a:blip r:embed="rId3"/>
          <a:stretch>
            <a:fillRect/>
          </a:stretch>
        </p:blipFill>
        <p:spPr>
          <a:xfrm>
            <a:off x="8048297" y="687114"/>
            <a:ext cx="3810000" cy="571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263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26242"/>
            <a:ext cx="11504428" cy="1150907"/>
          </a:xfrm>
        </p:spPr>
        <p:txBody>
          <a:bodyPr>
            <a:normAutofit fontScale="90000"/>
          </a:bodyPr>
          <a:lstStyle/>
          <a:p>
            <a:r>
              <a:rPr lang="en-US" sz="6600" u="sng" dirty="0"/>
              <a:t>Helium Retention in Zircon Crystals</a:t>
            </a:r>
          </a:p>
        </p:txBody>
      </p:sp>
      <p:sp>
        <p:nvSpPr>
          <p:cNvPr id="14" name="Content Placeholder 13"/>
          <p:cNvSpPr>
            <a:spLocks noGrp="1"/>
          </p:cNvSpPr>
          <p:nvPr>
            <p:ph idx="1"/>
          </p:nvPr>
        </p:nvSpPr>
        <p:spPr>
          <a:xfrm>
            <a:off x="457200" y="1825625"/>
            <a:ext cx="5985641" cy="3778006"/>
          </a:xfrm>
        </p:spPr>
        <p:txBody>
          <a:bodyPr>
            <a:normAutofit/>
          </a:bodyPr>
          <a:lstStyle/>
          <a:p>
            <a:r>
              <a:rPr lang="en-US" sz="3200" dirty="0"/>
              <a:t>3 types of Radioactive Decay</a:t>
            </a:r>
          </a:p>
          <a:p>
            <a:pPr lvl="1"/>
            <a:r>
              <a:rPr lang="en-US" sz="2800" dirty="0"/>
              <a:t>Gamma</a:t>
            </a:r>
          </a:p>
          <a:p>
            <a:pPr lvl="1"/>
            <a:r>
              <a:rPr lang="en-US" sz="2800" dirty="0"/>
              <a:t>Beta</a:t>
            </a:r>
          </a:p>
          <a:p>
            <a:pPr lvl="1"/>
            <a:r>
              <a:rPr lang="en-US" sz="2800" dirty="0"/>
              <a:t>Alpha</a:t>
            </a:r>
          </a:p>
          <a:p>
            <a:r>
              <a:rPr lang="en-US" sz="3200" dirty="0"/>
              <a:t>Alpha Decay – Helium Atom</a:t>
            </a:r>
          </a:p>
        </p:txBody>
      </p:sp>
      <p:grpSp>
        <p:nvGrpSpPr>
          <p:cNvPr id="4" name="Group 3">
            <a:extLst>
              <a:ext uri="{FF2B5EF4-FFF2-40B4-BE49-F238E27FC236}">
                <a16:creationId xmlns:a16="http://schemas.microsoft.com/office/drawing/2014/main" id="{E488C01F-8D28-47C6-8DED-8EAF2CE09F05}"/>
              </a:ext>
            </a:extLst>
          </p:cNvPr>
          <p:cNvGrpSpPr/>
          <p:nvPr/>
        </p:nvGrpSpPr>
        <p:grpSpPr>
          <a:xfrm>
            <a:off x="6916663" y="2143735"/>
            <a:ext cx="5044965" cy="3345238"/>
            <a:chOff x="6442841" y="2154620"/>
            <a:chExt cx="5044965" cy="3345238"/>
          </a:xfrm>
        </p:grpSpPr>
        <p:pic>
          <p:nvPicPr>
            <p:cNvPr id="2" name="Picture 1">
              <a:extLst>
                <a:ext uri="{FF2B5EF4-FFF2-40B4-BE49-F238E27FC236}">
                  <a16:creationId xmlns:a16="http://schemas.microsoft.com/office/drawing/2014/main" id="{D43A098A-91D9-4442-A2E7-D68AFDB34F08}"/>
                </a:ext>
              </a:extLst>
            </p:cNvPr>
            <p:cNvPicPr>
              <a:picLocks noChangeAspect="1"/>
            </p:cNvPicPr>
            <p:nvPr/>
          </p:nvPicPr>
          <p:blipFill rotWithShape="1">
            <a:blip r:embed="rId3"/>
            <a:srcRect l="4667" t="4995" r="4466" b="6460"/>
            <a:stretch/>
          </p:blipFill>
          <p:spPr>
            <a:xfrm>
              <a:off x="6442841" y="2154620"/>
              <a:ext cx="5044965" cy="334523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4C01265-3039-4FC5-A3EE-68EF5707E71F}"/>
                </a:ext>
              </a:extLst>
            </p:cNvPr>
            <p:cNvPicPr>
              <a:picLocks noChangeAspect="1"/>
            </p:cNvPicPr>
            <p:nvPr/>
          </p:nvPicPr>
          <p:blipFill>
            <a:blip r:embed="rId4"/>
            <a:stretch>
              <a:fillRect/>
            </a:stretch>
          </p:blipFill>
          <p:spPr>
            <a:xfrm>
              <a:off x="6547780" y="4936807"/>
              <a:ext cx="1987423" cy="390690"/>
            </a:xfrm>
            <a:prstGeom prst="rect">
              <a:avLst/>
            </a:prstGeom>
          </p:spPr>
        </p:pic>
      </p:grpSp>
      <p:pic>
        <p:nvPicPr>
          <p:cNvPr id="1028" name="Picture 4" descr="Image result for helium atom">
            <a:extLst>
              <a:ext uri="{FF2B5EF4-FFF2-40B4-BE49-F238E27FC236}">
                <a16:creationId xmlns:a16="http://schemas.microsoft.com/office/drawing/2014/main" id="{2693EDA2-3730-460C-98C1-D80A09E6CC9B}"/>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9759" y="4576972"/>
            <a:ext cx="2997336" cy="205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3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animEffect transition="in" filter="fade">
                                      <p:cBhvr>
                                        <p:cTn id="7" dur="500"/>
                                        <p:tgtEl>
                                          <p:spTgt spid="1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26242"/>
            <a:ext cx="11504428" cy="1150907"/>
          </a:xfrm>
        </p:spPr>
        <p:txBody>
          <a:bodyPr>
            <a:normAutofit fontScale="90000"/>
          </a:bodyPr>
          <a:lstStyle/>
          <a:p>
            <a:r>
              <a:rPr lang="en-US" sz="6600" u="sng" dirty="0"/>
              <a:t>Helium Retention in Zircon Crystals</a:t>
            </a:r>
          </a:p>
        </p:txBody>
      </p:sp>
      <p:sp>
        <p:nvSpPr>
          <p:cNvPr id="14" name="Content Placeholder 13"/>
          <p:cNvSpPr>
            <a:spLocks noGrp="1"/>
          </p:cNvSpPr>
          <p:nvPr>
            <p:ph idx="1"/>
          </p:nvPr>
        </p:nvSpPr>
        <p:spPr>
          <a:xfrm>
            <a:off x="457200" y="1825625"/>
            <a:ext cx="7173686" cy="4825546"/>
          </a:xfrm>
        </p:spPr>
        <p:txBody>
          <a:bodyPr>
            <a:normAutofit/>
          </a:bodyPr>
          <a:lstStyle/>
          <a:p>
            <a:r>
              <a:rPr lang="en-US" sz="3200" dirty="0"/>
              <a:t>Zircon crystals are a type of mineral found in various sedimentary rocks and igneous rocks such as granite.</a:t>
            </a:r>
          </a:p>
          <a:p>
            <a:r>
              <a:rPr lang="en-US" sz="3200" dirty="0"/>
              <a:t>Uranium-238 decays into Lead-206</a:t>
            </a:r>
          </a:p>
          <a:p>
            <a:r>
              <a:rPr lang="en-US" sz="3200" dirty="0"/>
              <a:t>8 Alpha Particle are emitted during this processes</a:t>
            </a:r>
          </a:p>
          <a:p>
            <a:r>
              <a:rPr lang="en-US" sz="3200" dirty="0"/>
              <a:t>Rocks dating at 1.5 billions years in New Mexico contained high amount of helium that should have leaked out. </a:t>
            </a:r>
          </a:p>
          <a:p>
            <a:endParaRPr lang="en-US" sz="2800" dirty="0"/>
          </a:p>
          <a:p>
            <a:endParaRPr lang="en-US" sz="3200" dirty="0"/>
          </a:p>
        </p:txBody>
      </p:sp>
      <p:pic>
        <p:nvPicPr>
          <p:cNvPr id="4" name="Picture 3">
            <a:extLst>
              <a:ext uri="{FF2B5EF4-FFF2-40B4-BE49-F238E27FC236}">
                <a16:creationId xmlns:a16="http://schemas.microsoft.com/office/drawing/2014/main" id="{FD0B0D56-01F0-4F27-B410-D10CF6186D84}"/>
              </a:ext>
            </a:extLst>
          </p:cNvPr>
          <p:cNvPicPr>
            <a:picLocks noChangeAspect="1"/>
          </p:cNvPicPr>
          <p:nvPr/>
        </p:nvPicPr>
        <p:blipFill>
          <a:blip r:embed="rId3"/>
          <a:stretch>
            <a:fillRect/>
          </a:stretch>
        </p:blipFill>
        <p:spPr>
          <a:xfrm>
            <a:off x="7775323" y="2077460"/>
            <a:ext cx="3849939" cy="2931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215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734800" cy="1150907"/>
          </a:xfrm>
        </p:spPr>
        <p:txBody>
          <a:bodyPr>
            <a:normAutofit/>
          </a:bodyPr>
          <a:lstStyle/>
          <a:p>
            <a:r>
              <a:rPr lang="en-US" sz="6600" u="sng" dirty="0"/>
              <a:t>Erosion of Earth’s Continents</a:t>
            </a:r>
          </a:p>
        </p:txBody>
      </p:sp>
      <p:pic>
        <p:nvPicPr>
          <p:cNvPr id="2" name="Picture 1">
            <a:extLst>
              <a:ext uri="{FF2B5EF4-FFF2-40B4-BE49-F238E27FC236}">
                <a16:creationId xmlns:a16="http://schemas.microsoft.com/office/drawing/2014/main" id="{A637BBE9-BB78-4E3C-8DF9-513C751C7FE9}"/>
              </a:ext>
            </a:extLst>
          </p:cNvPr>
          <p:cNvPicPr>
            <a:picLocks noChangeAspect="1"/>
          </p:cNvPicPr>
          <p:nvPr/>
        </p:nvPicPr>
        <p:blipFill>
          <a:blip r:embed="rId2"/>
          <a:stretch>
            <a:fillRect/>
          </a:stretch>
        </p:blipFill>
        <p:spPr>
          <a:xfrm>
            <a:off x="8139166" y="1701694"/>
            <a:ext cx="3700581" cy="481760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6A6AFC8-7D70-4DBD-BF0F-FB6660F0469F}"/>
              </a:ext>
            </a:extLst>
          </p:cNvPr>
          <p:cNvPicPr>
            <a:picLocks noChangeAspect="1"/>
          </p:cNvPicPr>
          <p:nvPr/>
        </p:nvPicPr>
        <p:blipFill>
          <a:blip r:embed="rId3"/>
          <a:stretch>
            <a:fillRect/>
          </a:stretch>
        </p:blipFill>
        <p:spPr>
          <a:xfrm>
            <a:off x="319148" y="1931768"/>
            <a:ext cx="7467373" cy="4357460"/>
          </a:xfrm>
          <a:prstGeom prst="rect">
            <a:avLst/>
          </a:prstGeom>
        </p:spPr>
      </p:pic>
    </p:spTree>
    <p:extLst>
      <p:ext uri="{BB962C8B-B14F-4D97-AF65-F5344CB8AC3E}">
        <p14:creationId xmlns:p14="http://schemas.microsoft.com/office/powerpoint/2010/main" val="10844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582400" cy="1150907"/>
          </a:xfrm>
        </p:spPr>
        <p:txBody>
          <a:bodyPr>
            <a:normAutofit/>
          </a:bodyPr>
          <a:lstStyle/>
          <a:p>
            <a:r>
              <a:rPr lang="en-US" sz="6600" u="sng" dirty="0"/>
              <a:t>Erosion of Earth’s Continents</a:t>
            </a:r>
          </a:p>
        </p:txBody>
      </p:sp>
      <p:sp>
        <p:nvSpPr>
          <p:cNvPr id="14" name="Content Placeholder 13"/>
          <p:cNvSpPr>
            <a:spLocks noGrp="1"/>
          </p:cNvSpPr>
          <p:nvPr>
            <p:ph idx="1"/>
          </p:nvPr>
        </p:nvSpPr>
        <p:spPr>
          <a:xfrm>
            <a:off x="457200" y="1825625"/>
            <a:ext cx="6183086" cy="4705804"/>
          </a:xfrm>
        </p:spPr>
        <p:txBody>
          <a:bodyPr>
            <a:normAutofit/>
          </a:bodyPr>
          <a:lstStyle/>
          <a:p>
            <a:r>
              <a:rPr lang="en-US" sz="3200" dirty="0"/>
              <a:t>Average estimates give an erosion rate of the continents at 2.4 inches every 1000 years. </a:t>
            </a:r>
          </a:p>
          <a:p>
            <a:r>
              <a:rPr lang="en-US" sz="3200" dirty="0"/>
              <a:t>Oldest North American rocks are dated at 3.5 billion years </a:t>
            </a:r>
          </a:p>
          <a:p>
            <a:r>
              <a:rPr lang="en-US" sz="3200" dirty="0"/>
              <a:t>Continents should have eroded away more than 340 times.</a:t>
            </a:r>
          </a:p>
        </p:txBody>
      </p:sp>
      <p:pic>
        <p:nvPicPr>
          <p:cNvPr id="2" name="Picture 1">
            <a:extLst>
              <a:ext uri="{FF2B5EF4-FFF2-40B4-BE49-F238E27FC236}">
                <a16:creationId xmlns:a16="http://schemas.microsoft.com/office/drawing/2014/main" id="{307CB972-A336-46A4-BFA4-1B5FD0C5F725}"/>
              </a:ext>
            </a:extLst>
          </p:cNvPr>
          <p:cNvPicPr>
            <a:picLocks noChangeAspect="1"/>
          </p:cNvPicPr>
          <p:nvPr/>
        </p:nvPicPr>
        <p:blipFill>
          <a:blip r:embed="rId3"/>
          <a:stretch>
            <a:fillRect/>
          </a:stretch>
        </p:blipFill>
        <p:spPr>
          <a:xfrm>
            <a:off x="7062277" y="1825625"/>
            <a:ext cx="4792265" cy="3578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083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582400" cy="1150907"/>
          </a:xfrm>
        </p:spPr>
        <p:txBody>
          <a:bodyPr>
            <a:normAutofit/>
          </a:bodyPr>
          <a:lstStyle/>
          <a:p>
            <a:r>
              <a:rPr lang="en-US" sz="6600" u="sng" dirty="0"/>
              <a:t>Spiral Galaxies</a:t>
            </a:r>
          </a:p>
        </p:txBody>
      </p:sp>
      <p:sp>
        <p:nvSpPr>
          <p:cNvPr id="14" name="Content Placeholder 13"/>
          <p:cNvSpPr>
            <a:spLocks noGrp="1"/>
          </p:cNvSpPr>
          <p:nvPr>
            <p:ph idx="1"/>
          </p:nvPr>
        </p:nvSpPr>
        <p:spPr>
          <a:xfrm>
            <a:off x="457200" y="1825625"/>
            <a:ext cx="6183086" cy="4705804"/>
          </a:xfrm>
        </p:spPr>
        <p:txBody>
          <a:bodyPr>
            <a:normAutofit/>
          </a:bodyPr>
          <a:lstStyle/>
          <a:p>
            <a:r>
              <a:rPr lang="en-US" sz="3200" dirty="0"/>
              <a:t>Spiral galaxies rotate about a center axis with arms coming off. </a:t>
            </a:r>
          </a:p>
          <a:p>
            <a:r>
              <a:rPr lang="en-US" sz="3200" dirty="0"/>
              <a:t>The stars in the outer arms take longer to rotate about the center. </a:t>
            </a:r>
          </a:p>
          <a:p>
            <a:r>
              <a:rPr lang="en-US" sz="3200" dirty="0"/>
              <a:t>Spiral galaxies are suppose to be billions of years old but after about 100 million years they would not retain their spiral arms. </a:t>
            </a:r>
          </a:p>
          <a:p>
            <a:endParaRPr lang="en-US" sz="3200" dirty="0"/>
          </a:p>
        </p:txBody>
      </p:sp>
      <p:pic>
        <p:nvPicPr>
          <p:cNvPr id="5" name="Picture 4">
            <a:extLst>
              <a:ext uri="{FF2B5EF4-FFF2-40B4-BE49-F238E27FC236}">
                <a16:creationId xmlns:a16="http://schemas.microsoft.com/office/drawing/2014/main" id="{4E72C8F6-B91E-8D9F-CA33-09686D63E23D}"/>
              </a:ext>
            </a:extLst>
          </p:cNvPr>
          <p:cNvPicPr>
            <a:picLocks noChangeAspect="1"/>
          </p:cNvPicPr>
          <p:nvPr/>
        </p:nvPicPr>
        <p:blipFill rotWithShape="1">
          <a:blip r:embed="rId3"/>
          <a:srcRect l="20881" t="619" r="22574"/>
          <a:stretch/>
        </p:blipFill>
        <p:spPr>
          <a:xfrm>
            <a:off x="7380236" y="1861972"/>
            <a:ext cx="4174455" cy="3842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375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ap.lanexdev.com/user_images/image/rr/2012/Poster.png"/>
          <p:cNvPicPr>
            <a:picLocks noChangeAspect="1" noChangeArrowheads="1"/>
          </p:cNvPicPr>
          <p:nvPr/>
        </p:nvPicPr>
        <p:blipFill rotWithShape="1">
          <a:blip r:embed="rId2">
            <a:extLst>
              <a:ext uri="{28A0092B-C50C-407E-A947-70E740481C1C}">
                <a14:useLocalDpi xmlns:a14="http://schemas.microsoft.com/office/drawing/2010/main" val="0"/>
              </a:ext>
            </a:extLst>
          </a:blip>
          <a:srcRect l="5816" t="9048" r="5692" b="17630"/>
          <a:stretch/>
        </p:blipFill>
        <p:spPr bwMode="auto">
          <a:xfrm>
            <a:off x="-173421" y="-76858"/>
            <a:ext cx="12502055" cy="70324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599" y="403310"/>
            <a:ext cx="11256579" cy="2276827"/>
          </a:xfrm>
        </p:spPr>
        <p:txBody>
          <a:bodyPr>
            <a:normAutofit fontScale="90000"/>
          </a:bodyPr>
          <a:lstStyle/>
          <a:p>
            <a:pPr>
              <a:lnSpc>
                <a:spcPct val="85000"/>
              </a:lnSpc>
            </a:pPr>
            <a:r>
              <a:rPr lang="en-US" sz="8000" i="1" dirty="0">
                <a:solidFill>
                  <a:schemeClr val="bg1"/>
                </a:solidFill>
              </a:rPr>
              <a:t>Coexistence of </a:t>
            </a:r>
            <a:br>
              <a:rPr lang="en-US" sz="8000" i="1" dirty="0">
                <a:solidFill>
                  <a:schemeClr val="bg1"/>
                </a:solidFill>
              </a:rPr>
            </a:br>
            <a:r>
              <a:rPr lang="en-US" sz="8000" i="1" dirty="0">
                <a:solidFill>
                  <a:schemeClr val="bg1"/>
                </a:solidFill>
              </a:rPr>
              <a:t>			Dinosaurs &amp; Humans</a:t>
            </a:r>
          </a:p>
        </p:txBody>
      </p:sp>
    </p:spTree>
    <p:extLst>
      <p:ext uri="{BB962C8B-B14F-4D97-AF65-F5344CB8AC3E}">
        <p14:creationId xmlns:p14="http://schemas.microsoft.com/office/powerpoint/2010/main" val="309854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5400" u="sng" dirty="0"/>
              <a:t>Already Gone</a:t>
            </a:r>
          </a:p>
        </p:txBody>
      </p:sp>
      <p:sp>
        <p:nvSpPr>
          <p:cNvPr id="14" name="Content Placeholder 13"/>
          <p:cNvSpPr>
            <a:spLocks noGrp="1"/>
          </p:cNvSpPr>
          <p:nvPr>
            <p:ph idx="1"/>
          </p:nvPr>
        </p:nvSpPr>
        <p:spPr>
          <a:xfrm>
            <a:off x="457199" y="1825625"/>
            <a:ext cx="8214853" cy="4643414"/>
          </a:xfrm>
        </p:spPr>
        <p:txBody>
          <a:bodyPr>
            <a:normAutofit/>
          </a:bodyPr>
          <a:lstStyle/>
          <a:p>
            <a:r>
              <a:rPr lang="en-US" sz="3600" b="1" dirty="0"/>
              <a:t>Surveyed 1000 twenty-somethings from conservative evangelical backgrounds</a:t>
            </a:r>
          </a:p>
          <a:p>
            <a:r>
              <a:rPr lang="en-US" sz="3600" b="1" dirty="0"/>
              <a:t>Most kids leave the church in their teens before college</a:t>
            </a:r>
          </a:p>
          <a:p>
            <a:r>
              <a:rPr lang="en-US" sz="3600" b="1" dirty="0"/>
              <a:t>Why?</a:t>
            </a:r>
          </a:p>
          <a:p>
            <a:endParaRPr lang="en-US" sz="3600" b="1" dirty="0"/>
          </a:p>
          <a:p>
            <a:pPr lvl="1"/>
            <a:endParaRPr lang="en-US" b="1" dirty="0"/>
          </a:p>
          <a:p>
            <a:pPr lvl="1"/>
            <a:endParaRPr lang="en-US" b="1" dirty="0"/>
          </a:p>
          <a:p>
            <a:endParaRPr lang="en-US" dirty="0"/>
          </a:p>
        </p:txBody>
      </p:sp>
      <p:pic>
        <p:nvPicPr>
          <p:cNvPr id="2" name="Picture 1">
            <a:extLst>
              <a:ext uri="{FF2B5EF4-FFF2-40B4-BE49-F238E27FC236}">
                <a16:creationId xmlns:a16="http://schemas.microsoft.com/office/drawing/2014/main" id="{BC0CA7BE-6F9A-4050-A8C8-553C51A898B7}"/>
              </a:ext>
            </a:extLst>
          </p:cNvPr>
          <p:cNvPicPr>
            <a:picLocks noChangeAspect="1"/>
          </p:cNvPicPr>
          <p:nvPr/>
        </p:nvPicPr>
        <p:blipFill>
          <a:blip r:embed="rId2"/>
          <a:stretch>
            <a:fillRect/>
          </a:stretch>
        </p:blipFill>
        <p:spPr>
          <a:xfrm rot="488090">
            <a:off x="8720568" y="1689229"/>
            <a:ext cx="2999492" cy="45906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330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734800" cy="1401542"/>
          </a:xfrm>
        </p:spPr>
        <p:txBody>
          <a:bodyPr>
            <a:normAutofit/>
          </a:bodyPr>
          <a:lstStyle/>
          <a:p>
            <a:r>
              <a:rPr lang="en-US" sz="5400" u="sng" dirty="0"/>
              <a:t>Most Dating Methods Give Young Ages</a:t>
            </a:r>
          </a:p>
        </p:txBody>
      </p:sp>
      <p:sp>
        <p:nvSpPr>
          <p:cNvPr id="14" name="Content Placeholder 13"/>
          <p:cNvSpPr>
            <a:spLocks noGrp="1"/>
          </p:cNvSpPr>
          <p:nvPr>
            <p:ph idx="1"/>
          </p:nvPr>
        </p:nvSpPr>
        <p:spPr>
          <a:xfrm>
            <a:off x="457200" y="1825624"/>
            <a:ext cx="5040086" cy="4738461"/>
          </a:xfrm>
        </p:spPr>
        <p:txBody>
          <a:bodyPr>
            <a:normAutofit/>
          </a:bodyPr>
          <a:lstStyle/>
          <a:p>
            <a:r>
              <a:rPr lang="en-US" sz="3200" dirty="0"/>
              <a:t>Population Statistics </a:t>
            </a:r>
          </a:p>
          <a:p>
            <a:r>
              <a:rPr lang="en-US" sz="3200" dirty="0"/>
              <a:t>Radio Halos </a:t>
            </a:r>
          </a:p>
          <a:p>
            <a:r>
              <a:rPr lang="en-US" sz="3200" dirty="0"/>
              <a:t>Salt Water in the Oceans</a:t>
            </a:r>
          </a:p>
          <a:p>
            <a:r>
              <a:rPr lang="en-US" sz="3200" dirty="0"/>
              <a:t>Soft Dinosaur Tissue</a:t>
            </a:r>
          </a:p>
          <a:p>
            <a:r>
              <a:rPr lang="en-US" sz="3200" dirty="0"/>
              <a:t>Earth’s Magnetic Field</a:t>
            </a:r>
          </a:p>
          <a:p>
            <a:r>
              <a:rPr lang="en-US" sz="3200" dirty="0"/>
              <a:t>Lunar Recession Rates</a:t>
            </a:r>
          </a:p>
          <a:p>
            <a:r>
              <a:rPr lang="en-US" sz="3200" dirty="0"/>
              <a:t>Short Lived Comments</a:t>
            </a:r>
          </a:p>
          <a:p>
            <a:endParaRPr lang="en-US" sz="3200" dirty="0"/>
          </a:p>
        </p:txBody>
      </p:sp>
      <p:sp>
        <p:nvSpPr>
          <p:cNvPr id="4" name="Content Placeholder 13">
            <a:extLst>
              <a:ext uri="{FF2B5EF4-FFF2-40B4-BE49-F238E27FC236}">
                <a16:creationId xmlns:a16="http://schemas.microsoft.com/office/drawing/2014/main" id="{553492D4-F875-47F0-984B-A4FA742426E6}"/>
              </a:ext>
            </a:extLst>
          </p:cNvPr>
          <p:cNvSpPr txBox="1">
            <a:spLocks/>
          </p:cNvSpPr>
          <p:nvPr/>
        </p:nvSpPr>
        <p:spPr>
          <a:xfrm>
            <a:off x="5736770" y="1825623"/>
            <a:ext cx="6955973" cy="4738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9pPr>
          </a:lstStyle>
          <a:p>
            <a:r>
              <a:rPr lang="en-US" sz="3200" dirty="0"/>
              <a:t>Folded Rock Layers</a:t>
            </a:r>
          </a:p>
          <a:p>
            <a:r>
              <a:rPr lang="en-US" sz="3200" dirty="0" err="1"/>
              <a:t>Polystrate</a:t>
            </a:r>
            <a:r>
              <a:rPr lang="en-US" sz="3200" dirty="0"/>
              <a:t> Fossils</a:t>
            </a:r>
          </a:p>
          <a:p>
            <a:r>
              <a:rPr lang="en-US" sz="3200" dirty="0"/>
              <a:t>Lack of Erosion Between Sediment</a:t>
            </a:r>
          </a:p>
          <a:p>
            <a:r>
              <a:rPr lang="en-US" sz="3200" dirty="0"/>
              <a:t>DNA in Ancient Fossils</a:t>
            </a:r>
          </a:p>
          <a:p>
            <a:r>
              <a:rPr lang="en-US" sz="3200" dirty="0"/>
              <a:t>Living Fossils</a:t>
            </a:r>
          </a:p>
          <a:p>
            <a:r>
              <a:rPr lang="en-US" sz="3200" dirty="0"/>
              <a:t>Sediment on the Sea Floor</a:t>
            </a:r>
          </a:p>
          <a:p>
            <a:r>
              <a:rPr lang="en-US" sz="3200" dirty="0"/>
              <a:t>Genetic Mutation </a:t>
            </a:r>
            <a:r>
              <a:rPr lang="en-US" sz="3200" dirty="0" err="1"/>
              <a:t>Accumalation</a:t>
            </a:r>
            <a:endParaRPr lang="en-US" sz="3200" dirty="0"/>
          </a:p>
        </p:txBody>
      </p:sp>
    </p:spTree>
    <p:extLst>
      <p:ext uri="{BB962C8B-B14F-4D97-AF65-F5344CB8AC3E}">
        <p14:creationId xmlns:p14="http://schemas.microsoft.com/office/powerpoint/2010/main" val="204122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7200" u="sng" dirty="0"/>
              <a:t>Overview</a:t>
            </a:r>
          </a:p>
        </p:txBody>
      </p:sp>
      <p:sp>
        <p:nvSpPr>
          <p:cNvPr id="14" name="Content Placeholder 13"/>
          <p:cNvSpPr>
            <a:spLocks noGrp="1"/>
          </p:cNvSpPr>
          <p:nvPr>
            <p:ph idx="1"/>
          </p:nvPr>
        </p:nvSpPr>
        <p:spPr>
          <a:xfrm>
            <a:off x="457199" y="1825625"/>
            <a:ext cx="11626645" cy="3778006"/>
          </a:xfrm>
        </p:spPr>
        <p:txBody>
          <a:bodyPr>
            <a:normAutofit/>
          </a:bodyPr>
          <a:lstStyle/>
          <a:p>
            <a:r>
              <a:rPr lang="en-US" sz="4400" b="1" dirty="0"/>
              <a:t>Brief History Concerning the Age of the Earth</a:t>
            </a:r>
          </a:p>
          <a:p>
            <a:r>
              <a:rPr lang="en-US" sz="4400" b="1" dirty="0"/>
              <a:t>Scientific Arguments for an Old Earth Answered</a:t>
            </a:r>
          </a:p>
          <a:p>
            <a:r>
              <a:rPr lang="en-US" sz="4400" b="1" dirty="0"/>
              <a:t>Scientific Arguments for a Young Earth</a:t>
            </a:r>
          </a:p>
        </p:txBody>
      </p:sp>
    </p:spTree>
    <p:extLst>
      <p:ext uri="{BB962C8B-B14F-4D97-AF65-F5344CB8AC3E}">
        <p14:creationId xmlns:p14="http://schemas.microsoft.com/office/powerpoint/2010/main" val="326215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u="sng" dirty="0"/>
              <a:t>Recommended Resources</a:t>
            </a:r>
          </a:p>
        </p:txBody>
      </p:sp>
      <p:pic>
        <p:nvPicPr>
          <p:cNvPr id="8" name="Picture 7">
            <a:extLst>
              <a:ext uri="{FF2B5EF4-FFF2-40B4-BE49-F238E27FC236}">
                <a16:creationId xmlns:a16="http://schemas.microsoft.com/office/drawing/2014/main" id="{A64D1FA9-281B-4909-90EB-270F56A485C0}"/>
              </a:ext>
            </a:extLst>
          </p:cNvPr>
          <p:cNvPicPr>
            <a:picLocks noChangeAspect="1"/>
          </p:cNvPicPr>
          <p:nvPr/>
        </p:nvPicPr>
        <p:blipFill>
          <a:blip r:embed="rId2"/>
          <a:stretch>
            <a:fillRect/>
          </a:stretch>
        </p:blipFill>
        <p:spPr>
          <a:xfrm>
            <a:off x="544526" y="1818812"/>
            <a:ext cx="3600091" cy="4730698"/>
          </a:xfrm>
          <a:prstGeom prst="rect">
            <a:avLst/>
          </a:prstGeom>
        </p:spPr>
      </p:pic>
      <p:pic>
        <p:nvPicPr>
          <p:cNvPr id="9" name="Picture 8">
            <a:extLst>
              <a:ext uri="{FF2B5EF4-FFF2-40B4-BE49-F238E27FC236}">
                <a16:creationId xmlns:a16="http://schemas.microsoft.com/office/drawing/2014/main" id="{36481FAB-DF6B-4897-BE4F-2FD2E8D8AF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91" b="97818" l="2654" r="96285">
                        <a14:foregroundMark x1="5308" y1="8364" x2="88747" y2="19455"/>
                        <a14:foregroundMark x1="85775" y1="30182" x2="85350" y2="61909"/>
                        <a14:foregroundMark x1="62845" y1="23727" x2="46709" y2="24636"/>
                        <a14:foregroundMark x1="14544" y1="31273" x2="14544" y2="31273"/>
                        <a14:foregroundMark x1="11040" y1="26545" x2="11040" y2="26545"/>
                        <a14:foregroundMark x1="25584" y1="25091" x2="25584" y2="25091"/>
                        <a14:foregroundMark x1="14544" y1="23182" x2="14544" y2="23182"/>
                        <a14:foregroundMark x1="20276" y1="18091" x2="20276" y2="18091"/>
                        <a14:foregroundMark x1="25584" y1="18273" x2="25584" y2="18273"/>
                        <a14:foregroundMark x1="29087" y1="18091" x2="29087" y2="18091"/>
                        <a14:foregroundMark x1="30467" y1="17273" x2="30467" y2="17273"/>
                        <a14:foregroundMark x1="48301" y1="7636" x2="48301" y2="7636"/>
                        <a14:foregroundMark x1="90764" y1="12455" x2="90764" y2="12455"/>
                        <a14:foregroundMark x1="96285" y1="16364" x2="96285" y2="16364"/>
                        <a14:foregroundMark x1="6263" y1="20545" x2="6263" y2="20545"/>
                        <a14:foregroundMark x1="13270" y1="17818" x2="4034" y2="34091"/>
                        <a14:foregroundMark x1="4034" y1="34091" x2="2866" y2="34909"/>
                        <a14:foregroundMark x1="9660" y1="4818" x2="17516" y2="6818"/>
                        <a14:foregroundMark x1="17516" y1="6818" x2="17834" y2="7000"/>
                        <a14:foregroundMark x1="39066" y1="7364" x2="35881" y2="7091"/>
                        <a14:foregroundMark x1="58917" y1="8818" x2="68577" y2="10182"/>
                        <a14:foregroundMark x1="84289" y1="11273" x2="86306" y2="11455"/>
                        <a14:foregroundMark x1="83333" y1="12182" x2="87473" y2="12364"/>
                        <a14:foregroundMark x1="6476" y1="4091" x2="4565" y2="5364"/>
                        <a14:foregroundMark x1="79724" y1="93727" x2="57856" y2="87000"/>
                        <a14:foregroundMark x1="88323" y1="97818" x2="88323" y2="97818"/>
                        <a14:foregroundMark x1="19321" y1="22455" x2="70594" y2="29727"/>
                        <a14:foregroundMark x1="73461" y1="35545" x2="48089" y2="31727"/>
                        <a14:foregroundMark x1="48089" y1="31727" x2="38110" y2="32727"/>
                      </a14:backgroundRemoval>
                    </a14:imgEffect>
                  </a14:imgLayer>
                </a14:imgProps>
              </a:ext>
            </a:extLst>
          </a:blip>
          <a:stretch>
            <a:fillRect/>
          </a:stretch>
        </p:blipFill>
        <p:spPr>
          <a:xfrm>
            <a:off x="8130863" y="1967734"/>
            <a:ext cx="3796134" cy="4432853"/>
          </a:xfrm>
          <a:prstGeom prst="rect">
            <a:avLst/>
          </a:prstGeom>
        </p:spPr>
      </p:pic>
      <p:pic>
        <p:nvPicPr>
          <p:cNvPr id="10" name="Picture 9">
            <a:extLst>
              <a:ext uri="{FF2B5EF4-FFF2-40B4-BE49-F238E27FC236}">
                <a16:creationId xmlns:a16="http://schemas.microsoft.com/office/drawing/2014/main" id="{92F9987A-821D-4DF8-AF22-4BE45E3010D3}"/>
              </a:ext>
            </a:extLst>
          </p:cNvPr>
          <p:cNvPicPr>
            <a:picLocks noChangeAspect="1"/>
          </p:cNvPicPr>
          <p:nvPr/>
        </p:nvPicPr>
        <p:blipFill>
          <a:blip r:embed="rId5"/>
          <a:stretch>
            <a:fillRect/>
          </a:stretch>
        </p:blipFill>
        <p:spPr>
          <a:xfrm>
            <a:off x="4552950" y="1790700"/>
            <a:ext cx="3086100" cy="4752975"/>
          </a:xfrm>
          <a:prstGeom prst="rect">
            <a:avLst/>
          </a:prstGeom>
        </p:spPr>
      </p:pic>
    </p:spTree>
    <p:extLst>
      <p:ext uri="{BB962C8B-B14F-4D97-AF65-F5344CB8AC3E}">
        <p14:creationId xmlns:p14="http://schemas.microsoft.com/office/powerpoint/2010/main" val="31032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u="sng" dirty="0"/>
              <a:t>Recommended Sites</a:t>
            </a:r>
          </a:p>
        </p:txBody>
      </p:sp>
      <p:sp>
        <p:nvSpPr>
          <p:cNvPr id="5" name="Content Placeholder 4"/>
          <p:cNvSpPr>
            <a:spLocks noGrp="1"/>
          </p:cNvSpPr>
          <p:nvPr>
            <p:ph idx="1"/>
          </p:nvPr>
        </p:nvSpPr>
        <p:spPr>
          <a:xfrm>
            <a:off x="457200" y="1825625"/>
            <a:ext cx="6912591" cy="3778006"/>
          </a:xfrm>
        </p:spPr>
        <p:txBody>
          <a:bodyPr>
            <a:noAutofit/>
          </a:bodyPr>
          <a:lstStyle/>
          <a:p>
            <a:r>
              <a:rPr lang="en-US" sz="3200" dirty="0"/>
              <a:t>Apologetics Press </a:t>
            </a:r>
          </a:p>
          <a:p>
            <a:pPr lvl="1"/>
            <a:r>
              <a:rPr lang="en-US" sz="2800" dirty="0"/>
              <a:t>Science &amp; General Apologetics</a:t>
            </a:r>
          </a:p>
          <a:p>
            <a:pPr lvl="1"/>
            <a:endParaRPr lang="en-US" sz="2800" dirty="0"/>
          </a:p>
          <a:p>
            <a:r>
              <a:rPr lang="en-US" sz="3200" dirty="0"/>
              <a:t>Creation Science</a:t>
            </a:r>
          </a:p>
          <a:p>
            <a:pPr lvl="1"/>
            <a:r>
              <a:rPr lang="en-US" sz="2800" dirty="0"/>
              <a:t>Answers in Genesis</a:t>
            </a:r>
            <a:endParaRPr lang="en-US" sz="3200" dirty="0"/>
          </a:p>
          <a:p>
            <a:pPr lvl="1"/>
            <a:r>
              <a:rPr lang="en-US" sz="2800" dirty="0"/>
              <a:t>Institute for Creation Research</a:t>
            </a:r>
          </a:p>
          <a:p>
            <a:pPr lvl="1"/>
            <a:r>
              <a:rPr lang="en-US" sz="2800" dirty="0"/>
              <a:t>Creation Ministries International </a:t>
            </a:r>
          </a:p>
        </p:txBody>
      </p:sp>
      <p:pic>
        <p:nvPicPr>
          <p:cNvPr id="3" name="Picture 2" descr="Image result for apologetics press">
            <a:extLst>
              <a:ext uri="{FF2B5EF4-FFF2-40B4-BE49-F238E27FC236}">
                <a16:creationId xmlns:a16="http://schemas.microsoft.com/office/drawing/2014/main" id="{67BB8F48-433D-4AF4-96B5-BA3DAC0CC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6106" y="2291612"/>
            <a:ext cx="2434406" cy="2968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44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5400" u="sng" dirty="0"/>
              <a:t>Gone Before College</a:t>
            </a:r>
          </a:p>
        </p:txBody>
      </p:sp>
      <p:sp>
        <p:nvSpPr>
          <p:cNvPr id="14" name="Content Placeholder 13"/>
          <p:cNvSpPr>
            <a:spLocks noGrp="1"/>
          </p:cNvSpPr>
          <p:nvPr>
            <p:ph idx="1"/>
          </p:nvPr>
        </p:nvSpPr>
        <p:spPr>
          <a:xfrm>
            <a:off x="457200" y="1825625"/>
            <a:ext cx="8057535" cy="4643414"/>
          </a:xfrm>
        </p:spPr>
        <p:txBody>
          <a:bodyPr>
            <a:normAutofit lnSpcReduction="10000"/>
          </a:bodyPr>
          <a:lstStyle/>
          <a:p>
            <a:r>
              <a:rPr lang="en-US" sz="4000" b="1" dirty="0"/>
              <a:t>95% of them attended church regularly during their elementary and middle school years</a:t>
            </a:r>
          </a:p>
          <a:p>
            <a:r>
              <a:rPr lang="en-US" sz="4000" b="1" dirty="0"/>
              <a:t>55% attended church regularly during high school</a:t>
            </a:r>
          </a:p>
          <a:p>
            <a:r>
              <a:rPr lang="en-US" sz="4000" b="1" dirty="0"/>
              <a:t>Of the thousand, only 11% were still going to church during their early college years</a:t>
            </a:r>
            <a:endParaRPr lang="en-US" b="1" dirty="0"/>
          </a:p>
          <a:p>
            <a:pPr lvl="1"/>
            <a:endParaRPr lang="en-US" b="1" dirty="0"/>
          </a:p>
          <a:p>
            <a:endParaRPr lang="en-US" dirty="0"/>
          </a:p>
        </p:txBody>
      </p:sp>
      <p:pic>
        <p:nvPicPr>
          <p:cNvPr id="2" name="Picture 1">
            <a:extLst>
              <a:ext uri="{FF2B5EF4-FFF2-40B4-BE49-F238E27FC236}">
                <a16:creationId xmlns:a16="http://schemas.microsoft.com/office/drawing/2014/main" id="{EA1B47E1-344A-4AB8-91DF-47D93A59CB4A}"/>
              </a:ext>
            </a:extLst>
          </p:cNvPr>
          <p:cNvPicPr>
            <a:picLocks noChangeAspect="1"/>
          </p:cNvPicPr>
          <p:nvPr/>
        </p:nvPicPr>
        <p:blipFill>
          <a:blip r:embed="rId2"/>
          <a:stretch>
            <a:fillRect/>
          </a:stretch>
        </p:blipFill>
        <p:spPr>
          <a:xfrm>
            <a:off x="8239431" y="1790700"/>
            <a:ext cx="3608439" cy="20297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380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5400" u="sng" dirty="0"/>
              <a:t>When did they start to doubt? </a:t>
            </a:r>
          </a:p>
        </p:txBody>
      </p:sp>
      <p:sp>
        <p:nvSpPr>
          <p:cNvPr id="14" name="Content Placeholder 13"/>
          <p:cNvSpPr>
            <a:spLocks noGrp="1"/>
          </p:cNvSpPr>
          <p:nvPr>
            <p:ph idx="1"/>
          </p:nvPr>
        </p:nvSpPr>
        <p:spPr>
          <a:xfrm>
            <a:off x="457199" y="1825625"/>
            <a:ext cx="11449665" cy="4643414"/>
          </a:xfrm>
        </p:spPr>
        <p:txBody>
          <a:bodyPr>
            <a:normAutofit/>
          </a:bodyPr>
          <a:lstStyle/>
          <a:p>
            <a:pPr marL="0" indent="0">
              <a:buNone/>
            </a:pPr>
            <a:r>
              <a:rPr lang="en-US" sz="4000" b="1" dirty="0"/>
              <a:t>Those who no longer believe that all of the accounts and stories in the Bible are true:</a:t>
            </a:r>
          </a:p>
          <a:p>
            <a:r>
              <a:rPr lang="en-US" sz="4000" b="1" dirty="0"/>
              <a:t>39.8% first had doubts in middle school</a:t>
            </a:r>
          </a:p>
          <a:p>
            <a:r>
              <a:rPr lang="en-US" sz="4000" b="1" dirty="0"/>
              <a:t>43.7% first had their doubts in high school</a:t>
            </a:r>
          </a:p>
          <a:p>
            <a:r>
              <a:rPr lang="en-US" sz="4000" b="1" dirty="0"/>
              <a:t>10.6% had their first doubts during college</a:t>
            </a:r>
            <a:endParaRPr lang="en-US" b="1" dirty="0"/>
          </a:p>
          <a:p>
            <a:pPr lvl="1"/>
            <a:endParaRPr lang="en-US" b="1" dirty="0"/>
          </a:p>
          <a:p>
            <a:endParaRPr lang="en-US" dirty="0"/>
          </a:p>
        </p:txBody>
      </p:sp>
    </p:spTree>
    <p:extLst>
      <p:ext uri="{BB962C8B-B14F-4D97-AF65-F5344CB8AC3E}">
        <p14:creationId xmlns:p14="http://schemas.microsoft.com/office/powerpoint/2010/main" val="147821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1 Peter 3:15</a:t>
            </a:r>
          </a:p>
        </p:txBody>
      </p:sp>
      <p:sp>
        <p:nvSpPr>
          <p:cNvPr id="14" name="Content Placeholder 13"/>
          <p:cNvSpPr>
            <a:spLocks noGrp="1"/>
          </p:cNvSpPr>
          <p:nvPr>
            <p:ph idx="1"/>
          </p:nvPr>
        </p:nvSpPr>
        <p:spPr>
          <a:xfrm>
            <a:off x="457200" y="1825625"/>
            <a:ext cx="11110404" cy="3778006"/>
          </a:xfrm>
        </p:spPr>
        <p:txBody>
          <a:bodyPr>
            <a:normAutofit/>
          </a:bodyPr>
          <a:lstStyle/>
          <a:p>
            <a:pPr marL="0" indent="0">
              <a:buNone/>
            </a:pPr>
            <a:r>
              <a:rPr lang="en-US" sz="4400" dirty="0"/>
              <a:t>But sanctify the Lord God in your hearts, and always </a:t>
            </a:r>
            <a:r>
              <a:rPr lang="en-US" sz="4400" i="1" dirty="0"/>
              <a:t>be</a:t>
            </a:r>
            <a:r>
              <a:rPr lang="en-US" sz="4400" dirty="0"/>
              <a:t> ready to </a:t>
            </a:r>
            <a:r>
              <a:rPr lang="en-US" sz="4400" i="1" dirty="0"/>
              <a:t>give</a:t>
            </a:r>
            <a:r>
              <a:rPr lang="en-US" sz="4400" dirty="0"/>
              <a:t> a defense to everyone who asks you a reason for the hope that is in you, with meekness and fear;</a:t>
            </a:r>
            <a:endParaRPr lang="en-US" sz="5400" dirty="0"/>
          </a:p>
        </p:txBody>
      </p:sp>
    </p:spTree>
    <p:extLst>
      <p:ext uri="{BB962C8B-B14F-4D97-AF65-F5344CB8AC3E}">
        <p14:creationId xmlns:p14="http://schemas.microsoft.com/office/powerpoint/2010/main" val="26707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7200" u="sng" dirty="0"/>
              <a:t>Overview</a:t>
            </a:r>
          </a:p>
        </p:txBody>
      </p:sp>
      <p:sp>
        <p:nvSpPr>
          <p:cNvPr id="14" name="Content Placeholder 13"/>
          <p:cNvSpPr>
            <a:spLocks noGrp="1"/>
          </p:cNvSpPr>
          <p:nvPr>
            <p:ph idx="1"/>
          </p:nvPr>
        </p:nvSpPr>
        <p:spPr>
          <a:xfrm>
            <a:off x="457199" y="1825625"/>
            <a:ext cx="11626645" cy="3778006"/>
          </a:xfrm>
        </p:spPr>
        <p:txBody>
          <a:bodyPr>
            <a:normAutofit/>
          </a:bodyPr>
          <a:lstStyle/>
          <a:p>
            <a:r>
              <a:rPr lang="en-US" sz="4400" b="1" dirty="0"/>
              <a:t>Brief History Concerning the Age of the Earth</a:t>
            </a:r>
          </a:p>
          <a:p>
            <a:r>
              <a:rPr lang="en-US" sz="4400" b="1" dirty="0"/>
              <a:t>Scientific Arguments for an Old Earth Answered</a:t>
            </a:r>
          </a:p>
          <a:p>
            <a:r>
              <a:rPr lang="en-US" sz="4400" b="1" dirty="0"/>
              <a:t>Scientific Arguments for a Young Earth</a:t>
            </a:r>
          </a:p>
        </p:txBody>
      </p:sp>
    </p:spTree>
    <p:extLst>
      <p:ext uri="{BB962C8B-B14F-4D97-AF65-F5344CB8AC3E}">
        <p14:creationId xmlns:p14="http://schemas.microsoft.com/office/powerpoint/2010/main" val="295380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ertical Lexicon design templat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a:defPPr>
      </a:lstStyle>
      <a:style>
        <a:lnRef idx="2">
          <a:schemeClr val="accent2">
            <a:shade val="50000"/>
          </a:schemeClr>
        </a:lnRef>
        <a:fillRef idx="1">
          <a:schemeClr val="accent2"/>
        </a:fillRef>
        <a:effectRef idx="0">
          <a:schemeClr val="accent2"/>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tx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Vertical Lexicon design template" id="{E3A5883B-E8CE-46E1-BD06-0BEE2E0AFA71}" vid="{B9CB0296-E107-40DB-82AD-8FB388C56E4D}"/>
    </a:ext>
  </a:extLst>
</a:theme>
</file>

<file path=ppt/theme/theme2.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ACC2096-6844-4B95-B463-E84303707E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Vertical lexicon design slides</Template>
  <TotalTime>0</TotalTime>
  <Words>2831</Words>
  <Application>Microsoft Office PowerPoint</Application>
  <PresentationFormat>Widescreen</PresentationFormat>
  <Paragraphs>256</Paragraphs>
  <Slides>53</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Calibri</vt:lpstr>
      <vt:lpstr>Vertical Lexicon design template</vt:lpstr>
      <vt:lpstr>PowerPoint Presentation</vt:lpstr>
      <vt:lpstr>Science  &amp;  The Age of the Earth</vt:lpstr>
      <vt:lpstr>An Old Earth View Permeates Society </vt:lpstr>
      <vt:lpstr>Popular Children’s Books</vt:lpstr>
      <vt:lpstr>Already Gone</vt:lpstr>
      <vt:lpstr>Gone Before College</vt:lpstr>
      <vt:lpstr>When did they start to doubt? </vt:lpstr>
      <vt:lpstr>1 Peter 3:15</vt:lpstr>
      <vt:lpstr>Overview</vt:lpstr>
      <vt:lpstr>History of the Age of the Earth</vt:lpstr>
      <vt:lpstr>History of the Age of the Earth</vt:lpstr>
      <vt:lpstr>History of the Age of the Earth</vt:lpstr>
      <vt:lpstr>History of the Age of the Earth</vt:lpstr>
      <vt:lpstr>History of the Age of the Earth</vt:lpstr>
      <vt:lpstr>History of the Age of the Earth</vt:lpstr>
      <vt:lpstr>History of the Age of the Earth</vt:lpstr>
      <vt:lpstr>History of the Age of the Earth</vt:lpstr>
      <vt:lpstr>History of the Age of the Earth</vt:lpstr>
      <vt:lpstr>2 Peter 3:1-6</vt:lpstr>
      <vt:lpstr>2 Peter 3:1-6</vt:lpstr>
      <vt:lpstr>2 Peter 3:1-6</vt:lpstr>
      <vt:lpstr>Overview</vt:lpstr>
      <vt:lpstr>What is Observational Science?</vt:lpstr>
      <vt:lpstr>What is Historical Science?</vt:lpstr>
      <vt:lpstr>Uniformitarianism</vt:lpstr>
      <vt:lpstr>Radiometric Dating</vt:lpstr>
      <vt:lpstr>Radiometric Dating</vt:lpstr>
      <vt:lpstr>Radiometric Dating</vt:lpstr>
      <vt:lpstr>Radiometric Dating</vt:lpstr>
      <vt:lpstr>Distant Starlight</vt:lpstr>
      <vt:lpstr>Distant Starlight</vt:lpstr>
      <vt:lpstr>Distant Starlight</vt:lpstr>
      <vt:lpstr>Ice Cores</vt:lpstr>
      <vt:lpstr>Ice Cores</vt:lpstr>
      <vt:lpstr>Ice Cores</vt:lpstr>
      <vt:lpstr>Ice Cores</vt:lpstr>
      <vt:lpstr>Tree Rings</vt:lpstr>
      <vt:lpstr>Tree Rings</vt:lpstr>
      <vt:lpstr>Tree Rings</vt:lpstr>
      <vt:lpstr>Tree Rings</vt:lpstr>
      <vt:lpstr>Earth’s Past Climate</vt:lpstr>
      <vt:lpstr>Overview</vt:lpstr>
      <vt:lpstr>Carbon Dating</vt:lpstr>
      <vt:lpstr>Helium Retention in Zircon Crystals</vt:lpstr>
      <vt:lpstr>Helium Retention in Zircon Crystals</vt:lpstr>
      <vt:lpstr>Erosion of Earth’s Continents</vt:lpstr>
      <vt:lpstr>Erosion of Earth’s Continents</vt:lpstr>
      <vt:lpstr>Spiral Galaxies</vt:lpstr>
      <vt:lpstr>Coexistence of     Dinosaurs &amp; Humans</vt:lpstr>
      <vt:lpstr>Most Dating Methods Give Young Ages</vt:lpstr>
      <vt:lpstr>Overview</vt:lpstr>
      <vt:lpstr>Recommended Resources</vt:lpstr>
      <vt:lpstr>Recommended Sites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2015-06-02T21:10:01Z</dcterms:created>
  <dcterms:modified xsi:type="dcterms:W3CDTF">2023-03-21T03:15:11Z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TC034606119991</vt:lpwstr>
  </property>
</Properties>
</file>