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1"/>
  </p:notesMasterIdLst>
  <p:handoutMasterIdLst>
    <p:handoutMasterId r:id="rId72"/>
  </p:handoutMasterIdLst>
  <p:sldIdLst>
    <p:sldId id="360" r:id="rId3"/>
    <p:sldId id="262" r:id="rId4"/>
    <p:sldId id="307" r:id="rId5"/>
    <p:sldId id="318" r:id="rId6"/>
    <p:sldId id="344" r:id="rId7"/>
    <p:sldId id="345" r:id="rId8"/>
    <p:sldId id="346" r:id="rId9"/>
    <p:sldId id="332" r:id="rId10"/>
    <p:sldId id="331" r:id="rId11"/>
    <p:sldId id="308" r:id="rId12"/>
    <p:sldId id="334" r:id="rId13"/>
    <p:sldId id="347" r:id="rId14"/>
    <p:sldId id="309" r:id="rId15"/>
    <p:sldId id="351" r:id="rId16"/>
    <p:sldId id="338" r:id="rId17"/>
    <p:sldId id="354" r:id="rId18"/>
    <p:sldId id="352" r:id="rId19"/>
    <p:sldId id="339" r:id="rId20"/>
    <p:sldId id="356" r:id="rId21"/>
    <p:sldId id="357" r:id="rId22"/>
    <p:sldId id="355" r:id="rId23"/>
    <p:sldId id="508" r:id="rId24"/>
    <p:sldId id="509" r:id="rId25"/>
    <p:sldId id="335" r:id="rId26"/>
    <p:sldId id="349" r:id="rId27"/>
    <p:sldId id="350" r:id="rId28"/>
    <p:sldId id="348" r:id="rId29"/>
    <p:sldId id="359" r:id="rId30"/>
    <p:sldId id="337" r:id="rId31"/>
    <p:sldId id="310" r:id="rId32"/>
    <p:sldId id="311" r:id="rId33"/>
    <p:sldId id="312" r:id="rId34"/>
    <p:sldId id="313" r:id="rId35"/>
    <p:sldId id="510" r:id="rId36"/>
    <p:sldId id="314" r:id="rId37"/>
    <p:sldId id="315" r:id="rId38"/>
    <p:sldId id="316" r:id="rId39"/>
    <p:sldId id="319" r:id="rId40"/>
    <p:sldId id="320" r:id="rId41"/>
    <p:sldId id="323" r:id="rId42"/>
    <p:sldId id="322" r:id="rId43"/>
    <p:sldId id="317" r:id="rId44"/>
    <p:sldId id="324" r:id="rId45"/>
    <p:sldId id="325" r:id="rId46"/>
    <p:sldId id="432" r:id="rId47"/>
    <p:sldId id="512" r:id="rId48"/>
    <p:sldId id="484" r:id="rId49"/>
    <p:sldId id="329" r:id="rId50"/>
    <p:sldId id="330" r:id="rId51"/>
    <p:sldId id="511" r:id="rId52"/>
    <p:sldId id="500" r:id="rId53"/>
    <p:sldId id="501" r:id="rId54"/>
    <p:sldId id="513" r:id="rId55"/>
    <p:sldId id="514" r:id="rId56"/>
    <p:sldId id="333" r:id="rId57"/>
    <p:sldId id="341" r:id="rId58"/>
    <p:sldId id="353" r:id="rId59"/>
    <p:sldId id="328" r:id="rId60"/>
    <p:sldId id="504" r:id="rId61"/>
    <p:sldId id="502" r:id="rId62"/>
    <p:sldId id="505" r:id="rId63"/>
    <p:sldId id="507" r:id="rId64"/>
    <p:sldId id="506" r:id="rId65"/>
    <p:sldId id="326" r:id="rId66"/>
    <p:sldId id="340" r:id="rId67"/>
    <p:sldId id="343" r:id="rId68"/>
    <p:sldId id="342" r:id="rId69"/>
    <p:sldId id="36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0495" autoAdjust="0"/>
  </p:normalViewPr>
  <p:slideViewPr>
    <p:cSldViewPr snapToGrid="0">
      <p:cViewPr varScale="1">
        <p:scale>
          <a:sx n="61" d="100"/>
          <a:sy n="61" d="100"/>
        </p:scale>
        <p:origin x="832" y="48"/>
      </p:cViewPr>
      <p:guideLst/>
    </p:cSldViewPr>
  </p:slideViewPr>
  <p:notesTextViewPr>
    <p:cViewPr>
      <p:scale>
        <a:sx n="1" d="1"/>
        <a:sy n="1" d="1"/>
      </p:scale>
      <p:origin x="0" y="0"/>
    </p:cViewPr>
  </p:notesTextViewPr>
  <p:notesViewPr>
    <p:cSldViewPr snapToGrid="0" showGuides="1">
      <p:cViewPr varScale="1">
        <p:scale>
          <a:sx n="79" d="100"/>
          <a:sy n="79" d="100"/>
        </p:scale>
        <p:origin x="234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1.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C2751-278C-4682-9C3F-0FF7B4FCFAE7}" type="datetimeFigureOut">
              <a:rPr lang="en-US" smtClean="0"/>
              <a:t>2/10/2023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286890-466E-41CD-A28A-B1EBDF22CA33}" type="slidenum">
              <a:rPr lang="en-US" smtClean="0"/>
              <a:t>‹#›</a:t>
            </a:fld>
            <a:endParaRPr lang="en-US"/>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F0845-D09E-4AF9-9623-EA7EA0297EF3}" type="datetimeFigureOut">
              <a:rPr lang="en-US" smtClean="0"/>
              <a:t>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CD11A-EED3-40CE-98A3-28FEE84867B3}" type="slidenum">
              <a:rPr lang="en-US" smtClean="0"/>
              <a:t>‹#›</a:t>
            </a:fld>
            <a:endParaRPr lang="en-US"/>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11A-EED3-40CE-98A3-28FEE84867B3}" type="slidenum">
              <a:rPr lang="en-US" smtClean="0"/>
              <a:t>2</a:t>
            </a:fld>
            <a:endParaRPr lang="en-US"/>
          </a:p>
        </p:txBody>
      </p:sp>
    </p:spTree>
    <p:extLst>
      <p:ext uri="{BB962C8B-B14F-4D97-AF65-F5344CB8AC3E}">
        <p14:creationId xmlns:p14="http://schemas.microsoft.com/office/powerpoint/2010/main" val="222770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11A-EED3-40CE-98A3-28FEE84867B3}" type="slidenum">
              <a:rPr lang="en-US" smtClean="0"/>
              <a:t>28</a:t>
            </a:fld>
            <a:endParaRPr lang="en-US"/>
          </a:p>
        </p:txBody>
      </p:sp>
    </p:spTree>
    <p:extLst>
      <p:ext uri="{BB962C8B-B14F-4D97-AF65-F5344CB8AC3E}">
        <p14:creationId xmlns:p14="http://schemas.microsoft.com/office/powerpoint/2010/main" val="222770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46</a:t>
            </a:fld>
            <a:endParaRPr lang="en-US"/>
          </a:p>
        </p:txBody>
      </p:sp>
    </p:spTree>
    <p:extLst>
      <p:ext uri="{BB962C8B-B14F-4D97-AF65-F5344CB8AC3E}">
        <p14:creationId xmlns:p14="http://schemas.microsoft.com/office/powerpoint/2010/main" val="404594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47</a:t>
            </a:fld>
            <a:endParaRPr lang="en-US"/>
          </a:p>
        </p:txBody>
      </p:sp>
    </p:spTree>
    <p:extLst>
      <p:ext uri="{BB962C8B-B14F-4D97-AF65-F5344CB8AC3E}">
        <p14:creationId xmlns:p14="http://schemas.microsoft.com/office/powerpoint/2010/main" val="3772722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Theory came about in 1924 by Arie </a:t>
            </a:r>
            <a:r>
              <a:rPr lang="en-US" dirty="0" err="1"/>
              <a:t>Noortzij</a:t>
            </a:r>
            <a:r>
              <a:rPr lang="en-US" dirty="0"/>
              <a:t>, it was popularized in the 50s by Meredith Kline. It is currently one of the more popular views being advocated particularly in academic circles. </a:t>
            </a:r>
          </a:p>
          <a:p>
            <a:pPr marL="228600" indent="-228600">
              <a:buAutoNum type="arabicPeriod"/>
            </a:pPr>
            <a:r>
              <a:rPr lang="en-US" dirty="0"/>
              <a:t>Parallelism requires symmetry and the total account of creation is written in 7 days. </a:t>
            </a:r>
          </a:p>
          <a:p>
            <a:pPr marL="228600" indent="-228600">
              <a:buAutoNum type="arabicPeriod"/>
            </a:pPr>
            <a:r>
              <a:rPr lang="en-US" dirty="0"/>
              <a:t>Heavenly light bearers were put in the heavens on day 4 but the heavens were not made until day 2. </a:t>
            </a:r>
          </a:p>
          <a:p>
            <a:pPr marL="228600" indent="-228600">
              <a:buAutoNum type="arabicPeriod"/>
            </a:pPr>
            <a:r>
              <a:rPr lang="en-US" dirty="0"/>
              <a:t>Water was created on day 1 not day 2. The oceans were compiled on day 3 and water animals were created on day 5. </a:t>
            </a:r>
          </a:p>
          <a:p>
            <a:pPr marL="0" indent="0">
              <a:buNone/>
            </a:pPr>
            <a:r>
              <a:rPr lang="en-US" dirty="0"/>
              <a:t>The days of creation make chronological sense when read literally in order, but when rearranged to fit a concocted view of scripture they are nonsensical. </a:t>
            </a:r>
          </a:p>
          <a:p>
            <a:pPr marL="0" indent="0">
              <a:buNone/>
            </a:pPr>
            <a:r>
              <a:rPr lang="en-US" dirty="0"/>
              <a:t>Even if true, this would make Genesis 1-2 figurative but what about the rest of Genesis 1-11 which still doesn’t fit the secular view? Where is the parallelism in chapter 5 with the genealogies that start with Adam? </a:t>
            </a:r>
          </a:p>
        </p:txBody>
      </p:sp>
      <p:sp>
        <p:nvSpPr>
          <p:cNvPr id="4" name="Slide Number Placeholder 3"/>
          <p:cNvSpPr>
            <a:spLocks noGrp="1"/>
          </p:cNvSpPr>
          <p:nvPr>
            <p:ph type="sldNum" sz="quarter" idx="5"/>
          </p:nvPr>
        </p:nvSpPr>
        <p:spPr/>
        <p:txBody>
          <a:bodyPr/>
          <a:lstStyle/>
          <a:p>
            <a:fld id="{927CD11A-EED3-40CE-98A3-28FEE84867B3}" type="slidenum">
              <a:rPr lang="en-US" smtClean="0"/>
              <a:t>64</a:t>
            </a:fld>
            <a:endParaRPr lang="en-US"/>
          </a:p>
        </p:txBody>
      </p:sp>
    </p:spTree>
    <p:extLst>
      <p:ext uri="{BB962C8B-B14F-4D97-AF65-F5344CB8AC3E}">
        <p14:creationId xmlns:p14="http://schemas.microsoft.com/office/powerpoint/2010/main" val="111047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Popularized by the Scofield Reference Bible in 1909</a:t>
            </a:r>
          </a:p>
          <a:p>
            <a:r>
              <a:rPr lang="en-US" dirty="0"/>
              <a:t>This theory lacks and textual evidence or Biblical support and is purely the result of trying to fit billions of years into the text. </a:t>
            </a:r>
          </a:p>
          <a:p>
            <a:r>
              <a:rPr lang="en-US" dirty="0"/>
              <a:t>This theory doesn’t even harmonize the secular science views because most dating methods date sedimentary rocks that would have formed after the Earth was created up to 500 million years ago.</a:t>
            </a:r>
          </a:p>
          <a:p>
            <a:endParaRPr lang="en-US" dirty="0"/>
          </a:p>
          <a:p>
            <a:r>
              <a:rPr lang="en-US" dirty="0"/>
              <a:t>Why are there so many varying theories trying to fit millions of years into the text? Most came around in the past few centauries yet even old earth advocates don’t agree on which is right. </a:t>
            </a:r>
          </a:p>
        </p:txBody>
      </p:sp>
      <p:sp>
        <p:nvSpPr>
          <p:cNvPr id="4" name="Slide Number Placeholder 3"/>
          <p:cNvSpPr>
            <a:spLocks noGrp="1"/>
          </p:cNvSpPr>
          <p:nvPr>
            <p:ph type="sldNum" sz="quarter" idx="5"/>
          </p:nvPr>
        </p:nvSpPr>
        <p:spPr/>
        <p:txBody>
          <a:bodyPr/>
          <a:lstStyle/>
          <a:p>
            <a:fld id="{927CD11A-EED3-40CE-98A3-28FEE84867B3}" type="slidenum">
              <a:rPr lang="en-US" smtClean="0"/>
              <a:t>65</a:t>
            </a:fld>
            <a:endParaRPr lang="en-US"/>
          </a:p>
        </p:txBody>
      </p:sp>
    </p:spTree>
    <p:extLst>
      <p:ext uri="{BB962C8B-B14F-4D97-AF65-F5344CB8AC3E}">
        <p14:creationId xmlns:p14="http://schemas.microsoft.com/office/powerpoint/2010/main" val="665834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solidFill>
                  <a:schemeClr val="tx2">
                    <a:lumMod val="20000"/>
                    <a:lumOff val="8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68DC83-4358-4069-9A04-36F684952B41}" type="datetime1">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8194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D5BB5-8E37-492B-8843-1477E0364CB8}" type="datetime1">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07954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91661"/>
            <a:ext cx="2628900" cy="49090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91661"/>
            <a:ext cx="7734300" cy="49090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57E38-DB3A-4089-B386-FFD9F1943ECB}" type="datetime1">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7925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57356-1F59-4D89-9F54-28C9F76813D7}" type="datetime1">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36194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38"/>
            <a:ext cx="10515600" cy="2862262"/>
          </a:xfrm>
        </p:spPr>
        <p:txBody>
          <a:bodyPr anchor="b"/>
          <a:lstStyle>
            <a:lvl1pPr>
              <a:lnSpc>
                <a:spcPct val="100000"/>
              </a:lnSpc>
              <a:defRPr sz="6000"/>
            </a:lvl1pPr>
          </a:lstStyle>
          <a:p>
            <a:r>
              <a:rPr lang="en-US"/>
              <a:t>Click to edit Master title style</a:t>
            </a:r>
          </a:p>
        </p:txBody>
      </p:sp>
      <p:sp>
        <p:nvSpPr>
          <p:cNvPr id="3" name="Text Placeholder 2"/>
          <p:cNvSpPr>
            <a:spLocks noGrp="1"/>
          </p:cNvSpPr>
          <p:nvPr>
            <p:ph type="body" idx="1"/>
          </p:nvPr>
        </p:nvSpPr>
        <p:spPr>
          <a:xfrm>
            <a:off x="457200" y="4589463"/>
            <a:ext cx="10515600" cy="1500187"/>
          </a:xfrm>
        </p:spPr>
        <p:txBody>
          <a:bodyPr/>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2CE48F21-3C02-407D-A180-361657C962A9}" type="datetime1">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27312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Content Placeholder 3"/>
          <p:cNvSpPr>
            <a:spLocks noGrp="1"/>
          </p:cNvSpPr>
          <p:nvPr>
            <p:ph sz="half" idx="2"/>
          </p:nvPr>
        </p:nvSpPr>
        <p:spPr>
          <a:xfrm>
            <a:off x="5650524" y="1825625"/>
            <a:ext cx="489204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Date Placeholder 4"/>
          <p:cNvSpPr>
            <a:spLocks noGrp="1"/>
          </p:cNvSpPr>
          <p:nvPr>
            <p:ph type="dt" sz="half" idx="10"/>
          </p:nvPr>
        </p:nvSpPr>
        <p:spPr/>
        <p:txBody>
          <a:bodyPr/>
          <a:lstStyle/>
          <a:p>
            <a:fld id="{37D8FB26-DB44-4B23-8E2C-73FCFB6E6A5C}" type="datetime1">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41839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6508" y="639150"/>
            <a:ext cx="10062285" cy="1143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86508"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6508"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5" name="Text Placeholder 4"/>
          <p:cNvSpPr>
            <a:spLocks noGrp="1"/>
          </p:cNvSpPr>
          <p:nvPr>
            <p:ph type="body" sz="quarter" idx="3"/>
          </p:nvPr>
        </p:nvSpPr>
        <p:spPr>
          <a:xfrm>
            <a:off x="5656753" y="1793873"/>
            <a:ext cx="489204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6753" y="2498723"/>
            <a:ext cx="489204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7" name="Date Placeholder 6"/>
          <p:cNvSpPr>
            <a:spLocks noGrp="1"/>
          </p:cNvSpPr>
          <p:nvPr>
            <p:ph type="dt" sz="half" idx="10"/>
          </p:nvPr>
        </p:nvSpPr>
        <p:spPr/>
        <p:txBody>
          <a:bodyPr/>
          <a:lstStyle/>
          <a:p>
            <a:fld id="{4C78A1B2-E24B-4D01-B1F3-1C91DA614AC9}" type="datetime1">
              <a:rPr lang="en-US" smtClean="0"/>
              <a:t>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40566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D7B829-4D67-4482-B952-BBD9DCA0A419}" type="datetime1">
              <a:rPr lang="en-US" smtClean="0"/>
              <a:t>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33638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4990D-3D92-40C3-8F0D-2F9DF871B3E2}" type="datetime1">
              <a:rPr lang="en-US" smtClean="0"/>
              <a:t>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92760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00600" y="987425"/>
            <a:ext cx="5753100" cy="4613275"/>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a:ln>
                  <a:noFill/>
                </a:ln>
                <a:solidFill>
                  <a:srgbClr val="E9E5DC"/>
                </a:solidFill>
                <a:effectLst/>
                <a:uLnTx/>
                <a:uFillTx/>
                <a:latin typeface="+mn-lt"/>
              </a:rPr>
              <a:t>Fifth level</a:t>
            </a:r>
            <a:endParaRPr kumimoji="0" lang="en-US" sz="1800" b="0" i="0" u="none" strike="noStrike" kern="1200" cap="none" spc="0" normalizeH="0" baseline="0" noProof="0" dirty="0">
              <a:ln>
                <a:noFill/>
              </a:ln>
              <a:solidFill>
                <a:srgbClr val="E9E5DC"/>
              </a:solidFill>
              <a:effectLst/>
              <a:uLnTx/>
              <a:uFillTx/>
              <a:latin typeface="+mn-lt"/>
            </a:endParaRP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435C0-D298-4C67-8022-2A6AB1B2BA62}" type="datetime1">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12877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00600" y="987425"/>
            <a:ext cx="5753100" cy="4613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254249"/>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F8098-106E-436A-B7C8-8017C782259C}" type="datetime1">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a:p>
        </p:txBody>
      </p:sp>
    </p:spTree>
    <p:extLst>
      <p:ext uri="{BB962C8B-B14F-4D97-AF65-F5344CB8AC3E}">
        <p14:creationId xmlns:p14="http://schemas.microsoft.com/office/powerpoint/2010/main" val="5695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9793"/>
            <a:ext cx="10096500" cy="11509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25625"/>
            <a:ext cx="10096500" cy="37780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F3619435-DEBC-444A-913E-FBD2C4CF0E59}" type="datetime1">
              <a:rPr lang="en-US" smtClean="0"/>
              <a:t>2/10/2023</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fld id="{E5B29C50-D6F1-4DB6-9B68-F4CD3996E9CF}" type="slidenum">
              <a:rPr lang="en-US" smtClean="0"/>
              <a:pPr/>
              <a:t>‹#›</a:t>
            </a:fld>
            <a:endParaRPr lang="en-US"/>
          </a:p>
        </p:txBody>
      </p:sp>
    </p:spTree>
    <p:extLst>
      <p:ext uri="{BB962C8B-B14F-4D97-AF65-F5344CB8AC3E}">
        <p14:creationId xmlns:p14="http://schemas.microsoft.com/office/powerpoint/2010/main" val="165648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288" userDrawn="1">
          <p15:clr>
            <a:srgbClr val="F26B43"/>
          </p15:clr>
        </p15:guide>
        <p15:guide id="3" pos="6648" userDrawn="1">
          <p15:clr>
            <a:srgbClr val="F26B43"/>
          </p15:clr>
        </p15:guide>
        <p15:guide id="4" orient="horz" pos="3528" userDrawn="1">
          <p15:clr>
            <a:srgbClr val="F26B43"/>
          </p15:clr>
        </p15:guide>
        <p15:guide id="5"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Young Earth Creationism</a:t>
            </a:r>
          </a:p>
        </p:txBody>
      </p:sp>
      <p:sp>
        <p:nvSpPr>
          <p:cNvPr id="14" name="Content Placeholder 13"/>
          <p:cNvSpPr>
            <a:spLocks noGrp="1"/>
          </p:cNvSpPr>
          <p:nvPr>
            <p:ph idx="1"/>
          </p:nvPr>
        </p:nvSpPr>
        <p:spPr>
          <a:xfrm>
            <a:off x="457200" y="1825625"/>
            <a:ext cx="8198528" cy="4868138"/>
          </a:xfrm>
        </p:spPr>
        <p:txBody>
          <a:bodyPr>
            <a:normAutofit lnSpcReduction="10000"/>
          </a:bodyPr>
          <a:lstStyle/>
          <a:p>
            <a:pPr marL="0" indent="0">
              <a:buNone/>
            </a:pPr>
            <a:r>
              <a:rPr lang="en-US" sz="3200" dirty="0"/>
              <a:t>YEC believes that the </a:t>
            </a:r>
            <a:r>
              <a:rPr lang="en-US" sz="3200" dirty="0">
                <a:solidFill>
                  <a:srgbClr val="FF0000"/>
                </a:solidFill>
                <a:effectLst>
                  <a:outerShdw blurRad="38100" dist="38100" dir="2700000" algn="tl">
                    <a:srgbClr val="000000">
                      <a:alpha val="43137"/>
                    </a:srgbClr>
                  </a:outerShdw>
                </a:effectLst>
              </a:rPr>
              <a:t>Earth and Universe were created about 6-10k years ago </a:t>
            </a:r>
            <a:r>
              <a:rPr lang="en-US" sz="3200" dirty="0"/>
              <a:t>according to the genealogies given in scripture. They understand the events of Genesis 1-11 to be </a:t>
            </a:r>
            <a:r>
              <a:rPr lang="en-US" sz="3200" dirty="0">
                <a:solidFill>
                  <a:srgbClr val="FF0000"/>
                </a:solidFill>
                <a:effectLst>
                  <a:outerShdw blurRad="38100" dist="38100" dir="2700000" algn="tl">
                    <a:srgbClr val="000000">
                      <a:alpha val="43137"/>
                    </a:srgbClr>
                  </a:outerShdw>
                </a:effectLst>
              </a:rPr>
              <a:t>written in historical narrative</a:t>
            </a:r>
            <a:r>
              <a:rPr lang="en-US" sz="3200" dirty="0"/>
              <a:t>. They do not reject mainstream observational science but disagree with assumptions and interpretations made from observable data. YEC teaches that when secular assumptions are replaced with Biblical assumptions, modern day dating techniques give young ages for the Earth and Universe. </a:t>
            </a:r>
          </a:p>
        </p:txBody>
      </p:sp>
      <p:pic>
        <p:nvPicPr>
          <p:cNvPr id="1026" name="Picture 2" descr="Image result for age of the earth">
            <a:extLst>
              <a:ext uri="{FF2B5EF4-FFF2-40B4-BE49-F238E27FC236}">
                <a16:creationId xmlns:a16="http://schemas.microsoft.com/office/drawing/2014/main" id="{6F58EEC6-166C-42E5-A7BF-6B9F4E500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764" y="2299063"/>
            <a:ext cx="3104037" cy="322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0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t>Different Views on Genesis</a:t>
            </a:r>
          </a:p>
          <a:p>
            <a:r>
              <a:rPr lang="en-US" sz="3600" dirty="0">
                <a:solidFill>
                  <a:srgbClr val="FF0000"/>
                </a:solidFill>
                <a:effectLst>
                  <a:outerShdw blurRad="38100" dist="38100" dir="2700000" algn="tl">
                    <a:srgbClr val="000000">
                      <a:alpha val="43137"/>
                    </a:srgbClr>
                  </a:outerShdw>
                </a:effectLst>
              </a:rPr>
              <a:t>Biblical Reasons for a Young Earth and Historical Narrative of Genesis </a:t>
            </a:r>
          </a:p>
          <a:p>
            <a:r>
              <a:rPr lang="en-US" sz="3600" dirty="0"/>
              <a:t>Common Objections to a Literal Interpretation of Genesis Answered</a:t>
            </a:r>
          </a:p>
        </p:txBody>
      </p:sp>
    </p:spTree>
    <p:extLst>
      <p:ext uri="{BB962C8B-B14F-4D97-AF65-F5344CB8AC3E}">
        <p14:creationId xmlns:p14="http://schemas.microsoft.com/office/powerpoint/2010/main" val="357356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t>Different Views on Genesis</a:t>
            </a:r>
          </a:p>
          <a:p>
            <a:r>
              <a:rPr lang="en-US" sz="3600" dirty="0">
                <a:solidFill>
                  <a:srgbClr val="FF0000"/>
                </a:solidFill>
                <a:effectLst>
                  <a:outerShdw blurRad="38100" dist="38100" dir="2700000" algn="tl">
                    <a:srgbClr val="000000">
                      <a:alpha val="43137"/>
                    </a:srgbClr>
                  </a:outerShdw>
                </a:effectLst>
              </a:rPr>
              <a:t>Biblical Reasons for a Young Earth and Historical Narrative of Genesis</a:t>
            </a:r>
            <a:r>
              <a:rPr lang="en-US" sz="3600" dirty="0">
                <a:effectLst>
                  <a:outerShdw blurRad="38100" dist="38100" dir="2700000" algn="tl">
                    <a:srgbClr val="000000">
                      <a:alpha val="43137"/>
                    </a:srgbClr>
                  </a:outerShdw>
                </a:effectLst>
              </a:rPr>
              <a:t> </a:t>
            </a:r>
          </a:p>
          <a:p>
            <a:pPr lvl="1"/>
            <a:r>
              <a:rPr lang="en-US" sz="3200" dirty="0"/>
              <a:t>How do we get an age of 6,000 years?</a:t>
            </a:r>
          </a:p>
          <a:p>
            <a:pPr lvl="1"/>
            <a:r>
              <a:rPr lang="en-US" sz="3200" dirty="0"/>
              <a:t>What type of literature is Genesis?</a:t>
            </a:r>
          </a:p>
          <a:p>
            <a:pPr lvl="1"/>
            <a:r>
              <a:rPr lang="en-US" sz="3200" dirty="0"/>
              <a:t>Why does it matter?</a:t>
            </a:r>
          </a:p>
        </p:txBody>
      </p:sp>
    </p:spTree>
    <p:extLst>
      <p:ext uri="{BB962C8B-B14F-4D97-AF65-F5344CB8AC3E}">
        <p14:creationId xmlns:p14="http://schemas.microsoft.com/office/powerpoint/2010/main" val="1325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Biblical Timeline</a:t>
            </a:r>
          </a:p>
        </p:txBody>
      </p:sp>
      <p:sp>
        <p:nvSpPr>
          <p:cNvPr id="14" name="Content Placeholder 13"/>
          <p:cNvSpPr>
            <a:spLocks noGrp="1"/>
          </p:cNvSpPr>
          <p:nvPr>
            <p:ph idx="1"/>
          </p:nvPr>
        </p:nvSpPr>
        <p:spPr>
          <a:xfrm>
            <a:off x="457200" y="1825625"/>
            <a:ext cx="11110404" cy="3778006"/>
          </a:xfrm>
        </p:spPr>
        <p:txBody>
          <a:bodyPr>
            <a:normAutofit/>
          </a:bodyPr>
          <a:lstStyle/>
          <a:p>
            <a:r>
              <a:rPr lang="en-US" sz="3200" dirty="0"/>
              <a:t>Genesis 5: Adam to Noah &amp; Sons</a:t>
            </a:r>
          </a:p>
          <a:p>
            <a:r>
              <a:rPr lang="en-US" sz="3200" dirty="0"/>
              <a:t>Genesis 10: Lineage of Noah’s Sons</a:t>
            </a:r>
          </a:p>
          <a:p>
            <a:r>
              <a:rPr lang="en-US" sz="3200" dirty="0"/>
              <a:t>Genesis 11: Shem to Abraham</a:t>
            </a:r>
          </a:p>
          <a:p>
            <a:r>
              <a:rPr lang="en-US" sz="3200" dirty="0"/>
              <a:t>1 Chronicles 1-2: Adam to Abraham to David </a:t>
            </a:r>
          </a:p>
          <a:p>
            <a:r>
              <a:rPr lang="en-US" sz="3200" dirty="0"/>
              <a:t>Mathew 1: Abraham to David to Christ</a:t>
            </a:r>
          </a:p>
          <a:p>
            <a:r>
              <a:rPr lang="en-US" sz="3200" dirty="0"/>
              <a:t>Luke 3:23-38: Adam to Christ </a:t>
            </a:r>
          </a:p>
        </p:txBody>
      </p:sp>
      <p:grpSp>
        <p:nvGrpSpPr>
          <p:cNvPr id="5" name="Group 4">
            <a:extLst>
              <a:ext uri="{FF2B5EF4-FFF2-40B4-BE49-F238E27FC236}">
                <a16:creationId xmlns:a16="http://schemas.microsoft.com/office/drawing/2014/main" id="{884E7FC4-6112-440E-8379-0AE014786EE2}"/>
              </a:ext>
            </a:extLst>
          </p:cNvPr>
          <p:cNvGrpSpPr/>
          <p:nvPr/>
        </p:nvGrpSpPr>
        <p:grpSpPr>
          <a:xfrm>
            <a:off x="8595802" y="0"/>
            <a:ext cx="3596198" cy="6858000"/>
            <a:chOff x="8264876" y="391884"/>
            <a:chExt cx="3524426" cy="6200503"/>
          </a:xfrm>
        </p:grpSpPr>
        <p:pic>
          <p:nvPicPr>
            <p:cNvPr id="3" name="Picture 2">
              <a:extLst>
                <a:ext uri="{FF2B5EF4-FFF2-40B4-BE49-F238E27FC236}">
                  <a16:creationId xmlns:a16="http://schemas.microsoft.com/office/drawing/2014/main" id="{11979C19-D98D-45EC-8849-1D5B62C00BCA}"/>
                </a:ext>
              </a:extLst>
            </p:cNvPr>
            <p:cNvPicPr>
              <a:picLocks noChangeAspect="1"/>
            </p:cNvPicPr>
            <p:nvPr/>
          </p:nvPicPr>
          <p:blipFill rotWithShape="1">
            <a:blip r:embed="rId2"/>
            <a:srcRect l="15602" t="3428" r="15763" b="11366"/>
            <a:stretch/>
          </p:blipFill>
          <p:spPr>
            <a:xfrm>
              <a:off x="8264876" y="391884"/>
              <a:ext cx="3524426" cy="620050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C31D0D1E-68F3-43E9-AC40-23A943746F01}"/>
                </a:ext>
              </a:extLst>
            </p:cNvPr>
            <p:cNvSpPr/>
            <p:nvPr/>
          </p:nvSpPr>
          <p:spPr>
            <a:xfrm>
              <a:off x="10702834" y="1193073"/>
              <a:ext cx="1086468" cy="526606"/>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9397F70-4449-4E49-8AA4-FBD2887CD0DF}"/>
                </a:ext>
              </a:extLst>
            </p:cNvPr>
            <p:cNvSpPr/>
            <p:nvPr/>
          </p:nvSpPr>
          <p:spPr>
            <a:xfrm>
              <a:off x="8264876" y="845451"/>
              <a:ext cx="574324" cy="129685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4B0E212-FCD6-43F3-BC03-2AE79E0208D2}"/>
                </a:ext>
              </a:extLst>
            </p:cNvPr>
            <p:cNvSpPr/>
            <p:nvPr/>
          </p:nvSpPr>
          <p:spPr>
            <a:xfrm>
              <a:off x="8264876" y="2371053"/>
              <a:ext cx="313067" cy="129685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23AF54D-B142-4DBD-BA71-FCA8B085E730}"/>
                </a:ext>
              </a:extLst>
            </p:cNvPr>
            <p:cNvSpPr/>
            <p:nvPr/>
          </p:nvSpPr>
          <p:spPr>
            <a:xfrm>
              <a:off x="8264877" y="4136571"/>
              <a:ext cx="199854" cy="191589"/>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271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52FA4-36B7-418F-8031-06C7B8CABB1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8548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0983FB-FB9A-4AB8-A7E8-06784C036D38}"/>
              </a:ext>
            </a:extLst>
          </p:cNvPr>
          <p:cNvSpPr/>
          <p:nvPr/>
        </p:nvSpPr>
        <p:spPr>
          <a:xfrm>
            <a:off x="315686" y="1698299"/>
            <a:ext cx="11334206" cy="2023369"/>
          </a:xfrm>
          <a:prstGeom prst="rect">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457200" y="568772"/>
            <a:ext cx="10096500" cy="1150907"/>
          </a:xfrm>
        </p:spPr>
        <p:txBody>
          <a:bodyPr>
            <a:normAutofit/>
          </a:bodyPr>
          <a:lstStyle/>
          <a:p>
            <a:r>
              <a:rPr lang="en-US" sz="6600" u="sng" dirty="0"/>
              <a:t>Biblical Timeline</a:t>
            </a:r>
          </a:p>
        </p:txBody>
      </p:sp>
      <p:sp>
        <p:nvSpPr>
          <p:cNvPr id="5" name="Rectangle 4">
            <a:extLst>
              <a:ext uri="{FF2B5EF4-FFF2-40B4-BE49-F238E27FC236}">
                <a16:creationId xmlns:a16="http://schemas.microsoft.com/office/drawing/2014/main" id="{9CC4F8B3-ABD0-4498-82F0-09B8886CEE0B}"/>
              </a:ext>
            </a:extLst>
          </p:cNvPr>
          <p:cNvSpPr/>
          <p:nvPr/>
        </p:nvSpPr>
        <p:spPr>
          <a:xfrm>
            <a:off x="315686" y="1698298"/>
            <a:ext cx="11334206" cy="1027612"/>
          </a:xfrm>
          <a:prstGeom prst="rect">
            <a:avLst/>
          </a:prstGeom>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9DFB6FA2-8876-49B6-BCB8-E990C9148D4A}"/>
              </a:ext>
            </a:extLst>
          </p:cNvPr>
          <p:cNvCxnSpPr>
            <a:cxnSpLocks/>
          </p:cNvCxnSpPr>
          <p:nvPr/>
        </p:nvCxnSpPr>
        <p:spPr>
          <a:xfrm>
            <a:off x="957944" y="2725910"/>
            <a:ext cx="0" cy="357051"/>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F3E922B7-C3B6-4DAD-89FD-A1284986BD16}"/>
              </a:ext>
            </a:extLst>
          </p:cNvPr>
          <p:cNvSpPr txBox="1"/>
          <p:nvPr/>
        </p:nvSpPr>
        <p:spPr>
          <a:xfrm>
            <a:off x="422378" y="2033412"/>
            <a:ext cx="1210481" cy="461665"/>
          </a:xfrm>
          <a:prstGeom prst="rect">
            <a:avLst/>
          </a:prstGeom>
          <a:noFill/>
          <a:ln>
            <a:noFill/>
          </a:ln>
        </p:spPr>
        <p:txBody>
          <a:bodyPr wrap="square" rtlCol="0">
            <a:spAutoFit/>
          </a:bodyPr>
          <a:lstStyle/>
          <a:p>
            <a:pPr algn="ctr"/>
            <a:r>
              <a:rPr lang="en-US" sz="2400" dirty="0">
                <a:solidFill>
                  <a:schemeClr val="bg1"/>
                </a:solidFill>
              </a:rPr>
              <a:t>4004 BC</a:t>
            </a:r>
          </a:p>
        </p:txBody>
      </p:sp>
      <p:sp>
        <p:nvSpPr>
          <p:cNvPr id="15" name="TextBox 14">
            <a:extLst>
              <a:ext uri="{FF2B5EF4-FFF2-40B4-BE49-F238E27FC236}">
                <a16:creationId xmlns:a16="http://schemas.microsoft.com/office/drawing/2014/main" id="{D4D46BBA-06D2-43BF-B0CD-73788490F099}"/>
              </a:ext>
            </a:extLst>
          </p:cNvPr>
          <p:cNvSpPr txBox="1"/>
          <p:nvPr/>
        </p:nvSpPr>
        <p:spPr>
          <a:xfrm>
            <a:off x="361407" y="3082961"/>
            <a:ext cx="1271452" cy="461665"/>
          </a:xfrm>
          <a:prstGeom prst="rect">
            <a:avLst/>
          </a:prstGeom>
          <a:noFill/>
          <a:ln>
            <a:noFill/>
          </a:ln>
        </p:spPr>
        <p:txBody>
          <a:bodyPr wrap="square" rtlCol="0">
            <a:spAutoFit/>
          </a:bodyPr>
          <a:lstStyle/>
          <a:p>
            <a:pPr algn="ctr"/>
            <a:r>
              <a:rPr lang="en-US" sz="2400" b="1" dirty="0"/>
              <a:t>Creation</a:t>
            </a:r>
          </a:p>
        </p:txBody>
      </p:sp>
      <p:cxnSp>
        <p:nvCxnSpPr>
          <p:cNvPr id="16" name="Straight Connector 15">
            <a:extLst>
              <a:ext uri="{FF2B5EF4-FFF2-40B4-BE49-F238E27FC236}">
                <a16:creationId xmlns:a16="http://schemas.microsoft.com/office/drawing/2014/main" id="{86243676-DCD2-44B4-9829-2A696EC9ADE7}"/>
              </a:ext>
            </a:extLst>
          </p:cNvPr>
          <p:cNvCxnSpPr>
            <a:cxnSpLocks/>
          </p:cNvCxnSpPr>
          <p:nvPr/>
        </p:nvCxnSpPr>
        <p:spPr>
          <a:xfrm>
            <a:off x="2516194" y="2718005"/>
            <a:ext cx="0" cy="357051"/>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2F052C69-66CA-4757-8E16-1D16D2A14F7E}"/>
              </a:ext>
            </a:extLst>
          </p:cNvPr>
          <p:cNvCxnSpPr>
            <a:cxnSpLocks/>
          </p:cNvCxnSpPr>
          <p:nvPr/>
        </p:nvCxnSpPr>
        <p:spPr>
          <a:xfrm>
            <a:off x="3663536" y="2709982"/>
            <a:ext cx="0" cy="357051"/>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A2AD3B46-D843-4350-B24C-922FDBAAF3A8}"/>
              </a:ext>
            </a:extLst>
          </p:cNvPr>
          <p:cNvCxnSpPr>
            <a:cxnSpLocks/>
          </p:cNvCxnSpPr>
          <p:nvPr/>
        </p:nvCxnSpPr>
        <p:spPr>
          <a:xfrm>
            <a:off x="4820752" y="2718005"/>
            <a:ext cx="0" cy="357051"/>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6965E1C9-24B1-46D8-93BE-43704389BF08}"/>
              </a:ext>
            </a:extLst>
          </p:cNvPr>
          <p:cNvCxnSpPr>
            <a:cxnSpLocks/>
          </p:cNvCxnSpPr>
          <p:nvPr/>
        </p:nvCxnSpPr>
        <p:spPr>
          <a:xfrm>
            <a:off x="8201326" y="2725910"/>
            <a:ext cx="0" cy="357051"/>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202A25AA-2D06-4BAF-8C76-6667BAA795C4}"/>
              </a:ext>
            </a:extLst>
          </p:cNvPr>
          <p:cNvCxnSpPr>
            <a:cxnSpLocks/>
          </p:cNvCxnSpPr>
          <p:nvPr/>
        </p:nvCxnSpPr>
        <p:spPr>
          <a:xfrm>
            <a:off x="11173099" y="2725910"/>
            <a:ext cx="0" cy="357051"/>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472E32D0-ED22-4F6A-A04E-6D95196B240C}"/>
              </a:ext>
            </a:extLst>
          </p:cNvPr>
          <p:cNvSpPr txBox="1"/>
          <p:nvPr/>
        </p:nvSpPr>
        <p:spPr>
          <a:xfrm>
            <a:off x="10567858" y="2033408"/>
            <a:ext cx="1210481" cy="461665"/>
          </a:xfrm>
          <a:prstGeom prst="rect">
            <a:avLst/>
          </a:prstGeom>
          <a:noFill/>
          <a:ln>
            <a:noFill/>
          </a:ln>
        </p:spPr>
        <p:txBody>
          <a:bodyPr wrap="square" rtlCol="0">
            <a:spAutoFit/>
          </a:bodyPr>
          <a:lstStyle/>
          <a:p>
            <a:pPr algn="ctr"/>
            <a:r>
              <a:rPr lang="en-US" sz="2400" dirty="0">
                <a:solidFill>
                  <a:schemeClr val="bg1"/>
                </a:solidFill>
              </a:rPr>
              <a:t>Today</a:t>
            </a:r>
          </a:p>
        </p:txBody>
      </p:sp>
      <p:sp>
        <p:nvSpPr>
          <p:cNvPr id="22" name="TextBox 21">
            <a:extLst>
              <a:ext uri="{FF2B5EF4-FFF2-40B4-BE49-F238E27FC236}">
                <a16:creationId xmlns:a16="http://schemas.microsoft.com/office/drawing/2014/main" id="{19F43713-2756-4081-AB72-C76C4D56A9B1}"/>
              </a:ext>
            </a:extLst>
          </p:cNvPr>
          <p:cNvSpPr txBox="1"/>
          <p:nvPr/>
        </p:nvSpPr>
        <p:spPr>
          <a:xfrm>
            <a:off x="4215511" y="2033408"/>
            <a:ext cx="1210481" cy="461665"/>
          </a:xfrm>
          <a:prstGeom prst="rect">
            <a:avLst/>
          </a:prstGeom>
          <a:noFill/>
          <a:ln>
            <a:noFill/>
          </a:ln>
        </p:spPr>
        <p:txBody>
          <a:bodyPr wrap="square" rtlCol="0">
            <a:spAutoFit/>
          </a:bodyPr>
          <a:lstStyle/>
          <a:p>
            <a:pPr algn="ctr"/>
            <a:r>
              <a:rPr lang="en-US" sz="2400" dirty="0">
                <a:solidFill>
                  <a:schemeClr val="bg1"/>
                </a:solidFill>
              </a:rPr>
              <a:t>1996 BC</a:t>
            </a:r>
          </a:p>
        </p:txBody>
      </p:sp>
      <p:sp>
        <p:nvSpPr>
          <p:cNvPr id="23" name="TextBox 22">
            <a:extLst>
              <a:ext uri="{FF2B5EF4-FFF2-40B4-BE49-F238E27FC236}">
                <a16:creationId xmlns:a16="http://schemas.microsoft.com/office/drawing/2014/main" id="{175E6A35-E6C4-472A-B3AB-538E0C839DA4}"/>
              </a:ext>
            </a:extLst>
          </p:cNvPr>
          <p:cNvSpPr txBox="1"/>
          <p:nvPr/>
        </p:nvSpPr>
        <p:spPr>
          <a:xfrm>
            <a:off x="7596085" y="2033408"/>
            <a:ext cx="1210481" cy="461665"/>
          </a:xfrm>
          <a:prstGeom prst="rect">
            <a:avLst/>
          </a:prstGeom>
          <a:noFill/>
          <a:ln>
            <a:noFill/>
          </a:ln>
        </p:spPr>
        <p:txBody>
          <a:bodyPr wrap="square" rtlCol="0">
            <a:spAutoFit/>
          </a:bodyPr>
          <a:lstStyle/>
          <a:p>
            <a:pPr algn="ctr"/>
            <a:r>
              <a:rPr lang="en-US" sz="2400" dirty="0">
                <a:solidFill>
                  <a:schemeClr val="bg1"/>
                </a:solidFill>
              </a:rPr>
              <a:t>33 A.D.</a:t>
            </a:r>
          </a:p>
        </p:txBody>
      </p:sp>
      <p:sp>
        <p:nvSpPr>
          <p:cNvPr id="24" name="TextBox 23">
            <a:extLst>
              <a:ext uri="{FF2B5EF4-FFF2-40B4-BE49-F238E27FC236}">
                <a16:creationId xmlns:a16="http://schemas.microsoft.com/office/drawing/2014/main" id="{40AB3227-C002-4199-93D7-B6604D8CB8BD}"/>
              </a:ext>
            </a:extLst>
          </p:cNvPr>
          <p:cNvSpPr txBox="1"/>
          <p:nvPr/>
        </p:nvSpPr>
        <p:spPr>
          <a:xfrm>
            <a:off x="3058295" y="2033408"/>
            <a:ext cx="1210481" cy="461665"/>
          </a:xfrm>
          <a:prstGeom prst="rect">
            <a:avLst/>
          </a:prstGeom>
          <a:noFill/>
          <a:ln>
            <a:noFill/>
          </a:ln>
        </p:spPr>
        <p:txBody>
          <a:bodyPr wrap="square" rtlCol="0">
            <a:spAutoFit/>
          </a:bodyPr>
          <a:lstStyle/>
          <a:p>
            <a:pPr algn="ctr"/>
            <a:r>
              <a:rPr lang="en-US" sz="2400" dirty="0">
                <a:solidFill>
                  <a:schemeClr val="bg1"/>
                </a:solidFill>
              </a:rPr>
              <a:t>2242 BC</a:t>
            </a:r>
          </a:p>
        </p:txBody>
      </p:sp>
      <p:sp>
        <p:nvSpPr>
          <p:cNvPr id="25" name="TextBox 24">
            <a:extLst>
              <a:ext uri="{FF2B5EF4-FFF2-40B4-BE49-F238E27FC236}">
                <a16:creationId xmlns:a16="http://schemas.microsoft.com/office/drawing/2014/main" id="{7E7E0996-19AA-4F87-A6D5-F853F74E044B}"/>
              </a:ext>
            </a:extLst>
          </p:cNvPr>
          <p:cNvSpPr txBox="1"/>
          <p:nvPr/>
        </p:nvSpPr>
        <p:spPr>
          <a:xfrm>
            <a:off x="1910953" y="2034611"/>
            <a:ext cx="1210481" cy="461665"/>
          </a:xfrm>
          <a:prstGeom prst="rect">
            <a:avLst/>
          </a:prstGeom>
          <a:noFill/>
          <a:ln>
            <a:noFill/>
          </a:ln>
        </p:spPr>
        <p:txBody>
          <a:bodyPr wrap="square" rtlCol="0">
            <a:spAutoFit/>
          </a:bodyPr>
          <a:lstStyle/>
          <a:p>
            <a:pPr algn="ctr"/>
            <a:r>
              <a:rPr lang="en-US" sz="2400" dirty="0">
                <a:solidFill>
                  <a:schemeClr val="bg1"/>
                </a:solidFill>
              </a:rPr>
              <a:t>2348 BC</a:t>
            </a:r>
          </a:p>
        </p:txBody>
      </p:sp>
      <p:sp>
        <p:nvSpPr>
          <p:cNvPr id="26" name="TextBox 25">
            <a:extLst>
              <a:ext uri="{FF2B5EF4-FFF2-40B4-BE49-F238E27FC236}">
                <a16:creationId xmlns:a16="http://schemas.microsoft.com/office/drawing/2014/main" id="{D70714B1-5D29-4D42-AC5F-F3F8A02749DE}"/>
              </a:ext>
            </a:extLst>
          </p:cNvPr>
          <p:cNvSpPr txBox="1"/>
          <p:nvPr/>
        </p:nvSpPr>
        <p:spPr>
          <a:xfrm>
            <a:off x="1880467" y="3082960"/>
            <a:ext cx="1271452" cy="461665"/>
          </a:xfrm>
          <a:prstGeom prst="rect">
            <a:avLst/>
          </a:prstGeom>
          <a:noFill/>
          <a:ln>
            <a:noFill/>
          </a:ln>
        </p:spPr>
        <p:txBody>
          <a:bodyPr wrap="square" rtlCol="0">
            <a:spAutoFit/>
          </a:bodyPr>
          <a:lstStyle/>
          <a:p>
            <a:pPr algn="ctr"/>
            <a:r>
              <a:rPr lang="en-US" sz="2400" b="1" dirty="0"/>
              <a:t>Flood</a:t>
            </a:r>
          </a:p>
        </p:txBody>
      </p:sp>
      <p:sp>
        <p:nvSpPr>
          <p:cNvPr id="27" name="TextBox 26">
            <a:extLst>
              <a:ext uri="{FF2B5EF4-FFF2-40B4-BE49-F238E27FC236}">
                <a16:creationId xmlns:a16="http://schemas.microsoft.com/office/drawing/2014/main" id="{B89BCA48-2C9F-4FFC-A3BC-F1D05F4D8398}"/>
              </a:ext>
            </a:extLst>
          </p:cNvPr>
          <p:cNvSpPr txBox="1"/>
          <p:nvPr/>
        </p:nvSpPr>
        <p:spPr>
          <a:xfrm>
            <a:off x="3027809" y="3082960"/>
            <a:ext cx="1271452" cy="461665"/>
          </a:xfrm>
          <a:prstGeom prst="rect">
            <a:avLst/>
          </a:prstGeom>
          <a:noFill/>
          <a:ln>
            <a:noFill/>
          </a:ln>
        </p:spPr>
        <p:txBody>
          <a:bodyPr wrap="square" rtlCol="0">
            <a:spAutoFit/>
          </a:bodyPr>
          <a:lstStyle/>
          <a:p>
            <a:pPr algn="ctr"/>
            <a:r>
              <a:rPr lang="en-US" sz="2400" b="1" dirty="0"/>
              <a:t>Babel</a:t>
            </a:r>
          </a:p>
        </p:txBody>
      </p:sp>
      <p:sp>
        <p:nvSpPr>
          <p:cNvPr id="28" name="TextBox 27">
            <a:extLst>
              <a:ext uri="{FF2B5EF4-FFF2-40B4-BE49-F238E27FC236}">
                <a16:creationId xmlns:a16="http://schemas.microsoft.com/office/drawing/2014/main" id="{FCF46F35-8B74-4204-9E9D-5A44F16E51B8}"/>
              </a:ext>
            </a:extLst>
          </p:cNvPr>
          <p:cNvSpPr txBox="1"/>
          <p:nvPr/>
        </p:nvSpPr>
        <p:spPr>
          <a:xfrm>
            <a:off x="4180669" y="3082960"/>
            <a:ext cx="1349827" cy="461665"/>
          </a:xfrm>
          <a:prstGeom prst="rect">
            <a:avLst/>
          </a:prstGeom>
          <a:noFill/>
          <a:ln>
            <a:noFill/>
          </a:ln>
        </p:spPr>
        <p:txBody>
          <a:bodyPr wrap="square" rtlCol="0">
            <a:spAutoFit/>
          </a:bodyPr>
          <a:lstStyle/>
          <a:p>
            <a:pPr algn="ctr"/>
            <a:r>
              <a:rPr lang="en-US" sz="2400" b="1" dirty="0"/>
              <a:t>Abraham</a:t>
            </a:r>
          </a:p>
        </p:txBody>
      </p:sp>
      <p:sp>
        <p:nvSpPr>
          <p:cNvPr id="29" name="TextBox 28">
            <a:extLst>
              <a:ext uri="{FF2B5EF4-FFF2-40B4-BE49-F238E27FC236}">
                <a16:creationId xmlns:a16="http://schemas.microsoft.com/office/drawing/2014/main" id="{48652405-6B11-42C4-BE83-5835CC8E766A}"/>
              </a:ext>
            </a:extLst>
          </p:cNvPr>
          <p:cNvSpPr txBox="1"/>
          <p:nvPr/>
        </p:nvSpPr>
        <p:spPr>
          <a:xfrm>
            <a:off x="7526411" y="3082961"/>
            <a:ext cx="1349827" cy="461665"/>
          </a:xfrm>
          <a:prstGeom prst="rect">
            <a:avLst/>
          </a:prstGeom>
          <a:noFill/>
          <a:ln>
            <a:noFill/>
          </a:ln>
        </p:spPr>
        <p:txBody>
          <a:bodyPr wrap="square" rtlCol="0">
            <a:spAutoFit/>
          </a:bodyPr>
          <a:lstStyle/>
          <a:p>
            <a:pPr algn="ctr"/>
            <a:r>
              <a:rPr lang="en-US" sz="2400" b="1" dirty="0"/>
              <a:t>Christ</a:t>
            </a:r>
          </a:p>
        </p:txBody>
      </p:sp>
      <p:sp>
        <p:nvSpPr>
          <p:cNvPr id="30" name="TextBox 29">
            <a:extLst>
              <a:ext uri="{FF2B5EF4-FFF2-40B4-BE49-F238E27FC236}">
                <a16:creationId xmlns:a16="http://schemas.microsoft.com/office/drawing/2014/main" id="{6A028F49-1610-4DD0-93F2-C5B926C892F3}"/>
              </a:ext>
            </a:extLst>
          </p:cNvPr>
          <p:cNvSpPr txBox="1"/>
          <p:nvPr/>
        </p:nvSpPr>
        <p:spPr>
          <a:xfrm>
            <a:off x="10496007" y="3082961"/>
            <a:ext cx="1349827" cy="461665"/>
          </a:xfrm>
          <a:prstGeom prst="rect">
            <a:avLst/>
          </a:prstGeom>
          <a:noFill/>
          <a:ln>
            <a:noFill/>
          </a:ln>
        </p:spPr>
        <p:txBody>
          <a:bodyPr wrap="square" rtlCol="0">
            <a:spAutoFit/>
          </a:bodyPr>
          <a:lstStyle/>
          <a:p>
            <a:pPr algn="ctr"/>
            <a:r>
              <a:rPr lang="en-US" sz="2400" b="1" dirty="0"/>
              <a:t>You</a:t>
            </a:r>
          </a:p>
        </p:txBody>
      </p:sp>
      <p:sp>
        <p:nvSpPr>
          <p:cNvPr id="12" name="Left Brace 11">
            <a:extLst>
              <a:ext uri="{FF2B5EF4-FFF2-40B4-BE49-F238E27FC236}">
                <a16:creationId xmlns:a16="http://schemas.microsoft.com/office/drawing/2014/main" id="{D4F369EA-10AF-4B12-982D-092E9C8F2A29}"/>
              </a:ext>
            </a:extLst>
          </p:cNvPr>
          <p:cNvSpPr/>
          <p:nvPr/>
        </p:nvSpPr>
        <p:spPr>
          <a:xfrm rot="16200000">
            <a:off x="2569310" y="2201745"/>
            <a:ext cx="640082" cy="3862808"/>
          </a:xfrm>
          <a:prstGeom prst="leftBrace">
            <a:avLst>
              <a:gd name="adj1" fmla="val 38089"/>
              <a:gd name="adj2" fmla="val 49391"/>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Left Brace 30">
            <a:extLst>
              <a:ext uri="{FF2B5EF4-FFF2-40B4-BE49-F238E27FC236}">
                <a16:creationId xmlns:a16="http://schemas.microsoft.com/office/drawing/2014/main" id="{AC9EACEA-04B8-4335-B13D-16EB927AFCB6}"/>
              </a:ext>
            </a:extLst>
          </p:cNvPr>
          <p:cNvSpPr/>
          <p:nvPr/>
        </p:nvSpPr>
        <p:spPr>
          <a:xfrm rot="16200000">
            <a:off x="6191002" y="2442860"/>
            <a:ext cx="640082" cy="3380577"/>
          </a:xfrm>
          <a:prstGeom prst="leftBrace">
            <a:avLst>
              <a:gd name="adj1" fmla="val 38089"/>
              <a:gd name="adj2" fmla="val 49391"/>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2" name="Left Brace 31">
            <a:extLst>
              <a:ext uri="{FF2B5EF4-FFF2-40B4-BE49-F238E27FC236}">
                <a16:creationId xmlns:a16="http://schemas.microsoft.com/office/drawing/2014/main" id="{356AF7BA-4682-4160-A3EB-55C68D028C5A}"/>
              </a:ext>
            </a:extLst>
          </p:cNvPr>
          <p:cNvSpPr/>
          <p:nvPr/>
        </p:nvSpPr>
        <p:spPr>
          <a:xfrm rot="16200000">
            <a:off x="9368262" y="2650531"/>
            <a:ext cx="635727" cy="2969593"/>
          </a:xfrm>
          <a:prstGeom prst="leftBrace">
            <a:avLst>
              <a:gd name="adj1" fmla="val 38089"/>
              <a:gd name="adj2" fmla="val 49391"/>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6B39E046-C5B6-4F42-9589-ECECCC93669E}"/>
              </a:ext>
            </a:extLst>
          </p:cNvPr>
          <p:cNvSpPr/>
          <p:nvPr/>
        </p:nvSpPr>
        <p:spPr>
          <a:xfrm rot="16200000">
            <a:off x="7813216" y="3749421"/>
            <a:ext cx="576462" cy="3252055"/>
          </a:xfrm>
          <a:prstGeom prst="leftBrace">
            <a:avLst>
              <a:gd name="adj1" fmla="val 0"/>
              <a:gd name="adj2" fmla="val 0"/>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39A7230A-4C38-4DAB-ACDE-1084E12F1955}"/>
              </a:ext>
            </a:extLst>
          </p:cNvPr>
          <p:cNvSpPr/>
          <p:nvPr/>
        </p:nvSpPr>
        <p:spPr>
          <a:xfrm rot="16200000">
            <a:off x="4499925" y="3688187"/>
            <a:ext cx="570409" cy="3380578"/>
          </a:xfrm>
          <a:prstGeom prst="leftBrace">
            <a:avLst>
              <a:gd name="adj1" fmla="val 0"/>
              <a:gd name="adj2" fmla="val 100000"/>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C99E3E6E-F503-4607-AA79-E6F68995817A}"/>
              </a:ext>
            </a:extLst>
          </p:cNvPr>
          <p:cNvSpPr txBox="1"/>
          <p:nvPr/>
        </p:nvSpPr>
        <p:spPr>
          <a:xfrm>
            <a:off x="2284110" y="4533318"/>
            <a:ext cx="1210481" cy="461665"/>
          </a:xfrm>
          <a:prstGeom prst="rect">
            <a:avLst/>
          </a:prstGeom>
          <a:noFill/>
          <a:ln>
            <a:noFill/>
          </a:ln>
        </p:spPr>
        <p:txBody>
          <a:bodyPr wrap="square" rtlCol="0">
            <a:spAutoFit/>
          </a:bodyPr>
          <a:lstStyle/>
          <a:p>
            <a:pPr algn="ctr"/>
            <a:r>
              <a:rPr lang="en-US" sz="2400" dirty="0">
                <a:solidFill>
                  <a:schemeClr val="bg1"/>
                </a:solidFill>
              </a:rPr>
              <a:t>2000</a:t>
            </a:r>
          </a:p>
        </p:txBody>
      </p:sp>
      <p:sp>
        <p:nvSpPr>
          <p:cNvPr id="36" name="TextBox 35">
            <a:extLst>
              <a:ext uri="{FF2B5EF4-FFF2-40B4-BE49-F238E27FC236}">
                <a16:creationId xmlns:a16="http://schemas.microsoft.com/office/drawing/2014/main" id="{07D711E1-838F-4758-9147-FE5091E69585}"/>
              </a:ext>
            </a:extLst>
          </p:cNvPr>
          <p:cNvSpPr txBox="1"/>
          <p:nvPr/>
        </p:nvSpPr>
        <p:spPr>
          <a:xfrm>
            <a:off x="5896187" y="4527265"/>
            <a:ext cx="1210481" cy="461665"/>
          </a:xfrm>
          <a:prstGeom prst="rect">
            <a:avLst/>
          </a:prstGeom>
          <a:noFill/>
          <a:ln>
            <a:noFill/>
          </a:ln>
        </p:spPr>
        <p:txBody>
          <a:bodyPr wrap="square" rtlCol="0">
            <a:spAutoFit/>
          </a:bodyPr>
          <a:lstStyle/>
          <a:p>
            <a:pPr algn="ctr"/>
            <a:r>
              <a:rPr lang="en-US" sz="2400" dirty="0">
                <a:solidFill>
                  <a:schemeClr val="bg1"/>
                </a:solidFill>
              </a:rPr>
              <a:t>2000</a:t>
            </a:r>
          </a:p>
        </p:txBody>
      </p:sp>
      <p:sp>
        <p:nvSpPr>
          <p:cNvPr id="37" name="TextBox 36">
            <a:extLst>
              <a:ext uri="{FF2B5EF4-FFF2-40B4-BE49-F238E27FC236}">
                <a16:creationId xmlns:a16="http://schemas.microsoft.com/office/drawing/2014/main" id="{946B3A4B-5531-47A0-80F4-BCD477EF998A}"/>
              </a:ext>
            </a:extLst>
          </p:cNvPr>
          <p:cNvSpPr txBox="1"/>
          <p:nvPr/>
        </p:nvSpPr>
        <p:spPr>
          <a:xfrm>
            <a:off x="9080884" y="4527266"/>
            <a:ext cx="1210481" cy="461665"/>
          </a:xfrm>
          <a:prstGeom prst="rect">
            <a:avLst/>
          </a:prstGeom>
          <a:noFill/>
          <a:ln>
            <a:noFill/>
          </a:ln>
        </p:spPr>
        <p:txBody>
          <a:bodyPr wrap="square" rtlCol="0">
            <a:spAutoFit/>
          </a:bodyPr>
          <a:lstStyle/>
          <a:p>
            <a:pPr algn="ctr"/>
            <a:r>
              <a:rPr lang="en-US" sz="2400" dirty="0">
                <a:solidFill>
                  <a:schemeClr val="bg1"/>
                </a:solidFill>
              </a:rPr>
              <a:t>2000</a:t>
            </a:r>
          </a:p>
        </p:txBody>
      </p:sp>
      <p:sp>
        <p:nvSpPr>
          <p:cNvPr id="38" name="TextBox 37">
            <a:extLst>
              <a:ext uri="{FF2B5EF4-FFF2-40B4-BE49-F238E27FC236}">
                <a16:creationId xmlns:a16="http://schemas.microsoft.com/office/drawing/2014/main" id="{EB1BC8C9-FD51-4304-97BD-5E9205D20939}"/>
              </a:ext>
            </a:extLst>
          </p:cNvPr>
          <p:cNvSpPr txBox="1"/>
          <p:nvPr/>
        </p:nvSpPr>
        <p:spPr>
          <a:xfrm>
            <a:off x="5226820" y="5636702"/>
            <a:ext cx="2568445" cy="707886"/>
          </a:xfrm>
          <a:prstGeom prst="rect">
            <a:avLst/>
          </a:prstGeom>
          <a:noFill/>
          <a:ln>
            <a:noFill/>
          </a:ln>
        </p:spPr>
        <p:txBody>
          <a:bodyPr wrap="square" rtlCol="0">
            <a:spAutoFit/>
          </a:bodyPr>
          <a:lstStyle/>
          <a:p>
            <a:pPr algn="ctr"/>
            <a:r>
              <a:rPr lang="en-US" sz="4000" dirty="0">
                <a:solidFill>
                  <a:schemeClr val="bg1"/>
                </a:solidFill>
              </a:rPr>
              <a:t>6000 years</a:t>
            </a:r>
          </a:p>
        </p:txBody>
      </p:sp>
    </p:spTree>
    <p:extLst>
      <p:ext uri="{BB962C8B-B14F-4D97-AF65-F5344CB8AC3E}">
        <p14:creationId xmlns:p14="http://schemas.microsoft.com/office/powerpoint/2010/main" val="373229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Is Genesis History?</a:t>
            </a:r>
          </a:p>
        </p:txBody>
      </p:sp>
      <p:sp>
        <p:nvSpPr>
          <p:cNvPr id="14" name="Content Placeholder 13"/>
          <p:cNvSpPr>
            <a:spLocks noGrp="1"/>
          </p:cNvSpPr>
          <p:nvPr>
            <p:ph idx="1"/>
          </p:nvPr>
        </p:nvSpPr>
        <p:spPr>
          <a:xfrm>
            <a:off x="457200" y="1825625"/>
            <a:ext cx="7477125" cy="3778006"/>
          </a:xfrm>
        </p:spPr>
        <p:txBody>
          <a:bodyPr>
            <a:normAutofit/>
          </a:bodyPr>
          <a:lstStyle/>
          <a:p>
            <a:pPr marL="0" indent="0">
              <a:buNone/>
            </a:pPr>
            <a:r>
              <a:rPr lang="en-US" sz="3600" dirty="0"/>
              <a:t>Some would argue</a:t>
            </a:r>
          </a:p>
          <a:p>
            <a:r>
              <a:rPr lang="en-US" sz="3600" dirty="0"/>
              <a:t>Genesis is really just figurative, a type of Hebrew poetry</a:t>
            </a:r>
          </a:p>
          <a:p>
            <a:r>
              <a:rPr lang="en-US" sz="3600" dirty="0"/>
              <a:t>Genesis is really just conveying a deeper message about the attributes of God and His power</a:t>
            </a:r>
          </a:p>
        </p:txBody>
      </p:sp>
      <p:pic>
        <p:nvPicPr>
          <p:cNvPr id="2" name="Picture 1">
            <a:extLst>
              <a:ext uri="{FF2B5EF4-FFF2-40B4-BE49-F238E27FC236}">
                <a16:creationId xmlns:a16="http://schemas.microsoft.com/office/drawing/2014/main" id="{C165E4A1-A850-438A-9B81-B3D69E4AD268}"/>
              </a:ext>
            </a:extLst>
          </p:cNvPr>
          <p:cNvPicPr>
            <a:picLocks noChangeAspect="1"/>
          </p:cNvPicPr>
          <p:nvPr/>
        </p:nvPicPr>
        <p:blipFill>
          <a:blip r:embed="rId2"/>
          <a:stretch>
            <a:fillRect/>
          </a:stretch>
        </p:blipFill>
        <p:spPr>
          <a:xfrm>
            <a:off x="8204291" y="2369004"/>
            <a:ext cx="3800475" cy="2381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63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C45E6-747D-4C0E-8FC6-2AF8FF915681}"/>
              </a:ext>
            </a:extLst>
          </p:cNvPr>
          <p:cNvPicPr>
            <a:picLocks noChangeAspect="1"/>
          </p:cNvPicPr>
          <p:nvPr/>
        </p:nvPicPr>
        <p:blipFill>
          <a:blip r:embed="rId2"/>
          <a:stretch>
            <a:fillRect/>
          </a:stretch>
        </p:blipFill>
        <p:spPr>
          <a:xfrm>
            <a:off x="1476102" y="0"/>
            <a:ext cx="8878389" cy="6858555"/>
          </a:xfrm>
          <a:prstGeom prst="rect">
            <a:avLst/>
          </a:prstGeom>
        </p:spPr>
      </p:pic>
      <p:pic>
        <p:nvPicPr>
          <p:cNvPr id="3" name="Picture 2">
            <a:extLst>
              <a:ext uri="{FF2B5EF4-FFF2-40B4-BE49-F238E27FC236}">
                <a16:creationId xmlns:a16="http://schemas.microsoft.com/office/drawing/2014/main" id="{D3DB7E7E-3BE6-4797-97B2-B326EB934934}"/>
              </a:ext>
            </a:extLst>
          </p:cNvPr>
          <p:cNvPicPr>
            <a:picLocks noChangeAspect="1"/>
          </p:cNvPicPr>
          <p:nvPr/>
        </p:nvPicPr>
        <p:blipFill>
          <a:blip r:embed="rId3"/>
          <a:stretch>
            <a:fillRect/>
          </a:stretch>
        </p:blipFill>
        <p:spPr>
          <a:xfrm>
            <a:off x="1476102" y="0"/>
            <a:ext cx="2194560" cy="731520"/>
          </a:xfrm>
          <a:prstGeom prst="rect">
            <a:avLst/>
          </a:prstGeom>
        </p:spPr>
      </p:pic>
      <p:pic>
        <p:nvPicPr>
          <p:cNvPr id="6" name="Picture 5">
            <a:extLst>
              <a:ext uri="{FF2B5EF4-FFF2-40B4-BE49-F238E27FC236}">
                <a16:creationId xmlns:a16="http://schemas.microsoft.com/office/drawing/2014/main" id="{A8ECDD07-879B-4012-BFB8-AB42FE89C16A}"/>
              </a:ext>
            </a:extLst>
          </p:cNvPr>
          <p:cNvPicPr>
            <a:picLocks noChangeAspect="1"/>
          </p:cNvPicPr>
          <p:nvPr/>
        </p:nvPicPr>
        <p:blipFill>
          <a:blip r:embed="rId3"/>
          <a:stretch>
            <a:fillRect/>
          </a:stretch>
        </p:blipFill>
        <p:spPr>
          <a:xfrm>
            <a:off x="0" y="1571896"/>
            <a:ext cx="1638300" cy="836023"/>
          </a:xfrm>
          <a:prstGeom prst="rect">
            <a:avLst/>
          </a:prstGeom>
        </p:spPr>
      </p:pic>
      <p:pic>
        <p:nvPicPr>
          <p:cNvPr id="7" name="Picture 6">
            <a:extLst>
              <a:ext uri="{FF2B5EF4-FFF2-40B4-BE49-F238E27FC236}">
                <a16:creationId xmlns:a16="http://schemas.microsoft.com/office/drawing/2014/main" id="{F89D83DD-84A4-4851-8D97-7B1C6AFBE48A}"/>
              </a:ext>
            </a:extLst>
          </p:cNvPr>
          <p:cNvPicPr>
            <a:picLocks noChangeAspect="1"/>
          </p:cNvPicPr>
          <p:nvPr/>
        </p:nvPicPr>
        <p:blipFill>
          <a:blip r:embed="rId3"/>
          <a:stretch>
            <a:fillRect/>
          </a:stretch>
        </p:blipFill>
        <p:spPr>
          <a:xfrm>
            <a:off x="-12519" y="2330408"/>
            <a:ext cx="1638300" cy="836023"/>
          </a:xfrm>
          <a:prstGeom prst="rect">
            <a:avLst/>
          </a:prstGeom>
        </p:spPr>
      </p:pic>
      <p:pic>
        <p:nvPicPr>
          <p:cNvPr id="8" name="Picture 7">
            <a:extLst>
              <a:ext uri="{FF2B5EF4-FFF2-40B4-BE49-F238E27FC236}">
                <a16:creationId xmlns:a16="http://schemas.microsoft.com/office/drawing/2014/main" id="{0778FCAF-60F3-4855-9AA6-19A6BD48FEE7}"/>
              </a:ext>
            </a:extLst>
          </p:cNvPr>
          <p:cNvPicPr>
            <a:picLocks noChangeAspect="1"/>
          </p:cNvPicPr>
          <p:nvPr/>
        </p:nvPicPr>
        <p:blipFill>
          <a:blip r:embed="rId3"/>
          <a:stretch>
            <a:fillRect/>
          </a:stretch>
        </p:blipFill>
        <p:spPr>
          <a:xfrm>
            <a:off x="0" y="3087963"/>
            <a:ext cx="1638300" cy="836023"/>
          </a:xfrm>
          <a:prstGeom prst="rect">
            <a:avLst/>
          </a:prstGeom>
        </p:spPr>
      </p:pic>
      <p:pic>
        <p:nvPicPr>
          <p:cNvPr id="9" name="Picture 8">
            <a:extLst>
              <a:ext uri="{FF2B5EF4-FFF2-40B4-BE49-F238E27FC236}">
                <a16:creationId xmlns:a16="http://schemas.microsoft.com/office/drawing/2014/main" id="{5C695FC4-4E22-440A-B48C-5FB1DD88E09A}"/>
              </a:ext>
            </a:extLst>
          </p:cNvPr>
          <p:cNvPicPr>
            <a:picLocks noChangeAspect="1"/>
          </p:cNvPicPr>
          <p:nvPr/>
        </p:nvPicPr>
        <p:blipFill>
          <a:blip r:embed="rId3"/>
          <a:stretch>
            <a:fillRect/>
          </a:stretch>
        </p:blipFill>
        <p:spPr>
          <a:xfrm>
            <a:off x="0" y="3828358"/>
            <a:ext cx="1638300" cy="836023"/>
          </a:xfrm>
          <a:prstGeom prst="rect">
            <a:avLst/>
          </a:prstGeom>
        </p:spPr>
      </p:pic>
      <p:pic>
        <p:nvPicPr>
          <p:cNvPr id="10" name="Picture 9">
            <a:extLst>
              <a:ext uri="{FF2B5EF4-FFF2-40B4-BE49-F238E27FC236}">
                <a16:creationId xmlns:a16="http://schemas.microsoft.com/office/drawing/2014/main" id="{5A7476D9-83A0-46B1-B0E4-F0B3441BD44C}"/>
              </a:ext>
            </a:extLst>
          </p:cNvPr>
          <p:cNvPicPr>
            <a:picLocks noChangeAspect="1"/>
          </p:cNvPicPr>
          <p:nvPr/>
        </p:nvPicPr>
        <p:blipFill>
          <a:blip r:embed="rId3"/>
          <a:stretch>
            <a:fillRect/>
          </a:stretch>
        </p:blipFill>
        <p:spPr>
          <a:xfrm>
            <a:off x="-1" y="4568753"/>
            <a:ext cx="1638300" cy="836023"/>
          </a:xfrm>
          <a:prstGeom prst="rect">
            <a:avLst/>
          </a:prstGeom>
        </p:spPr>
      </p:pic>
      <p:pic>
        <p:nvPicPr>
          <p:cNvPr id="11" name="Picture 10">
            <a:extLst>
              <a:ext uri="{FF2B5EF4-FFF2-40B4-BE49-F238E27FC236}">
                <a16:creationId xmlns:a16="http://schemas.microsoft.com/office/drawing/2014/main" id="{9EF40F4D-A385-46C3-9DA2-61B5BD36EAC3}"/>
              </a:ext>
            </a:extLst>
          </p:cNvPr>
          <p:cNvPicPr>
            <a:picLocks noChangeAspect="1"/>
          </p:cNvPicPr>
          <p:nvPr/>
        </p:nvPicPr>
        <p:blipFill>
          <a:blip r:embed="rId3"/>
          <a:stretch>
            <a:fillRect/>
          </a:stretch>
        </p:blipFill>
        <p:spPr>
          <a:xfrm>
            <a:off x="1" y="5291565"/>
            <a:ext cx="1638300" cy="836023"/>
          </a:xfrm>
          <a:prstGeom prst="rect">
            <a:avLst/>
          </a:prstGeom>
        </p:spPr>
      </p:pic>
      <p:pic>
        <p:nvPicPr>
          <p:cNvPr id="12" name="Picture 11">
            <a:extLst>
              <a:ext uri="{FF2B5EF4-FFF2-40B4-BE49-F238E27FC236}">
                <a16:creationId xmlns:a16="http://schemas.microsoft.com/office/drawing/2014/main" id="{8F7FEF8E-4FC3-43F1-A130-A2D34A5F7669}"/>
              </a:ext>
            </a:extLst>
          </p:cNvPr>
          <p:cNvPicPr>
            <a:picLocks noChangeAspect="1"/>
          </p:cNvPicPr>
          <p:nvPr/>
        </p:nvPicPr>
        <p:blipFill>
          <a:blip r:embed="rId3"/>
          <a:stretch>
            <a:fillRect/>
          </a:stretch>
        </p:blipFill>
        <p:spPr>
          <a:xfrm>
            <a:off x="3" y="6021977"/>
            <a:ext cx="1638300" cy="836023"/>
          </a:xfrm>
          <a:prstGeom prst="rect">
            <a:avLst/>
          </a:prstGeom>
        </p:spPr>
      </p:pic>
      <p:pic>
        <p:nvPicPr>
          <p:cNvPr id="17" name="Picture 16">
            <a:extLst>
              <a:ext uri="{FF2B5EF4-FFF2-40B4-BE49-F238E27FC236}">
                <a16:creationId xmlns:a16="http://schemas.microsoft.com/office/drawing/2014/main" id="{01C79BB5-C74E-4580-895D-7BCF425DF7D1}"/>
              </a:ext>
            </a:extLst>
          </p:cNvPr>
          <p:cNvPicPr>
            <a:picLocks noChangeAspect="1"/>
          </p:cNvPicPr>
          <p:nvPr/>
        </p:nvPicPr>
        <p:blipFill>
          <a:blip r:embed="rId3"/>
          <a:stretch>
            <a:fillRect/>
          </a:stretch>
        </p:blipFill>
        <p:spPr>
          <a:xfrm>
            <a:off x="-12519" y="792479"/>
            <a:ext cx="1638300" cy="836023"/>
          </a:xfrm>
          <a:prstGeom prst="rect">
            <a:avLst/>
          </a:prstGeom>
        </p:spPr>
      </p:pic>
      <p:pic>
        <p:nvPicPr>
          <p:cNvPr id="18" name="Picture 17">
            <a:extLst>
              <a:ext uri="{FF2B5EF4-FFF2-40B4-BE49-F238E27FC236}">
                <a16:creationId xmlns:a16="http://schemas.microsoft.com/office/drawing/2014/main" id="{2D0AC548-3CFE-48DB-A372-A931DC9D736B}"/>
              </a:ext>
            </a:extLst>
          </p:cNvPr>
          <p:cNvPicPr>
            <a:picLocks noChangeAspect="1"/>
          </p:cNvPicPr>
          <p:nvPr/>
        </p:nvPicPr>
        <p:blipFill>
          <a:blip r:embed="rId3"/>
          <a:stretch>
            <a:fillRect/>
          </a:stretch>
        </p:blipFill>
        <p:spPr>
          <a:xfrm>
            <a:off x="-12519" y="4270"/>
            <a:ext cx="1638300" cy="836023"/>
          </a:xfrm>
          <a:prstGeom prst="rect">
            <a:avLst/>
          </a:prstGeom>
        </p:spPr>
      </p:pic>
      <p:pic>
        <p:nvPicPr>
          <p:cNvPr id="19" name="Picture 18">
            <a:extLst>
              <a:ext uri="{FF2B5EF4-FFF2-40B4-BE49-F238E27FC236}">
                <a16:creationId xmlns:a16="http://schemas.microsoft.com/office/drawing/2014/main" id="{43DB6B13-AAD4-406D-BE46-FC2F46FAB409}"/>
              </a:ext>
            </a:extLst>
          </p:cNvPr>
          <p:cNvPicPr>
            <a:picLocks noChangeAspect="1"/>
          </p:cNvPicPr>
          <p:nvPr/>
        </p:nvPicPr>
        <p:blipFill>
          <a:blip r:embed="rId3"/>
          <a:stretch>
            <a:fillRect/>
          </a:stretch>
        </p:blipFill>
        <p:spPr>
          <a:xfrm>
            <a:off x="10280468" y="1559698"/>
            <a:ext cx="1638300" cy="836023"/>
          </a:xfrm>
          <a:prstGeom prst="rect">
            <a:avLst/>
          </a:prstGeom>
        </p:spPr>
      </p:pic>
      <p:pic>
        <p:nvPicPr>
          <p:cNvPr id="20" name="Picture 19">
            <a:extLst>
              <a:ext uri="{FF2B5EF4-FFF2-40B4-BE49-F238E27FC236}">
                <a16:creationId xmlns:a16="http://schemas.microsoft.com/office/drawing/2014/main" id="{99C358C1-136E-435A-AE58-B11FD3A3249D}"/>
              </a:ext>
            </a:extLst>
          </p:cNvPr>
          <p:cNvPicPr>
            <a:picLocks noChangeAspect="1"/>
          </p:cNvPicPr>
          <p:nvPr/>
        </p:nvPicPr>
        <p:blipFill>
          <a:blip r:embed="rId3"/>
          <a:stretch>
            <a:fillRect/>
          </a:stretch>
        </p:blipFill>
        <p:spPr>
          <a:xfrm>
            <a:off x="10267949" y="2318210"/>
            <a:ext cx="1638300" cy="836023"/>
          </a:xfrm>
          <a:prstGeom prst="rect">
            <a:avLst/>
          </a:prstGeom>
        </p:spPr>
      </p:pic>
      <p:pic>
        <p:nvPicPr>
          <p:cNvPr id="21" name="Picture 20">
            <a:extLst>
              <a:ext uri="{FF2B5EF4-FFF2-40B4-BE49-F238E27FC236}">
                <a16:creationId xmlns:a16="http://schemas.microsoft.com/office/drawing/2014/main" id="{D8518B3D-C9DE-419B-8F97-1C11185A180D}"/>
              </a:ext>
            </a:extLst>
          </p:cNvPr>
          <p:cNvPicPr>
            <a:picLocks noChangeAspect="1"/>
          </p:cNvPicPr>
          <p:nvPr/>
        </p:nvPicPr>
        <p:blipFill>
          <a:blip r:embed="rId3"/>
          <a:stretch>
            <a:fillRect/>
          </a:stretch>
        </p:blipFill>
        <p:spPr>
          <a:xfrm>
            <a:off x="10280468" y="3075765"/>
            <a:ext cx="1638300" cy="836023"/>
          </a:xfrm>
          <a:prstGeom prst="rect">
            <a:avLst/>
          </a:prstGeom>
        </p:spPr>
      </p:pic>
      <p:pic>
        <p:nvPicPr>
          <p:cNvPr id="22" name="Picture 21">
            <a:extLst>
              <a:ext uri="{FF2B5EF4-FFF2-40B4-BE49-F238E27FC236}">
                <a16:creationId xmlns:a16="http://schemas.microsoft.com/office/drawing/2014/main" id="{0A7A0D9D-9378-41B1-9229-4ADF3C401D14}"/>
              </a:ext>
            </a:extLst>
          </p:cNvPr>
          <p:cNvPicPr>
            <a:picLocks noChangeAspect="1"/>
          </p:cNvPicPr>
          <p:nvPr/>
        </p:nvPicPr>
        <p:blipFill>
          <a:blip r:embed="rId3"/>
          <a:stretch>
            <a:fillRect/>
          </a:stretch>
        </p:blipFill>
        <p:spPr>
          <a:xfrm>
            <a:off x="10280468" y="3816160"/>
            <a:ext cx="1638300" cy="836023"/>
          </a:xfrm>
          <a:prstGeom prst="rect">
            <a:avLst/>
          </a:prstGeom>
        </p:spPr>
      </p:pic>
      <p:pic>
        <p:nvPicPr>
          <p:cNvPr id="23" name="Picture 22">
            <a:extLst>
              <a:ext uri="{FF2B5EF4-FFF2-40B4-BE49-F238E27FC236}">
                <a16:creationId xmlns:a16="http://schemas.microsoft.com/office/drawing/2014/main" id="{C8BD41FB-5B5F-4E7B-A115-6A4A93713F63}"/>
              </a:ext>
            </a:extLst>
          </p:cNvPr>
          <p:cNvPicPr>
            <a:picLocks noChangeAspect="1"/>
          </p:cNvPicPr>
          <p:nvPr/>
        </p:nvPicPr>
        <p:blipFill>
          <a:blip r:embed="rId3"/>
          <a:stretch>
            <a:fillRect/>
          </a:stretch>
        </p:blipFill>
        <p:spPr>
          <a:xfrm>
            <a:off x="10280467" y="4556555"/>
            <a:ext cx="1638300" cy="836023"/>
          </a:xfrm>
          <a:prstGeom prst="rect">
            <a:avLst/>
          </a:prstGeom>
        </p:spPr>
      </p:pic>
      <p:pic>
        <p:nvPicPr>
          <p:cNvPr id="24" name="Picture 23">
            <a:extLst>
              <a:ext uri="{FF2B5EF4-FFF2-40B4-BE49-F238E27FC236}">
                <a16:creationId xmlns:a16="http://schemas.microsoft.com/office/drawing/2014/main" id="{34228940-D6DE-4C43-88FF-B1B76AE30705}"/>
              </a:ext>
            </a:extLst>
          </p:cNvPr>
          <p:cNvPicPr>
            <a:picLocks noChangeAspect="1"/>
          </p:cNvPicPr>
          <p:nvPr/>
        </p:nvPicPr>
        <p:blipFill>
          <a:blip r:embed="rId3"/>
          <a:stretch>
            <a:fillRect/>
          </a:stretch>
        </p:blipFill>
        <p:spPr>
          <a:xfrm>
            <a:off x="10280469" y="5279367"/>
            <a:ext cx="1638300" cy="836023"/>
          </a:xfrm>
          <a:prstGeom prst="rect">
            <a:avLst/>
          </a:prstGeom>
        </p:spPr>
      </p:pic>
      <p:pic>
        <p:nvPicPr>
          <p:cNvPr id="25" name="Picture 24">
            <a:extLst>
              <a:ext uri="{FF2B5EF4-FFF2-40B4-BE49-F238E27FC236}">
                <a16:creationId xmlns:a16="http://schemas.microsoft.com/office/drawing/2014/main" id="{E2AA4624-F4CE-42D7-B5B7-8D37ED8E40DB}"/>
              </a:ext>
            </a:extLst>
          </p:cNvPr>
          <p:cNvPicPr>
            <a:picLocks noChangeAspect="1"/>
          </p:cNvPicPr>
          <p:nvPr/>
        </p:nvPicPr>
        <p:blipFill>
          <a:blip r:embed="rId3"/>
          <a:stretch>
            <a:fillRect/>
          </a:stretch>
        </p:blipFill>
        <p:spPr>
          <a:xfrm>
            <a:off x="10280471" y="6009779"/>
            <a:ext cx="1638300" cy="836023"/>
          </a:xfrm>
          <a:prstGeom prst="rect">
            <a:avLst/>
          </a:prstGeom>
        </p:spPr>
      </p:pic>
      <p:pic>
        <p:nvPicPr>
          <p:cNvPr id="26" name="Picture 25">
            <a:extLst>
              <a:ext uri="{FF2B5EF4-FFF2-40B4-BE49-F238E27FC236}">
                <a16:creationId xmlns:a16="http://schemas.microsoft.com/office/drawing/2014/main" id="{79E3EAD2-5F10-4A95-949B-E8DEC5D7A127}"/>
              </a:ext>
            </a:extLst>
          </p:cNvPr>
          <p:cNvPicPr>
            <a:picLocks noChangeAspect="1"/>
          </p:cNvPicPr>
          <p:nvPr/>
        </p:nvPicPr>
        <p:blipFill>
          <a:blip r:embed="rId3"/>
          <a:stretch>
            <a:fillRect/>
          </a:stretch>
        </p:blipFill>
        <p:spPr>
          <a:xfrm>
            <a:off x="10267949" y="780281"/>
            <a:ext cx="1638300" cy="836023"/>
          </a:xfrm>
          <a:prstGeom prst="rect">
            <a:avLst/>
          </a:prstGeom>
        </p:spPr>
      </p:pic>
      <p:pic>
        <p:nvPicPr>
          <p:cNvPr id="27" name="Picture 26">
            <a:extLst>
              <a:ext uri="{FF2B5EF4-FFF2-40B4-BE49-F238E27FC236}">
                <a16:creationId xmlns:a16="http://schemas.microsoft.com/office/drawing/2014/main" id="{98D0909F-91E6-46BB-B922-7B594DF04B9D}"/>
              </a:ext>
            </a:extLst>
          </p:cNvPr>
          <p:cNvPicPr>
            <a:picLocks noChangeAspect="1"/>
          </p:cNvPicPr>
          <p:nvPr/>
        </p:nvPicPr>
        <p:blipFill>
          <a:blip r:embed="rId3"/>
          <a:stretch>
            <a:fillRect/>
          </a:stretch>
        </p:blipFill>
        <p:spPr>
          <a:xfrm>
            <a:off x="10267949" y="-7928"/>
            <a:ext cx="1638300" cy="836023"/>
          </a:xfrm>
          <a:prstGeom prst="rect">
            <a:avLst/>
          </a:prstGeom>
        </p:spPr>
      </p:pic>
      <p:pic>
        <p:nvPicPr>
          <p:cNvPr id="28" name="Picture 27">
            <a:extLst>
              <a:ext uri="{FF2B5EF4-FFF2-40B4-BE49-F238E27FC236}">
                <a16:creationId xmlns:a16="http://schemas.microsoft.com/office/drawing/2014/main" id="{85BD2F78-77C9-4389-8C1F-69B0E8D34D78}"/>
              </a:ext>
            </a:extLst>
          </p:cNvPr>
          <p:cNvPicPr>
            <a:picLocks noChangeAspect="1"/>
          </p:cNvPicPr>
          <p:nvPr/>
        </p:nvPicPr>
        <p:blipFill>
          <a:blip r:embed="rId3"/>
          <a:stretch>
            <a:fillRect/>
          </a:stretch>
        </p:blipFill>
        <p:spPr>
          <a:xfrm>
            <a:off x="10553697" y="1559698"/>
            <a:ext cx="1638300" cy="836023"/>
          </a:xfrm>
          <a:prstGeom prst="rect">
            <a:avLst/>
          </a:prstGeom>
        </p:spPr>
      </p:pic>
      <p:pic>
        <p:nvPicPr>
          <p:cNvPr id="29" name="Picture 28">
            <a:extLst>
              <a:ext uri="{FF2B5EF4-FFF2-40B4-BE49-F238E27FC236}">
                <a16:creationId xmlns:a16="http://schemas.microsoft.com/office/drawing/2014/main" id="{D9E22ABD-6E7D-4803-A077-350F363C4B36}"/>
              </a:ext>
            </a:extLst>
          </p:cNvPr>
          <p:cNvPicPr>
            <a:picLocks noChangeAspect="1"/>
          </p:cNvPicPr>
          <p:nvPr/>
        </p:nvPicPr>
        <p:blipFill>
          <a:blip r:embed="rId3"/>
          <a:stretch>
            <a:fillRect/>
          </a:stretch>
        </p:blipFill>
        <p:spPr>
          <a:xfrm>
            <a:off x="10541178" y="2318210"/>
            <a:ext cx="1638300" cy="836023"/>
          </a:xfrm>
          <a:prstGeom prst="rect">
            <a:avLst/>
          </a:prstGeom>
        </p:spPr>
      </p:pic>
      <p:pic>
        <p:nvPicPr>
          <p:cNvPr id="30" name="Picture 29">
            <a:extLst>
              <a:ext uri="{FF2B5EF4-FFF2-40B4-BE49-F238E27FC236}">
                <a16:creationId xmlns:a16="http://schemas.microsoft.com/office/drawing/2014/main" id="{7047D016-282F-421F-A1BF-C82B9B407271}"/>
              </a:ext>
            </a:extLst>
          </p:cNvPr>
          <p:cNvPicPr>
            <a:picLocks noChangeAspect="1"/>
          </p:cNvPicPr>
          <p:nvPr/>
        </p:nvPicPr>
        <p:blipFill>
          <a:blip r:embed="rId3"/>
          <a:stretch>
            <a:fillRect/>
          </a:stretch>
        </p:blipFill>
        <p:spPr>
          <a:xfrm>
            <a:off x="10553697" y="3075765"/>
            <a:ext cx="1638300" cy="836023"/>
          </a:xfrm>
          <a:prstGeom prst="rect">
            <a:avLst/>
          </a:prstGeom>
        </p:spPr>
      </p:pic>
      <p:pic>
        <p:nvPicPr>
          <p:cNvPr id="31" name="Picture 30">
            <a:extLst>
              <a:ext uri="{FF2B5EF4-FFF2-40B4-BE49-F238E27FC236}">
                <a16:creationId xmlns:a16="http://schemas.microsoft.com/office/drawing/2014/main" id="{6D308F5F-149F-448A-8DFD-E3E09F76A249}"/>
              </a:ext>
            </a:extLst>
          </p:cNvPr>
          <p:cNvPicPr>
            <a:picLocks noChangeAspect="1"/>
          </p:cNvPicPr>
          <p:nvPr/>
        </p:nvPicPr>
        <p:blipFill>
          <a:blip r:embed="rId3"/>
          <a:stretch>
            <a:fillRect/>
          </a:stretch>
        </p:blipFill>
        <p:spPr>
          <a:xfrm>
            <a:off x="10553697" y="3816160"/>
            <a:ext cx="1638300" cy="836023"/>
          </a:xfrm>
          <a:prstGeom prst="rect">
            <a:avLst/>
          </a:prstGeom>
        </p:spPr>
      </p:pic>
      <p:pic>
        <p:nvPicPr>
          <p:cNvPr id="32" name="Picture 31">
            <a:extLst>
              <a:ext uri="{FF2B5EF4-FFF2-40B4-BE49-F238E27FC236}">
                <a16:creationId xmlns:a16="http://schemas.microsoft.com/office/drawing/2014/main" id="{E93570C0-62A6-4FF2-BA3C-A8E02B5985DD}"/>
              </a:ext>
            </a:extLst>
          </p:cNvPr>
          <p:cNvPicPr>
            <a:picLocks noChangeAspect="1"/>
          </p:cNvPicPr>
          <p:nvPr/>
        </p:nvPicPr>
        <p:blipFill>
          <a:blip r:embed="rId3"/>
          <a:stretch>
            <a:fillRect/>
          </a:stretch>
        </p:blipFill>
        <p:spPr>
          <a:xfrm>
            <a:off x="10553696" y="4556555"/>
            <a:ext cx="1638300" cy="836023"/>
          </a:xfrm>
          <a:prstGeom prst="rect">
            <a:avLst/>
          </a:prstGeom>
        </p:spPr>
      </p:pic>
      <p:pic>
        <p:nvPicPr>
          <p:cNvPr id="33" name="Picture 32">
            <a:extLst>
              <a:ext uri="{FF2B5EF4-FFF2-40B4-BE49-F238E27FC236}">
                <a16:creationId xmlns:a16="http://schemas.microsoft.com/office/drawing/2014/main" id="{7D3220DB-41BF-42A5-8673-649CF16A67FC}"/>
              </a:ext>
            </a:extLst>
          </p:cNvPr>
          <p:cNvPicPr>
            <a:picLocks noChangeAspect="1"/>
          </p:cNvPicPr>
          <p:nvPr/>
        </p:nvPicPr>
        <p:blipFill>
          <a:blip r:embed="rId3"/>
          <a:stretch>
            <a:fillRect/>
          </a:stretch>
        </p:blipFill>
        <p:spPr>
          <a:xfrm>
            <a:off x="10553698" y="5279367"/>
            <a:ext cx="1638300" cy="836023"/>
          </a:xfrm>
          <a:prstGeom prst="rect">
            <a:avLst/>
          </a:prstGeom>
        </p:spPr>
      </p:pic>
      <p:pic>
        <p:nvPicPr>
          <p:cNvPr id="34" name="Picture 33">
            <a:extLst>
              <a:ext uri="{FF2B5EF4-FFF2-40B4-BE49-F238E27FC236}">
                <a16:creationId xmlns:a16="http://schemas.microsoft.com/office/drawing/2014/main" id="{2C14BEBE-872C-44B0-8852-74C6E4A76C63}"/>
              </a:ext>
            </a:extLst>
          </p:cNvPr>
          <p:cNvPicPr>
            <a:picLocks noChangeAspect="1"/>
          </p:cNvPicPr>
          <p:nvPr/>
        </p:nvPicPr>
        <p:blipFill>
          <a:blip r:embed="rId3"/>
          <a:stretch>
            <a:fillRect/>
          </a:stretch>
        </p:blipFill>
        <p:spPr>
          <a:xfrm>
            <a:off x="10553700" y="6009779"/>
            <a:ext cx="1638300" cy="836023"/>
          </a:xfrm>
          <a:prstGeom prst="rect">
            <a:avLst/>
          </a:prstGeom>
        </p:spPr>
      </p:pic>
      <p:pic>
        <p:nvPicPr>
          <p:cNvPr id="35" name="Picture 34">
            <a:extLst>
              <a:ext uri="{FF2B5EF4-FFF2-40B4-BE49-F238E27FC236}">
                <a16:creationId xmlns:a16="http://schemas.microsoft.com/office/drawing/2014/main" id="{C9BCEFD3-CDD6-439C-9C7D-4C98E37F094C}"/>
              </a:ext>
            </a:extLst>
          </p:cNvPr>
          <p:cNvPicPr>
            <a:picLocks noChangeAspect="1"/>
          </p:cNvPicPr>
          <p:nvPr/>
        </p:nvPicPr>
        <p:blipFill>
          <a:blip r:embed="rId3"/>
          <a:stretch>
            <a:fillRect/>
          </a:stretch>
        </p:blipFill>
        <p:spPr>
          <a:xfrm>
            <a:off x="10541178" y="780281"/>
            <a:ext cx="1638300" cy="836023"/>
          </a:xfrm>
          <a:prstGeom prst="rect">
            <a:avLst/>
          </a:prstGeom>
        </p:spPr>
      </p:pic>
      <p:pic>
        <p:nvPicPr>
          <p:cNvPr id="36" name="Picture 35">
            <a:extLst>
              <a:ext uri="{FF2B5EF4-FFF2-40B4-BE49-F238E27FC236}">
                <a16:creationId xmlns:a16="http://schemas.microsoft.com/office/drawing/2014/main" id="{E5E03B87-FE8C-4011-97F1-763F465D961C}"/>
              </a:ext>
            </a:extLst>
          </p:cNvPr>
          <p:cNvPicPr>
            <a:picLocks noChangeAspect="1"/>
          </p:cNvPicPr>
          <p:nvPr/>
        </p:nvPicPr>
        <p:blipFill>
          <a:blip r:embed="rId3"/>
          <a:stretch>
            <a:fillRect/>
          </a:stretch>
        </p:blipFill>
        <p:spPr>
          <a:xfrm>
            <a:off x="10541178" y="-7928"/>
            <a:ext cx="1638300" cy="836023"/>
          </a:xfrm>
          <a:prstGeom prst="rect">
            <a:avLst/>
          </a:prstGeom>
        </p:spPr>
      </p:pic>
    </p:spTree>
    <p:extLst>
      <p:ext uri="{BB962C8B-B14F-4D97-AF65-F5344CB8AC3E}">
        <p14:creationId xmlns:p14="http://schemas.microsoft.com/office/powerpoint/2010/main" val="385940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Hebrew vs English Poetry</a:t>
            </a:r>
          </a:p>
        </p:txBody>
      </p:sp>
      <p:sp>
        <p:nvSpPr>
          <p:cNvPr id="14" name="Content Placeholder 13"/>
          <p:cNvSpPr>
            <a:spLocks noGrp="1"/>
          </p:cNvSpPr>
          <p:nvPr>
            <p:ph idx="1"/>
          </p:nvPr>
        </p:nvSpPr>
        <p:spPr>
          <a:xfrm>
            <a:off x="457200" y="1825625"/>
            <a:ext cx="7180217" cy="4338508"/>
          </a:xfrm>
        </p:spPr>
        <p:txBody>
          <a:bodyPr>
            <a:normAutofit/>
          </a:bodyPr>
          <a:lstStyle/>
          <a:p>
            <a:pPr marL="0" indent="0">
              <a:buNone/>
            </a:pPr>
            <a:r>
              <a:rPr lang="en-US" sz="3600" b="1" dirty="0"/>
              <a:t>English poetry </a:t>
            </a:r>
            <a:r>
              <a:rPr lang="en-US" sz="3600" dirty="0"/>
              <a:t>is based on pronunciation and is presented based on parallelism of sound</a:t>
            </a:r>
          </a:p>
          <a:p>
            <a:pPr marL="0" indent="0">
              <a:buNone/>
            </a:pPr>
            <a:endParaRPr lang="en-US" sz="3600" dirty="0"/>
          </a:p>
          <a:p>
            <a:pPr marL="0" indent="0">
              <a:buNone/>
            </a:pPr>
            <a:r>
              <a:rPr lang="en-US" sz="3600" b="1" dirty="0"/>
              <a:t>Hebrew poetry </a:t>
            </a:r>
            <a:r>
              <a:rPr lang="en-US" sz="3600" dirty="0"/>
              <a:t>is based on information and is presented based on parallelism of thought</a:t>
            </a:r>
          </a:p>
        </p:txBody>
      </p:sp>
      <p:pic>
        <p:nvPicPr>
          <p:cNvPr id="2" name="Picture 1">
            <a:extLst>
              <a:ext uri="{FF2B5EF4-FFF2-40B4-BE49-F238E27FC236}">
                <a16:creationId xmlns:a16="http://schemas.microsoft.com/office/drawing/2014/main" id="{6A5F8B2D-2180-4C8E-B37C-830328433B41}"/>
              </a:ext>
            </a:extLst>
          </p:cNvPr>
          <p:cNvPicPr>
            <a:picLocks noChangeAspect="1"/>
          </p:cNvPicPr>
          <p:nvPr/>
        </p:nvPicPr>
        <p:blipFill>
          <a:blip r:embed="rId2"/>
          <a:stretch>
            <a:fillRect/>
          </a:stretch>
        </p:blipFill>
        <p:spPr>
          <a:xfrm>
            <a:off x="8300193" y="1825625"/>
            <a:ext cx="3156069" cy="4338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229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Example of English Poetry</a:t>
            </a:r>
          </a:p>
        </p:txBody>
      </p:sp>
      <p:sp>
        <p:nvSpPr>
          <p:cNvPr id="14" name="Content Placeholder 13"/>
          <p:cNvSpPr>
            <a:spLocks noGrp="1"/>
          </p:cNvSpPr>
          <p:nvPr>
            <p:ph idx="1"/>
          </p:nvPr>
        </p:nvSpPr>
        <p:spPr>
          <a:xfrm>
            <a:off x="762000" y="1512115"/>
            <a:ext cx="4158343" cy="5550536"/>
          </a:xfrm>
        </p:spPr>
        <p:txBody>
          <a:bodyPr>
            <a:normAutofit lnSpcReduction="10000"/>
          </a:bodyPr>
          <a:lstStyle/>
          <a:p>
            <a:pPr marL="0" indent="0">
              <a:buNone/>
            </a:pPr>
            <a:r>
              <a:rPr lang="en-US" sz="3000" dirty="0"/>
              <a:t>Do you like</a:t>
            </a:r>
            <a:br>
              <a:rPr lang="en-US" sz="3000" dirty="0"/>
            </a:br>
            <a:r>
              <a:rPr lang="en-US" sz="3000" dirty="0"/>
              <a:t>Green eggs and ham</a:t>
            </a:r>
            <a:br>
              <a:rPr lang="en-US" sz="1300" dirty="0"/>
            </a:br>
            <a:br>
              <a:rPr lang="en-US" sz="1300" dirty="0"/>
            </a:br>
            <a:r>
              <a:rPr lang="en-US" sz="3000" dirty="0"/>
              <a:t>I do not like them,</a:t>
            </a:r>
            <a:br>
              <a:rPr lang="en-US" sz="3000" dirty="0"/>
            </a:br>
            <a:r>
              <a:rPr lang="en-US" sz="3000" dirty="0"/>
              <a:t>Sam-I-am.</a:t>
            </a:r>
            <a:br>
              <a:rPr lang="en-US" sz="3000" dirty="0"/>
            </a:br>
            <a:r>
              <a:rPr lang="en-US" sz="3000" dirty="0"/>
              <a:t>I do not like</a:t>
            </a:r>
            <a:br>
              <a:rPr lang="en-US" sz="3000" dirty="0"/>
            </a:br>
            <a:r>
              <a:rPr lang="en-US" sz="3000" dirty="0"/>
              <a:t>Green eggs and ham.</a:t>
            </a:r>
            <a:br>
              <a:rPr lang="en-US" sz="1300" dirty="0"/>
            </a:br>
            <a:br>
              <a:rPr lang="en-US" sz="1300" dirty="0"/>
            </a:br>
            <a:r>
              <a:rPr lang="en-US" sz="3000" dirty="0"/>
              <a:t>Would you like them</a:t>
            </a:r>
            <a:br>
              <a:rPr lang="en-US" sz="3000" dirty="0"/>
            </a:br>
            <a:r>
              <a:rPr lang="en-US" sz="3000" dirty="0"/>
              <a:t>Here or there?</a:t>
            </a:r>
            <a:br>
              <a:rPr lang="en-US" sz="1300" dirty="0"/>
            </a:br>
            <a:br>
              <a:rPr lang="en-US" sz="1300" dirty="0"/>
            </a:br>
            <a:r>
              <a:rPr lang="en-US" sz="3000" dirty="0"/>
              <a:t>I would not like them</a:t>
            </a:r>
            <a:br>
              <a:rPr lang="en-US" sz="3000" dirty="0"/>
            </a:br>
            <a:r>
              <a:rPr lang="en-US" sz="3000" dirty="0"/>
              <a:t>Here or there.</a:t>
            </a:r>
            <a:br>
              <a:rPr lang="en-US" sz="3000" dirty="0"/>
            </a:br>
            <a:r>
              <a:rPr lang="en-US" sz="3000" dirty="0"/>
              <a:t>I would not like them</a:t>
            </a:r>
            <a:br>
              <a:rPr lang="en-US" sz="3000" dirty="0"/>
            </a:br>
            <a:r>
              <a:rPr lang="en-US" sz="3000" dirty="0"/>
              <a:t>Anywhere.</a:t>
            </a:r>
            <a:br>
              <a:rPr lang="en-US" dirty="0"/>
            </a:br>
            <a:endParaRPr lang="en-US" dirty="0"/>
          </a:p>
        </p:txBody>
      </p:sp>
      <p:pic>
        <p:nvPicPr>
          <p:cNvPr id="2" name="Picture 1">
            <a:extLst>
              <a:ext uri="{FF2B5EF4-FFF2-40B4-BE49-F238E27FC236}">
                <a16:creationId xmlns:a16="http://schemas.microsoft.com/office/drawing/2014/main" id="{9F2C73B9-DF5C-4404-A8B4-A15286EAA632}"/>
              </a:ext>
            </a:extLst>
          </p:cNvPr>
          <p:cNvPicPr>
            <a:picLocks noChangeAspect="1"/>
          </p:cNvPicPr>
          <p:nvPr/>
        </p:nvPicPr>
        <p:blipFill>
          <a:blip r:embed="rId2"/>
          <a:stretch>
            <a:fillRect/>
          </a:stretch>
        </p:blipFill>
        <p:spPr>
          <a:xfrm>
            <a:off x="5549243" y="1907177"/>
            <a:ext cx="5723716" cy="4288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27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8843" y="1571346"/>
            <a:ext cx="9774314" cy="3213717"/>
          </a:xfrm>
        </p:spPr>
        <p:txBody>
          <a:bodyPr>
            <a:noAutofit/>
          </a:bodyPr>
          <a:lstStyle/>
          <a:p>
            <a:pPr>
              <a:lnSpc>
                <a:spcPct val="100000"/>
              </a:lnSpc>
              <a:spcAft>
                <a:spcPts val="600"/>
              </a:spcAft>
            </a:pPr>
            <a:r>
              <a:rPr lang="en-US" sz="8000" dirty="0"/>
              <a:t>The Bible </a:t>
            </a:r>
            <a:br>
              <a:rPr lang="en-US" sz="8000" dirty="0"/>
            </a:br>
            <a:r>
              <a:rPr lang="en-US" sz="8000" dirty="0"/>
              <a:t>&amp; </a:t>
            </a:r>
            <a:br>
              <a:rPr lang="en-US" sz="8000" dirty="0"/>
            </a:br>
            <a:r>
              <a:rPr lang="en-US" sz="8000" dirty="0"/>
              <a:t>The Age of the Earth</a:t>
            </a:r>
          </a:p>
        </p:txBody>
      </p:sp>
      <p:sp>
        <p:nvSpPr>
          <p:cNvPr id="3" name="Subtitle 2"/>
          <p:cNvSpPr>
            <a:spLocks noGrp="1"/>
          </p:cNvSpPr>
          <p:nvPr>
            <p:ph type="subTitle" idx="1"/>
          </p:nvPr>
        </p:nvSpPr>
        <p:spPr>
          <a:xfrm>
            <a:off x="301841" y="5930282"/>
            <a:ext cx="10366159" cy="490395"/>
          </a:xfrm>
        </p:spPr>
        <p:txBody>
          <a:bodyPr/>
          <a:lstStyle/>
          <a:p>
            <a:pPr algn="l"/>
            <a:r>
              <a:rPr lang="en-US" dirty="0"/>
              <a:t>By: Paden Reed, M.S.</a:t>
            </a:r>
          </a:p>
        </p:txBody>
      </p:sp>
    </p:spTree>
    <p:extLst>
      <p:ext uri="{BB962C8B-B14F-4D97-AF65-F5344CB8AC3E}">
        <p14:creationId xmlns:p14="http://schemas.microsoft.com/office/powerpoint/2010/main" val="115592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Example of Hebrew Poetry</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000" b="1" dirty="0"/>
              <a:t>Psalm 104:29-30 </a:t>
            </a:r>
          </a:p>
          <a:p>
            <a:pPr marL="0" indent="0">
              <a:buNone/>
            </a:pPr>
            <a:r>
              <a:rPr lang="en-US" sz="3200" b="1" dirty="0"/>
              <a:t>29</a:t>
            </a:r>
            <a:r>
              <a:rPr lang="en-US" sz="3200" dirty="0"/>
              <a:t> You </a:t>
            </a:r>
            <a:r>
              <a:rPr lang="en-US" sz="3200" dirty="0">
                <a:solidFill>
                  <a:srgbClr val="FF0000"/>
                </a:solidFill>
                <a:effectLst>
                  <a:outerShdw blurRad="38100" dist="38100" dir="2700000" algn="tl">
                    <a:srgbClr val="000000">
                      <a:alpha val="43137"/>
                    </a:srgbClr>
                  </a:outerShdw>
                </a:effectLst>
              </a:rPr>
              <a:t>hide</a:t>
            </a:r>
            <a:r>
              <a:rPr lang="en-US" sz="3200" dirty="0"/>
              <a:t> Your face, they are </a:t>
            </a:r>
            <a:r>
              <a:rPr lang="en-US" sz="3200" dirty="0">
                <a:solidFill>
                  <a:srgbClr val="FF0000"/>
                </a:solidFill>
                <a:effectLst>
                  <a:outerShdw blurRad="38100" dist="38100" dir="2700000" algn="tl">
                    <a:srgbClr val="000000">
                      <a:alpha val="43137"/>
                    </a:srgbClr>
                  </a:outerShdw>
                </a:effectLst>
              </a:rPr>
              <a:t>troubled</a:t>
            </a:r>
            <a:r>
              <a:rPr lang="en-US" sz="3200" dirty="0"/>
              <a:t>;</a:t>
            </a:r>
          </a:p>
          <a:p>
            <a:pPr marL="0" indent="0">
              <a:buNone/>
            </a:pPr>
            <a:r>
              <a:rPr lang="en-US" sz="3200" dirty="0"/>
              <a:t>     You </a:t>
            </a:r>
            <a:r>
              <a:rPr lang="en-US" sz="3200" dirty="0">
                <a:solidFill>
                  <a:srgbClr val="FF0000"/>
                </a:solidFill>
                <a:effectLst>
                  <a:outerShdw blurRad="38100" dist="38100" dir="2700000" algn="tl">
                    <a:srgbClr val="000000">
                      <a:alpha val="43137"/>
                    </a:srgbClr>
                  </a:outerShdw>
                </a:effectLst>
              </a:rPr>
              <a:t>take away </a:t>
            </a:r>
            <a:r>
              <a:rPr lang="en-US" sz="3200" dirty="0"/>
              <a:t>their breath, they </a:t>
            </a:r>
            <a:r>
              <a:rPr lang="en-US" sz="3200" dirty="0">
                <a:solidFill>
                  <a:srgbClr val="FF0000"/>
                </a:solidFill>
                <a:effectLst>
                  <a:outerShdw blurRad="38100" dist="38100" dir="2700000" algn="tl">
                    <a:srgbClr val="000000">
                      <a:alpha val="43137"/>
                    </a:srgbClr>
                  </a:outerShdw>
                </a:effectLst>
              </a:rPr>
              <a:t>die</a:t>
            </a:r>
            <a:r>
              <a:rPr lang="en-US" sz="3200" dirty="0"/>
              <a:t> and </a:t>
            </a:r>
            <a:r>
              <a:rPr lang="en-US" sz="3200" dirty="0">
                <a:solidFill>
                  <a:srgbClr val="FF0000"/>
                </a:solidFill>
                <a:effectLst>
                  <a:outerShdw blurRad="38100" dist="38100" dir="2700000" algn="tl">
                    <a:srgbClr val="000000">
                      <a:alpha val="43137"/>
                    </a:srgbClr>
                  </a:outerShdw>
                </a:effectLst>
              </a:rPr>
              <a:t>return</a:t>
            </a:r>
            <a:r>
              <a:rPr lang="en-US" sz="3200" dirty="0"/>
              <a:t> to their dust.</a:t>
            </a:r>
          </a:p>
          <a:p>
            <a:pPr marL="0" indent="0">
              <a:buNone/>
            </a:pPr>
            <a:r>
              <a:rPr lang="en-US" sz="3200" b="1" dirty="0"/>
              <a:t>30</a:t>
            </a:r>
            <a:r>
              <a:rPr lang="en-US" sz="3200" dirty="0"/>
              <a:t> You </a:t>
            </a:r>
            <a:r>
              <a:rPr lang="en-US" sz="3200" dirty="0">
                <a:solidFill>
                  <a:srgbClr val="FFC000"/>
                </a:solidFill>
                <a:effectLst>
                  <a:outerShdw blurRad="38100" dist="38100" dir="2700000" algn="tl">
                    <a:srgbClr val="000000">
                      <a:alpha val="43137"/>
                    </a:srgbClr>
                  </a:outerShdw>
                </a:effectLst>
              </a:rPr>
              <a:t>send</a:t>
            </a:r>
            <a:r>
              <a:rPr lang="en-US" sz="3200" dirty="0"/>
              <a:t> forth Your Spirit, they are </a:t>
            </a:r>
            <a:r>
              <a:rPr lang="en-US" sz="3200" dirty="0">
                <a:solidFill>
                  <a:srgbClr val="FFC000"/>
                </a:solidFill>
                <a:effectLst>
                  <a:outerShdw blurRad="38100" dist="38100" dir="2700000" algn="tl">
                    <a:srgbClr val="000000">
                      <a:alpha val="43137"/>
                    </a:srgbClr>
                  </a:outerShdw>
                </a:effectLst>
              </a:rPr>
              <a:t>created</a:t>
            </a:r>
            <a:r>
              <a:rPr lang="en-US" sz="3200" dirty="0"/>
              <a:t>;</a:t>
            </a:r>
          </a:p>
          <a:p>
            <a:pPr marL="0" indent="0">
              <a:buNone/>
            </a:pPr>
            <a:r>
              <a:rPr lang="en-US" sz="3200" dirty="0"/>
              <a:t>      And You </a:t>
            </a:r>
            <a:r>
              <a:rPr lang="en-US" sz="3200" dirty="0">
                <a:solidFill>
                  <a:srgbClr val="FFC000"/>
                </a:solidFill>
                <a:effectLst>
                  <a:outerShdw blurRad="38100" dist="38100" dir="2700000" algn="tl">
                    <a:srgbClr val="000000">
                      <a:alpha val="43137"/>
                    </a:srgbClr>
                  </a:outerShdw>
                </a:effectLst>
              </a:rPr>
              <a:t>renew</a:t>
            </a:r>
            <a:r>
              <a:rPr lang="en-US" sz="3200" dirty="0"/>
              <a:t> the face of the earth.</a:t>
            </a:r>
          </a:p>
        </p:txBody>
      </p:sp>
    </p:spTree>
    <p:extLst>
      <p:ext uri="{BB962C8B-B14F-4D97-AF65-F5344CB8AC3E}">
        <p14:creationId xmlns:p14="http://schemas.microsoft.com/office/powerpoint/2010/main" val="1165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What is Genesis?</a:t>
            </a:r>
          </a:p>
        </p:txBody>
      </p:sp>
      <p:sp>
        <p:nvSpPr>
          <p:cNvPr id="14" name="Content Placeholder 13"/>
          <p:cNvSpPr>
            <a:spLocks noGrp="1"/>
          </p:cNvSpPr>
          <p:nvPr>
            <p:ph idx="1"/>
          </p:nvPr>
        </p:nvSpPr>
        <p:spPr>
          <a:xfrm>
            <a:off x="457200" y="1825625"/>
            <a:ext cx="11110404" cy="3778006"/>
          </a:xfrm>
        </p:spPr>
        <p:txBody>
          <a:bodyPr/>
          <a:lstStyle/>
          <a:p>
            <a:pPr marL="0" indent="0">
              <a:buNone/>
            </a:pPr>
            <a:r>
              <a:rPr lang="en-US" sz="4000" b="1" dirty="0"/>
              <a:t>Genesis 4:8-9</a:t>
            </a:r>
          </a:p>
          <a:p>
            <a:pPr marL="0" indent="0">
              <a:buNone/>
            </a:pPr>
            <a:r>
              <a:rPr lang="en-US" sz="3600" dirty="0"/>
              <a:t>Now Cain talked with Abel his brother; and it came to pass, when they were in the field, that Cain rose up against Abel his brother and killed him. Then the Lord said to Cain, “Where is Abel your brother?” He said, “I do not know. Am I my brother’s keeper?”</a:t>
            </a:r>
          </a:p>
          <a:p>
            <a:pPr marL="0" indent="0">
              <a:buNone/>
            </a:pPr>
            <a:endParaRPr lang="en-US" dirty="0"/>
          </a:p>
        </p:txBody>
      </p:sp>
    </p:spTree>
    <p:extLst>
      <p:ext uri="{BB962C8B-B14F-4D97-AF65-F5344CB8AC3E}">
        <p14:creationId xmlns:p14="http://schemas.microsoft.com/office/powerpoint/2010/main" val="8167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Poetry in Genesis</a:t>
            </a:r>
          </a:p>
        </p:txBody>
      </p:sp>
      <p:sp>
        <p:nvSpPr>
          <p:cNvPr id="14" name="Content Placeholder 13"/>
          <p:cNvSpPr>
            <a:spLocks noGrp="1"/>
          </p:cNvSpPr>
          <p:nvPr>
            <p:ph idx="1"/>
          </p:nvPr>
        </p:nvSpPr>
        <p:spPr>
          <a:xfrm>
            <a:off x="457200" y="1719679"/>
            <a:ext cx="11343939" cy="4930178"/>
          </a:xfrm>
        </p:spPr>
        <p:txBody>
          <a:bodyPr>
            <a:normAutofit/>
          </a:bodyPr>
          <a:lstStyle/>
          <a:p>
            <a:pPr marL="0" indent="0">
              <a:buNone/>
            </a:pPr>
            <a:r>
              <a:rPr lang="en-US" sz="3600" b="1" dirty="0"/>
              <a:t>Genesis 4:23-24</a:t>
            </a:r>
          </a:p>
          <a:p>
            <a:pPr marL="0" indent="0">
              <a:buNone/>
            </a:pPr>
            <a:r>
              <a:rPr lang="en-US" sz="3200" b="1" dirty="0"/>
              <a:t>23</a:t>
            </a:r>
            <a:r>
              <a:rPr lang="en-US" sz="3200" dirty="0"/>
              <a:t>  Then Lamech said to his wives:</a:t>
            </a:r>
          </a:p>
          <a:p>
            <a:pPr marL="0" indent="0">
              <a:buNone/>
            </a:pPr>
            <a:r>
              <a:rPr lang="en-US" sz="3200" dirty="0"/>
              <a:t>      “Adah and Zillah, hear my voice;</a:t>
            </a:r>
          </a:p>
          <a:p>
            <a:pPr marL="0" indent="0">
              <a:buNone/>
            </a:pPr>
            <a:r>
              <a:rPr lang="en-US" sz="3200" dirty="0"/>
              <a:t>       Wives of Lamech, listen to my speech!</a:t>
            </a:r>
          </a:p>
          <a:p>
            <a:pPr marL="0" indent="0">
              <a:buNone/>
            </a:pPr>
            <a:r>
              <a:rPr lang="en-US" sz="3200" dirty="0"/>
              <a:t>       For I have killed a man for wounding me,</a:t>
            </a:r>
          </a:p>
          <a:p>
            <a:pPr marL="0" indent="0">
              <a:buNone/>
            </a:pPr>
            <a:r>
              <a:rPr lang="en-US" sz="3200" dirty="0"/>
              <a:t>       Even a young man for hurting me.</a:t>
            </a:r>
          </a:p>
          <a:p>
            <a:pPr marL="0" indent="0">
              <a:buNone/>
            </a:pPr>
            <a:r>
              <a:rPr lang="en-US" sz="3200" b="1" dirty="0"/>
              <a:t>24</a:t>
            </a:r>
            <a:r>
              <a:rPr lang="en-US" sz="3200" dirty="0"/>
              <a:t>   If Cain shall be avenged sevenfold,</a:t>
            </a:r>
          </a:p>
          <a:p>
            <a:pPr marL="0" indent="0">
              <a:buNone/>
            </a:pPr>
            <a:r>
              <a:rPr lang="en-US" sz="3200" dirty="0"/>
              <a:t>       Then Lamech seventy-sevenfold.</a:t>
            </a:r>
          </a:p>
        </p:txBody>
      </p:sp>
    </p:spTree>
    <p:extLst>
      <p:ext uri="{BB962C8B-B14F-4D97-AF65-F5344CB8AC3E}">
        <p14:creationId xmlns:p14="http://schemas.microsoft.com/office/powerpoint/2010/main" val="184109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Poetry in Genesis</a:t>
            </a:r>
          </a:p>
        </p:txBody>
      </p:sp>
      <p:sp>
        <p:nvSpPr>
          <p:cNvPr id="14" name="Content Placeholder 13"/>
          <p:cNvSpPr>
            <a:spLocks noGrp="1"/>
          </p:cNvSpPr>
          <p:nvPr>
            <p:ph idx="1"/>
          </p:nvPr>
        </p:nvSpPr>
        <p:spPr>
          <a:xfrm>
            <a:off x="457200" y="1719679"/>
            <a:ext cx="11343939" cy="4930178"/>
          </a:xfrm>
        </p:spPr>
        <p:txBody>
          <a:bodyPr>
            <a:normAutofit/>
          </a:bodyPr>
          <a:lstStyle/>
          <a:p>
            <a:pPr marL="0" indent="0">
              <a:buNone/>
            </a:pPr>
            <a:r>
              <a:rPr lang="en-US" sz="3600" b="1" dirty="0"/>
              <a:t>Genesis 4:23-24</a:t>
            </a:r>
          </a:p>
          <a:p>
            <a:pPr marL="0" indent="0">
              <a:buNone/>
            </a:pPr>
            <a:r>
              <a:rPr lang="en-US" sz="3200" b="1" dirty="0"/>
              <a:t>23</a:t>
            </a:r>
            <a:r>
              <a:rPr lang="en-US" sz="3200" dirty="0"/>
              <a:t>  Then Lamech said to his wives:</a:t>
            </a:r>
          </a:p>
          <a:p>
            <a:pPr marL="0" indent="0">
              <a:buNone/>
            </a:pPr>
            <a:r>
              <a:rPr lang="en-US" sz="3200" dirty="0"/>
              <a:t>      “Adah and Zillah, </a:t>
            </a:r>
            <a:r>
              <a:rPr lang="en-US" sz="3200" dirty="0">
                <a:solidFill>
                  <a:srgbClr val="FF0000"/>
                </a:solidFill>
                <a:effectLst>
                  <a:outerShdw blurRad="38100" dist="38100" dir="2700000" algn="tl">
                    <a:srgbClr val="000000">
                      <a:alpha val="43137"/>
                    </a:srgbClr>
                  </a:outerShdw>
                </a:effectLst>
              </a:rPr>
              <a:t>hear</a:t>
            </a:r>
            <a:r>
              <a:rPr lang="en-US" sz="3200" dirty="0"/>
              <a:t> my voice;</a:t>
            </a:r>
          </a:p>
          <a:p>
            <a:pPr marL="0" indent="0">
              <a:buNone/>
            </a:pPr>
            <a:r>
              <a:rPr lang="en-US" sz="3200" dirty="0"/>
              <a:t>       Wives of Lamech, </a:t>
            </a:r>
            <a:r>
              <a:rPr lang="en-US" sz="3200" dirty="0">
                <a:solidFill>
                  <a:srgbClr val="FF0000"/>
                </a:solidFill>
                <a:effectLst>
                  <a:outerShdw blurRad="38100" dist="38100" dir="2700000" algn="tl">
                    <a:srgbClr val="000000">
                      <a:alpha val="43137"/>
                    </a:srgbClr>
                  </a:outerShdw>
                </a:effectLst>
              </a:rPr>
              <a:t>listen</a:t>
            </a:r>
            <a:r>
              <a:rPr lang="en-US" sz="3200" dirty="0"/>
              <a:t> to my speech!</a:t>
            </a:r>
          </a:p>
          <a:p>
            <a:pPr marL="0" indent="0">
              <a:buNone/>
            </a:pPr>
            <a:r>
              <a:rPr lang="en-US" sz="3200" dirty="0"/>
              <a:t>       For I have killed a man for </a:t>
            </a:r>
            <a:r>
              <a:rPr lang="en-US" sz="3200" dirty="0">
                <a:solidFill>
                  <a:srgbClr val="66FF33"/>
                </a:solidFill>
                <a:effectLst>
                  <a:outerShdw blurRad="38100" dist="38100" dir="2700000" algn="tl">
                    <a:srgbClr val="000000">
                      <a:alpha val="43137"/>
                    </a:srgbClr>
                  </a:outerShdw>
                </a:effectLst>
              </a:rPr>
              <a:t>wounding</a:t>
            </a:r>
            <a:r>
              <a:rPr lang="en-US" sz="3200" dirty="0"/>
              <a:t> me,</a:t>
            </a:r>
          </a:p>
          <a:p>
            <a:pPr marL="0" indent="0">
              <a:buNone/>
            </a:pPr>
            <a:r>
              <a:rPr lang="en-US" sz="3200" dirty="0"/>
              <a:t>       Even a young man for </a:t>
            </a:r>
            <a:r>
              <a:rPr lang="en-US" sz="3200" dirty="0">
                <a:solidFill>
                  <a:srgbClr val="66FF33"/>
                </a:solidFill>
                <a:effectLst>
                  <a:outerShdw blurRad="38100" dist="38100" dir="2700000" algn="tl">
                    <a:srgbClr val="000000">
                      <a:alpha val="43137"/>
                    </a:srgbClr>
                  </a:outerShdw>
                </a:effectLst>
              </a:rPr>
              <a:t>hurting</a:t>
            </a:r>
            <a:r>
              <a:rPr lang="en-US" sz="3200" dirty="0"/>
              <a:t> me.</a:t>
            </a:r>
          </a:p>
          <a:p>
            <a:pPr marL="0" indent="0">
              <a:buNone/>
            </a:pPr>
            <a:r>
              <a:rPr lang="en-US" sz="3200" b="1" dirty="0"/>
              <a:t>24</a:t>
            </a:r>
            <a:r>
              <a:rPr lang="en-US" sz="3200" dirty="0"/>
              <a:t>   If Cain shall be </a:t>
            </a:r>
            <a:r>
              <a:rPr lang="en-US" sz="3200" dirty="0">
                <a:solidFill>
                  <a:srgbClr val="0070C0"/>
                </a:solidFill>
                <a:effectLst>
                  <a:outerShdw blurRad="38100" dist="38100" dir="2700000" algn="tl">
                    <a:srgbClr val="000000">
                      <a:alpha val="43137"/>
                    </a:srgbClr>
                  </a:outerShdw>
                </a:effectLst>
              </a:rPr>
              <a:t>avenged sevenfold</a:t>
            </a:r>
            <a:r>
              <a:rPr lang="en-US" sz="3200" dirty="0"/>
              <a:t>,</a:t>
            </a:r>
          </a:p>
          <a:p>
            <a:pPr marL="0" indent="0">
              <a:buNone/>
            </a:pPr>
            <a:r>
              <a:rPr lang="en-US" sz="3200" dirty="0"/>
              <a:t>       Then Lamech </a:t>
            </a:r>
            <a:r>
              <a:rPr lang="en-US" sz="3200" dirty="0">
                <a:solidFill>
                  <a:srgbClr val="0070C0"/>
                </a:solidFill>
                <a:effectLst>
                  <a:outerShdw blurRad="38100" dist="38100" dir="2700000" algn="tl">
                    <a:srgbClr val="000000">
                      <a:alpha val="43137"/>
                    </a:srgbClr>
                  </a:outerShdw>
                </a:effectLst>
              </a:rPr>
              <a:t>seventy-sevenfold</a:t>
            </a:r>
            <a:r>
              <a:rPr lang="en-US" sz="3200" dirty="0"/>
              <a:t>.</a:t>
            </a:r>
          </a:p>
        </p:txBody>
      </p:sp>
    </p:spTree>
    <p:extLst>
      <p:ext uri="{BB962C8B-B14F-4D97-AF65-F5344CB8AC3E}">
        <p14:creationId xmlns:p14="http://schemas.microsoft.com/office/powerpoint/2010/main" val="108171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785566" cy="1150907"/>
          </a:xfrm>
        </p:spPr>
        <p:txBody>
          <a:bodyPr>
            <a:normAutofit/>
          </a:bodyPr>
          <a:lstStyle/>
          <a:p>
            <a:r>
              <a:rPr lang="en-US" sz="6600" u="sng" dirty="0"/>
              <a:t>How do we Measure Years?</a:t>
            </a:r>
          </a:p>
        </p:txBody>
      </p:sp>
      <p:sp>
        <p:nvSpPr>
          <p:cNvPr id="6" name="Content Placeholder 13">
            <a:extLst>
              <a:ext uri="{FF2B5EF4-FFF2-40B4-BE49-F238E27FC236}">
                <a16:creationId xmlns:a16="http://schemas.microsoft.com/office/drawing/2014/main" id="{DFF06E8E-2BDC-41CE-8DA2-A7347DCD8C1B}"/>
              </a:ext>
            </a:extLst>
          </p:cNvPr>
          <p:cNvSpPr>
            <a:spLocks noGrp="1"/>
          </p:cNvSpPr>
          <p:nvPr>
            <p:ph idx="1"/>
          </p:nvPr>
        </p:nvSpPr>
        <p:spPr>
          <a:xfrm>
            <a:off x="605246" y="2557145"/>
            <a:ext cx="5804263" cy="2755084"/>
          </a:xfrm>
        </p:spPr>
        <p:txBody>
          <a:bodyPr>
            <a:normAutofit/>
          </a:bodyPr>
          <a:lstStyle/>
          <a:p>
            <a:pPr marL="0" indent="0">
              <a:buNone/>
            </a:pPr>
            <a:r>
              <a:rPr lang="en-US" sz="4400" dirty="0">
                <a:solidFill>
                  <a:srgbClr val="FF0000"/>
                </a:solidFill>
                <a:effectLst>
                  <a:outerShdw blurRad="38100" dist="38100" dir="2700000" algn="tl">
                    <a:srgbClr val="000000">
                      <a:alpha val="43137"/>
                    </a:srgbClr>
                  </a:outerShdw>
                </a:effectLst>
              </a:rPr>
              <a:t>Astronomically</a:t>
            </a:r>
            <a:r>
              <a:rPr lang="en-US" sz="4400" dirty="0"/>
              <a:t>: The Earth revolves around the Sun every 365 days</a:t>
            </a:r>
          </a:p>
        </p:txBody>
      </p:sp>
      <p:pic>
        <p:nvPicPr>
          <p:cNvPr id="4098" name="Picture 2" descr="Image result for earth revolving gif">
            <a:extLst>
              <a:ext uri="{FF2B5EF4-FFF2-40B4-BE49-F238E27FC236}">
                <a16:creationId xmlns:a16="http://schemas.microsoft.com/office/drawing/2014/main" id="{7085A5D7-155E-455C-9A42-2E136680A25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32766" y="2280822"/>
            <a:ext cx="38100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85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785566" cy="1150907"/>
          </a:xfrm>
        </p:spPr>
        <p:txBody>
          <a:bodyPr>
            <a:normAutofit/>
          </a:bodyPr>
          <a:lstStyle/>
          <a:p>
            <a:r>
              <a:rPr lang="en-US" sz="6600" u="sng" dirty="0"/>
              <a:t>How do we Measure Months?</a:t>
            </a:r>
          </a:p>
        </p:txBody>
      </p:sp>
      <p:pic>
        <p:nvPicPr>
          <p:cNvPr id="5122" name="Picture 2" descr="Image result for moon cycle gif">
            <a:extLst>
              <a:ext uri="{FF2B5EF4-FFF2-40B4-BE49-F238E27FC236}">
                <a16:creationId xmlns:a16="http://schemas.microsoft.com/office/drawing/2014/main" id="{46AE8E3B-77BD-4BB3-AF54-8C5B42E9BA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71101" y="2290355"/>
            <a:ext cx="5810012" cy="3309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13">
            <a:extLst>
              <a:ext uri="{FF2B5EF4-FFF2-40B4-BE49-F238E27FC236}">
                <a16:creationId xmlns:a16="http://schemas.microsoft.com/office/drawing/2014/main" id="{D5B2D90B-0A37-4613-853E-21F6EF566DE3}"/>
              </a:ext>
            </a:extLst>
          </p:cNvPr>
          <p:cNvSpPr>
            <a:spLocks noGrp="1"/>
          </p:cNvSpPr>
          <p:nvPr>
            <p:ph idx="1"/>
          </p:nvPr>
        </p:nvSpPr>
        <p:spPr>
          <a:xfrm>
            <a:off x="605247" y="2557145"/>
            <a:ext cx="5490754" cy="2755084"/>
          </a:xfrm>
        </p:spPr>
        <p:txBody>
          <a:bodyPr>
            <a:normAutofit/>
          </a:bodyPr>
          <a:lstStyle/>
          <a:p>
            <a:pPr marL="0" indent="0">
              <a:buNone/>
            </a:pPr>
            <a:r>
              <a:rPr lang="en-US" sz="4400" dirty="0">
                <a:solidFill>
                  <a:srgbClr val="FF0000"/>
                </a:solidFill>
                <a:effectLst>
                  <a:outerShdw blurRad="38100" dist="38100" dir="2700000" algn="tl">
                    <a:srgbClr val="000000">
                      <a:alpha val="43137"/>
                    </a:srgbClr>
                  </a:outerShdw>
                </a:effectLst>
              </a:rPr>
              <a:t>Astronomically</a:t>
            </a:r>
            <a:r>
              <a:rPr lang="en-US" sz="4400" dirty="0"/>
              <a:t>: The Moon rotates on it’s axis every 29.5 days </a:t>
            </a:r>
          </a:p>
        </p:txBody>
      </p:sp>
    </p:spTree>
    <p:extLst>
      <p:ext uri="{BB962C8B-B14F-4D97-AF65-F5344CB8AC3E}">
        <p14:creationId xmlns:p14="http://schemas.microsoft.com/office/powerpoint/2010/main" val="7461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785566" cy="1150907"/>
          </a:xfrm>
        </p:spPr>
        <p:txBody>
          <a:bodyPr>
            <a:normAutofit/>
          </a:bodyPr>
          <a:lstStyle/>
          <a:p>
            <a:r>
              <a:rPr lang="en-US" sz="6600" u="sng" dirty="0"/>
              <a:t>How do we Measure Days?</a:t>
            </a:r>
          </a:p>
        </p:txBody>
      </p:sp>
      <p:sp>
        <p:nvSpPr>
          <p:cNvPr id="14" name="Content Placeholder 13"/>
          <p:cNvSpPr>
            <a:spLocks noGrp="1"/>
          </p:cNvSpPr>
          <p:nvPr>
            <p:ph idx="1"/>
          </p:nvPr>
        </p:nvSpPr>
        <p:spPr>
          <a:xfrm>
            <a:off x="605246" y="2557145"/>
            <a:ext cx="5804263" cy="2755084"/>
          </a:xfrm>
        </p:spPr>
        <p:txBody>
          <a:bodyPr>
            <a:normAutofit/>
          </a:bodyPr>
          <a:lstStyle/>
          <a:p>
            <a:pPr marL="0" indent="0">
              <a:buNone/>
            </a:pPr>
            <a:r>
              <a:rPr lang="en-US" sz="4400" dirty="0">
                <a:solidFill>
                  <a:srgbClr val="FF0000"/>
                </a:solidFill>
                <a:effectLst>
                  <a:outerShdw blurRad="38100" dist="38100" dir="2700000" algn="tl">
                    <a:srgbClr val="000000">
                      <a:alpha val="43137"/>
                    </a:srgbClr>
                  </a:outerShdw>
                </a:effectLst>
              </a:rPr>
              <a:t>Astronomically</a:t>
            </a:r>
            <a:r>
              <a:rPr lang="en-US" sz="4400" dirty="0"/>
              <a:t>: The Earth rotates on it’s axis making a full rotation every 24 hours</a:t>
            </a:r>
          </a:p>
        </p:txBody>
      </p:sp>
      <p:pic>
        <p:nvPicPr>
          <p:cNvPr id="2050" name="Picture 2" descr="Image result for revolving earth gif">
            <a:extLst>
              <a:ext uri="{FF2B5EF4-FFF2-40B4-BE49-F238E27FC236}">
                <a16:creationId xmlns:a16="http://schemas.microsoft.com/office/drawing/2014/main" id="{6FD83DAB-4870-4C51-B6B0-43B11C7FC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976" y="1932144"/>
            <a:ext cx="4244330" cy="4244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What about the Week?</a:t>
            </a:r>
          </a:p>
        </p:txBody>
      </p:sp>
      <p:sp>
        <p:nvSpPr>
          <p:cNvPr id="14" name="Content Placeholder 13"/>
          <p:cNvSpPr>
            <a:spLocks noGrp="1"/>
          </p:cNvSpPr>
          <p:nvPr>
            <p:ph idx="1"/>
          </p:nvPr>
        </p:nvSpPr>
        <p:spPr>
          <a:xfrm>
            <a:off x="457200" y="1825624"/>
            <a:ext cx="6770914" cy="4463603"/>
          </a:xfrm>
        </p:spPr>
        <p:txBody>
          <a:bodyPr>
            <a:normAutofit/>
          </a:bodyPr>
          <a:lstStyle/>
          <a:p>
            <a:pPr marL="0" indent="0">
              <a:buNone/>
            </a:pPr>
            <a:r>
              <a:rPr lang="en-US" sz="3200" b="1" dirty="0"/>
              <a:t>Genesis 2:2-3</a:t>
            </a:r>
          </a:p>
          <a:p>
            <a:pPr marL="0" indent="0">
              <a:buNone/>
            </a:pPr>
            <a:r>
              <a:rPr lang="en-US" sz="3200" dirty="0"/>
              <a:t>And on the </a:t>
            </a:r>
            <a:r>
              <a:rPr lang="en-US" sz="3200" dirty="0">
                <a:solidFill>
                  <a:srgbClr val="FF0000"/>
                </a:solidFill>
                <a:effectLst>
                  <a:outerShdw blurRad="38100" dist="38100" dir="2700000" algn="tl">
                    <a:srgbClr val="000000">
                      <a:alpha val="43137"/>
                    </a:srgbClr>
                  </a:outerShdw>
                </a:effectLst>
              </a:rPr>
              <a:t>seventh day </a:t>
            </a:r>
            <a:r>
              <a:rPr lang="en-US" sz="3200" dirty="0"/>
              <a:t>God ended His work which He had done, and He rested on the </a:t>
            </a:r>
            <a:r>
              <a:rPr lang="en-US" sz="3200" dirty="0">
                <a:solidFill>
                  <a:srgbClr val="FF0000"/>
                </a:solidFill>
                <a:effectLst>
                  <a:outerShdw blurRad="38100" dist="38100" dir="2700000" algn="tl">
                    <a:srgbClr val="000000">
                      <a:alpha val="43137"/>
                    </a:srgbClr>
                  </a:outerShdw>
                </a:effectLst>
              </a:rPr>
              <a:t>seventh day </a:t>
            </a:r>
            <a:r>
              <a:rPr lang="en-US" sz="3200" dirty="0"/>
              <a:t>from all His work which He had done. Then God blessed the </a:t>
            </a:r>
            <a:r>
              <a:rPr lang="en-US" sz="3200" dirty="0">
                <a:solidFill>
                  <a:srgbClr val="FF0000"/>
                </a:solidFill>
                <a:effectLst>
                  <a:outerShdw blurRad="38100" dist="38100" dir="2700000" algn="tl">
                    <a:srgbClr val="000000">
                      <a:alpha val="43137"/>
                    </a:srgbClr>
                  </a:outerShdw>
                </a:effectLst>
              </a:rPr>
              <a:t>seventh day </a:t>
            </a:r>
            <a:r>
              <a:rPr lang="en-US" sz="3200" dirty="0"/>
              <a:t>and sanctified it, because in it He rested from all His work which God had created and made.</a:t>
            </a:r>
          </a:p>
        </p:txBody>
      </p:sp>
      <p:pic>
        <p:nvPicPr>
          <p:cNvPr id="6" name="Picture 2" descr="Related image">
            <a:extLst>
              <a:ext uri="{FF2B5EF4-FFF2-40B4-BE49-F238E27FC236}">
                <a16:creationId xmlns:a16="http://schemas.microsoft.com/office/drawing/2014/main" id="{E9727086-1402-4CD9-BEF2-763EA821C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104" y="2116183"/>
            <a:ext cx="4450696" cy="3342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62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4BE9F-AC79-44AB-9CA5-782788C84AD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ctrTitle"/>
          </p:nvPr>
        </p:nvSpPr>
        <p:spPr>
          <a:xfrm>
            <a:off x="0" y="1153357"/>
            <a:ext cx="12192000" cy="3213717"/>
          </a:xfrm>
        </p:spPr>
        <p:txBody>
          <a:bodyPr>
            <a:noAutofit/>
          </a:bodyPr>
          <a:lstStyle/>
          <a:p>
            <a:pPr>
              <a:lnSpc>
                <a:spcPct val="100000"/>
              </a:lnSpc>
              <a:spcAft>
                <a:spcPts val="600"/>
              </a:spcAft>
            </a:pPr>
            <a:r>
              <a:rPr lang="en-US" sz="8000" dirty="0"/>
              <a:t>Does all of this </a:t>
            </a:r>
            <a:br>
              <a:rPr lang="en-US" sz="8000" dirty="0"/>
            </a:br>
            <a:r>
              <a:rPr lang="en-US" sz="8000" dirty="0"/>
              <a:t>Really even Matter?</a:t>
            </a:r>
          </a:p>
        </p:txBody>
      </p:sp>
    </p:spTree>
    <p:extLst>
      <p:ext uri="{BB962C8B-B14F-4D97-AF65-F5344CB8AC3E}">
        <p14:creationId xmlns:p14="http://schemas.microsoft.com/office/powerpoint/2010/main" val="244633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534503" cy="1150907"/>
          </a:xfrm>
        </p:spPr>
        <p:txBody>
          <a:bodyPr>
            <a:normAutofit fontScale="90000"/>
          </a:bodyPr>
          <a:lstStyle/>
          <a:p>
            <a:r>
              <a:rPr lang="en-US" sz="6600" u="sng" dirty="0"/>
              <a:t>Christian Doctrines from Genesis</a:t>
            </a:r>
          </a:p>
        </p:txBody>
      </p:sp>
      <p:sp>
        <p:nvSpPr>
          <p:cNvPr id="14" name="Content Placeholder 13"/>
          <p:cNvSpPr>
            <a:spLocks noGrp="1"/>
          </p:cNvSpPr>
          <p:nvPr>
            <p:ph idx="1"/>
          </p:nvPr>
        </p:nvSpPr>
        <p:spPr>
          <a:xfrm>
            <a:off x="457199" y="1825624"/>
            <a:ext cx="11203577" cy="4765676"/>
          </a:xfrm>
        </p:spPr>
        <p:txBody>
          <a:bodyPr>
            <a:normAutofit/>
          </a:bodyPr>
          <a:lstStyle/>
          <a:p>
            <a:r>
              <a:rPr lang="en-US" sz="2800" dirty="0"/>
              <a:t>The Consequence of Sin &amp; Death</a:t>
            </a:r>
          </a:p>
          <a:p>
            <a:r>
              <a:rPr lang="en-US" sz="2800" dirty="0"/>
              <a:t>Salvation</a:t>
            </a:r>
          </a:p>
          <a:p>
            <a:r>
              <a:rPr lang="en-US" sz="2800" dirty="0"/>
              <a:t>Marriage</a:t>
            </a:r>
          </a:p>
          <a:p>
            <a:r>
              <a:rPr lang="en-US" sz="2800" dirty="0"/>
              <a:t>Sanctity of Human Life</a:t>
            </a:r>
          </a:p>
          <a:p>
            <a:r>
              <a:rPr lang="en-US" sz="2800" dirty="0"/>
              <a:t>Sabbath </a:t>
            </a:r>
          </a:p>
          <a:p>
            <a:r>
              <a:rPr lang="en-US" sz="2800" dirty="0"/>
              <a:t>Racism</a:t>
            </a:r>
          </a:p>
          <a:p>
            <a:r>
              <a:rPr lang="en-US" sz="2800" dirty="0"/>
              <a:t>Origins</a:t>
            </a:r>
          </a:p>
          <a:p>
            <a:r>
              <a:rPr lang="en-US" sz="2800" dirty="0"/>
              <a:t>Modesty/Nakedness</a:t>
            </a:r>
          </a:p>
          <a:p>
            <a:r>
              <a:rPr lang="en-US" sz="2800" dirty="0"/>
              <a:t>Gender Roles</a:t>
            </a:r>
          </a:p>
          <a:p>
            <a:endParaRPr lang="en-US" dirty="0"/>
          </a:p>
          <a:p>
            <a:endParaRPr lang="en-US" dirty="0"/>
          </a:p>
          <a:p>
            <a:endParaRPr lang="en-US" dirty="0"/>
          </a:p>
        </p:txBody>
      </p:sp>
      <p:pic>
        <p:nvPicPr>
          <p:cNvPr id="5" name="Picture 2" descr="Related image">
            <a:extLst>
              <a:ext uri="{FF2B5EF4-FFF2-40B4-BE49-F238E27FC236}">
                <a16:creationId xmlns:a16="http://schemas.microsoft.com/office/drawing/2014/main" id="{91B46A62-88DC-4CEB-801A-D0C80F51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14" y="2028522"/>
            <a:ext cx="5813587" cy="436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72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t>Different Views on Genesis</a:t>
            </a:r>
          </a:p>
          <a:p>
            <a:r>
              <a:rPr lang="en-US" sz="3600" dirty="0"/>
              <a:t>Biblical Reasons for a Young Earth and Historical Narrative of Genesis </a:t>
            </a:r>
          </a:p>
          <a:p>
            <a:r>
              <a:rPr lang="en-US" sz="3600" dirty="0"/>
              <a:t>Common Objections to a Literal Interpretation of Genesis Answered</a:t>
            </a:r>
          </a:p>
        </p:txBody>
      </p:sp>
    </p:spTree>
    <p:extLst>
      <p:ext uri="{BB962C8B-B14F-4D97-AF65-F5344CB8AC3E}">
        <p14:creationId xmlns:p14="http://schemas.microsoft.com/office/powerpoint/2010/main" val="405452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568772"/>
            <a:ext cx="11514667" cy="1150907"/>
          </a:xfrm>
        </p:spPr>
        <p:txBody>
          <a:bodyPr>
            <a:normAutofit fontScale="90000"/>
          </a:bodyPr>
          <a:lstStyle/>
          <a:p>
            <a:r>
              <a:rPr lang="en-US" sz="6600" u="sng" dirty="0"/>
              <a:t>Scripture is its Own Best Interpreter</a:t>
            </a:r>
          </a:p>
        </p:txBody>
      </p:sp>
      <p:sp>
        <p:nvSpPr>
          <p:cNvPr id="14" name="Content Placeholder 13"/>
          <p:cNvSpPr>
            <a:spLocks noGrp="1"/>
          </p:cNvSpPr>
          <p:nvPr>
            <p:ph idx="1"/>
          </p:nvPr>
        </p:nvSpPr>
        <p:spPr>
          <a:xfrm>
            <a:off x="457199" y="1825625"/>
            <a:ext cx="10646229" cy="4340044"/>
          </a:xfrm>
        </p:spPr>
        <p:txBody>
          <a:bodyPr>
            <a:normAutofit/>
          </a:bodyPr>
          <a:lstStyle/>
          <a:p>
            <a:r>
              <a:rPr lang="en-US" sz="3600" dirty="0"/>
              <a:t>Multiple books (NT &amp; OT) refer back to the people, places, and events of Genesis as history.</a:t>
            </a:r>
          </a:p>
          <a:p>
            <a:endParaRPr lang="en-US" sz="1200" dirty="0"/>
          </a:p>
          <a:p>
            <a:r>
              <a:rPr lang="en-US" sz="3600" dirty="0"/>
              <a:t>These people, places, and events had spiritual and theological consequences to Christianity </a:t>
            </a:r>
          </a:p>
          <a:p>
            <a:endParaRPr lang="en-US" sz="1200" dirty="0"/>
          </a:p>
          <a:p>
            <a:r>
              <a:rPr lang="en-US" sz="3600" dirty="0"/>
              <a:t>The consequences from Genesis have important implications and impact today</a:t>
            </a:r>
          </a:p>
        </p:txBody>
      </p:sp>
    </p:spTree>
    <p:extLst>
      <p:ext uri="{BB962C8B-B14F-4D97-AF65-F5344CB8AC3E}">
        <p14:creationId xmlns:p14="http://schemas.microsoft.com/office/powerpoint/2010/main" val="9958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Exodus 20:11 - Sabbath</a:t>
            </a:r>
          </a:p>
        </p:txBody>
      </p:sp>
      <p:sp>
        <p:nvSpPr>
          <p:cNvPr id="14" name="Content Placeholder 13"/>
          <p:cNvSpPr>
            <a:spLocks noGrp="1"/>
          </p:cNvSpPr>
          <p:nvPr>
            <p:ph idx="1"/>
          </p:nvPr>
        </p:nvSpPr>
        <p:spPr>
          <a:xfrm>
            <a:off x="457199" y="1825625"/>
            <a:ext cx="7084423" cy="3778006"/>
          </a:xfrm>
        </p:spPr>
        <p:txBody>
          <a:bodyPr>
            <a:noAutofit/>
          </a:bodyPr>
          <a:lstStyle/>
          <a:p>
            <a:pPr marL="0" indent="0">
              <a:buNone/>
            </a:pPr>
            <a:r>
              <a:rPr lang="en-US" sz="4000" dirty="0"/>
              <a:t>For </a:t>
            </a:r>
            <a:r>
              <a:rPr lang="en-US" sz="4000" i="1" dirty="0"/>
              <a:t>in</a:t>
            </a:r>
            <a:r>
              <a:rPr lang="en-US" sz="4000" dirty="0"/>
              <a:t> </a:t>
            </a:r>
            <a:r>
              <a:rPr lang="en-US" sz="4000" dirty="0">
                <a:solidFill>
                  <a:srgbClr val="FF0000"/>
                </a:solidFill>
                <a:effectLst>
                  <a:outerShdw blurRad="38100" dist="38100" dir="2700000" algn="tl">
                    <a:srgbClr val="000000">
                      <a:alpha val="43137"/>
                    </a:srgbClr>
                  </a:outerShdw>
                </a:effectLst>
              </a:rPr>
              <a:t>six days </a:t>
            </a:r>
            <a:r>
              <a:rPr lang="en-US" sz="4000" dirty="0"/>
              <a:t>the </a:t>
            </a:r>
            <a:r>
              <a:rPr lang="en-US" sz="4000" cap="small" dirty="0"/>
              <a:t>Lord</a:t>
            </a:r>
            <a:r>
              <a:rPr lang="en-US" sz="4000" dirty="0"/>
              <a:t> made the heavens and the earth, the sea, and all that </a:t>
            </a:r>
            <a:r>
              <a:rPr lang="en-US" sz="4000" i="1" dirty="0"/>
              <a:t>is</a:t>
            </a:r>
            <a:r>
              <a:rPr lang="en-US" sz="4000" dirty="0"/>
              <a:t> in them, and rested the </a:t>
            </a:r>
            <a:r>
              <a:rPr lang="en-US" sz="4000" dirty="0">
                <a:solidFill>
                  <a:srgbClr val="FF0000"/>
                </a:solidFill>
                <a:effectLst>
                  <a:outerShdw blurRad="38100" dist="38100" dir="2700000" algn="tl">
                    <a:srgbClr val="000000">
                      <a:alpha val="43137"/>
                    </a:srgbClr>
                  </a:outerShdw>
                </a:effectLst>
              </a:rPr>
              <a:t>seventh day</a:t>
            </a:r>
            <a:r>
              <a:rPr lang="en-US" sz="4000" dirty="0"/>
              <a:t>. Therefore the </a:t>
            </a:r>
            <a:r>
              <a:rPr lang="en-US" sz="4000" cap="small" dirty="0"/>
              <a:t>Lord</a:t>
            </a:r>
            <a:r>
              <a:rPr lang="en-US" sz="4000" dirty="0"/>
              <a:t> blessed the Sabbath day and hallowed it.</a:t>
            </a:r>
          </a:p>
        </p:txBody>
      </p:sp>
      <p:pic>
        <p:nvPicPr>
          <p:cNvPr id="4" name="Picture 3">
            <a:extLst>
              <a:ext uri="{FF2B5EF4-FFF2-40B4-BE49-F238E27FC236}">
                <a16:creationId xmlns:a16="http://schemas.microsoft.com/office/drawing/2014/main" id="{EFFE98E8-9545-4520-B682-96A1F7F7E2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48" b="93676" l="5589" r="93413">
                        <a14:foregroundMark x1="24551" y1="11067" x2="24551" y2="11067"/>
                        <a14:foregroundMark x1="24351" y1="11067" x2="16766" y2="19565"/>
                        <a14:foregroundMark x1="16766" y1="19565" x2="12375" y2="32411"/>
                        <a14:foregroundMark x1="30140" y1="5534" x2="25150" y2="4743"/>
                        <a14:foregroundMark x1="90619" y1="27668" x2="93413" y2="48419"/>
                        <a14:foregroundMark x1="93413" y1="48419" x2="87625" y2="79842"/>
                        <a14:foregroundMark x1="87625" y1="79842" x2="80439" y2="88142"/>
                        <a14:foregroundMark x1="80439" y1="88142" x2="8383" y2="91304"/>
                        <a14:foregroundMark x1="8383" y1="91304" x2="5788" y2="81423"/>
                        <a14:foregroundMark x1="5788" y1="81423" x2="7784" y2="21344"/>
                        <a14:foregroundMark x1="30938" y1="94269" x2="40918" y2="92688"/>
                        <a14:foregroundMark x1="40918" y1="92688" x2="45908" y2="93676"/>
                        <a14:foregroundMark x1="93413" y1="42095" x2="93413" y2="48419"/>
                      </a14:backgroundRemoval>
                    </a14:imgEffect>
                  </a14:imgLayer>
                </a14:imgProps>
              </a:ext>
            </a:extLst>
          </a:blip>
          <a:stretch>
            <a:fillRect/>
          </a:stretch>
        </p:blipFill>
        <p:spPr>
          <a:xfrm>
            <a:off x="8403772" y="1825624"/>
            <a:ext cx="3634122" cy="367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971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Exodus 31:16-17 - Sabbath</a:t>
            </a:r>
          </a:p>
        </p:txBody>
      </p:sp>
      <p:sp>
        <p:nvSpPr>
          <p:cNvPr id="14" name="Content Placeholder 13"/>
          <p:cNvSpPr>
            <a:spLocks noGrp="1"/>
          </p:cNvSpPr>
          <p:nvPr>
            <p:ph idx="1"/>
          </p:nvPr>
        </p:nvSpPr>
        <p:spPr>
          <a:xfrm>
            <a:off x="457200" y="1825624"/>
            <a:ext cx="7946572" cy="4463603"/>
          </a:xfrm>
        </p:spPr>
        <p:txBody>
          <a:bodyPr>
            <a:noAutofit/>
          </a:bodyPr>
          <a:lstStyle/>
          <a:p>
            <a:pPr marL="0" indent="0">
              <a:buNone/>
            </a:pPr>
            <a:r>
              <a:rPr lang="en-US" sz="3600" dirty="0"/>
              <a:t>Therefore the children of Israel shall keep the Sabbath, to observe the Sabbath throughout their generations </a:t>
            </a:r>
            <a:r>
              <a:rPr lang="en-US" sz="3600" i="1" dirty="0"/>
              <a:t>as</a:t>
            </a:r>
            <a:r>
              <a:rPr lang="en-US" sz="3600" dirty="0"/>
              <a:t> a perpetual covenant. It </a:t>
            </a:r>
            <a:r>
              <a:rPr lang="en-US" sz="3600" i="1" dirty="0"/>
              <a:t>is</a:t>
            </a:r>
            <a:r>
              <a:rPr lang="en-US" sz="3600" dirty="0"/>
              <a:t> a sign between Me and the children of Israel forever; for </a:t>
            </a:r>
            <a:r>
              <a:rPr lang="en-US" sz="3600" i="1" dirty="0"/>
              <a:t>in</a:t>
            </a:r>
            <a:r>
              <a:rPr lang="en-US" sz="3600" dirty="0"/>
              <a:t> </a:t>
            </a:r>
            <a:r>
              <a:rPr lang="en-US" sz="3600" dirty="0">
                <a:solidFill>
                  <a:srgbClr val="FF0000"/>
                </a:solidFill>
                <a:effectLst>
                  <a:outerShdw blurRad="38100" dist="38100" dir="2700000" algn="tl">
                    <a:srgbClr val="000000">
                      <a:alpha val="43137"/>
                    </a:srgbClr>
                  </a:outerShdw>
                </a:effectLst>
              </a:rPr>
              <a:t>six days </a:t>
            </a:r>
            <a:r>
              <a:rPr lang="en-US" sz="3600" dirty="0"/>
              <a:t>the </a:t>
            </a:r>
            <a:r>
              <a:rPr lang="en-US" sz="3600" cap="small" dirty="0"/>
              <a:t>Lord</a:t>
            </a:r>
            <a:r>
              <a:rPr lang="en-US" sz="3600" dirty="0"/>
              <a:t> made the heavens and the earth, and on the </a:t>
            </a:r>
            <a:r>
              <a:rPr lang="en-US" sz="3600" dirty="0">
                <a:solidFill>
                  <a:srgbClr val="FF0000"/>
                </a:solidFill>
                <a:effectLst>
                  <a:outerShdw blurRad="38100" dist="38100" dir="2700000" algn="tl">
                    <a:srgbClr val="000000">
                      <a:alpha val="43137"/>
                    </a:srgbClr>
                  </a:outerShdw>
                </a:effectLst>
              </a:rPr>
              <a:t>seventh day  </a:t>
            </a:r>
            <a:r>
              <a:rPr lang="en-US" sz="3600" dirty="0"/>
              <a:t>He rested and was refreshed.</a:t>
            </a:r>
          </a:p>
        </p:txBody>
      </p:sp>
      <p:pic>
        <p:nvPicPr>
          <p:cNvPr id="3" name="Picture 2">
            <a:extLst>
              <a:ext uri="{FF2B5EF4-FFF2-40B4-BE49-F238E27FC236}">
                <a16:creationId xmlns:a16="http://schemas.microsoft.com/office/drawing/2014/main" id="{55CD5810-E5A6-4AC7-B068-173C12BCD8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48" b="93676" l="5589" r="93413">
                        <a14:foregroundMark x1="24551" y1="11067" x2="24551" y2="11067"/>
                        <a14:foregroundMark x1="24351" y1="11067" x2="16766" y2="19565"/>
                        <a14:foregroundMark x1="16766" y1="19565" x2="12375" y2="32411"/>
                        <a14:foregroundMark x1="30140" y1="5534" x2="25150" y2="4743"/>
                        <a14:foregroundMark x1="90619" y1="27668" x2="93413" y2="48419"/>
                        <a14:foregroundMark x1="93413" y1="48419" x2="87625" y2="79842"/>
                        <a14:foregroundMark x1="87625" y1="79842" x2="80439" y2="88142"/>
                        <a14:foregroundMark x1="80439" y1="88142" x2="8383" y2="91304"/>
                        <a14:foregroundMark x1="8383" y1="91304" x2="5788" y2="81423"/>
                        <a14:foregroundMark x1="5788" y1="81423" x2="7784" y2="21344"/>
                        <a14:foregroundMark x1="30938" y1="94269" x2="40918" y2="92688"/>
                        <a14:foregroundMark x1="40918" y1="92688" x2="45908" y2="93676"/>
                        <a14:foregroundMark x1="93413" y1="42095" x2="93413" y2="48419"/>
                      </a14:backgroundRemoval>
                    </a14:imgEffect>
                  </a14:imgLayer>
                </a14:imgProps>
              </a:ext>
            </a:extLst>
          </a:blip>
          <a:stretch>
            <a:fillRect/>
          </a:stretch>
        </p:blipFill>
        <p:spPr>
          <a:xfrm>
            <a:off x="8403772" y="1825624"/>
            <a:ext cx="3634122" cy="367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063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Isaiah 45:12 - Origins</a:t>
            </a:r>
          </a:p>
        </p:txBody>
      </p:sp>
      <p:sp>
        <p:nvSpPr>
          <p:cNvPr id="14" name="Content Placeholder 13"/>
          <p:cNvSpPr>
            <a:spLocks noGrp="1"/>
          </p:cNvSpPr>
          <p:nvPr>
            <p:ph idx="1"/>
          </p:nvPr>
        </p:nvSpPr>
        <p:spPr>
          <a:xfrm>
            <a:off x="457200" y="1825624"/>
            <a:ext cx="8127402" cy="4463603"/>
          </a:xfrm>
        </p:spPr>
        <p:txBody>
          <a:bodyPr>
            <a:normAutofit/>
          </a:bodyPr>
          <a:lstStyle/>
          <a:p>
            <a:pPr marL="0" indent="0">
              <a:buNone/>
            </a:pPr>
            <a:r>
              <a:rPr lang="en-US" sz="3600" dirty="0"/>
              <a:t>I have made the earth,</a:t>
            </a:r>
            <a:br>
              <a:rPr lang="en-US" sz="3600" dirty="0"/>
            </a:br>
            <a:r>
              <a:rPr lang="en-US" sz="3600" dirty="0"/>
              <a:t>And created man on it.</a:t>
            </a:r>
            <a:br>
              <a:rPr lang="en-US" sz="3600" dirty="0"/>
            </a:br>
            <a:r>
              <a:rPr lang="en-US" sz="3600" dirty="0"/>
              <a:t>I—My hands—stretched out the heavens,</a:t>
            </a:r>
            <a:br>
              <a:rPr lang="en-US" sz="3600" dirty="0"/>
            </a:br>
            <a:r>
              <a:rPr lang="en-US" sz="3600" dirty="0"/>
              <a:t>And all their host I have commanded.</a:t>
            </a:r>
          </a:p>
          <a:p>
            <a:pPr marL="0" indent="0">
              <a:buNone/>
            </a:pPr>
            <a:endParaRPr lang="en-US" sz="3100" dirty="0"/>
          </a:p>
          <a:p>
            <a:pPr marL="0" indent="0">
              <a:buNone/>
            </a:pPr>
            <a:endParaRPr lang="en-US" dirty="0"/>
          </a:p>
          <a:p>
            <a:pPr marL="0" indent="0">
              <a:buNone/>
            </a:pPr>
            <a:endParaRPr lang="en-US" dirty="0"/>
          </a:p>
          <a:p>
            <a:pPr marL="0" indent="0">
              <a:buNone/>
            </a:pPr>
            <a:endParaRPr lang="en-US" dirty="0"/>
          </a:p>
        </p:txBody>
      </p:sp>
      <p:pic>
        <p:nvPicPr>
          <p:cNvPr id="2" name="Picture 1">
            <a:extLst>
              <a:ext uri="{FF2B5EF4-FFF2-40B4-BE49-F238E27FC236}">
                <a16:creationId xmlns:a16="http://schemas.microsoft.com/office/drawing/2014/main" id="{B396D06C-987E-4CBD-9FC3-58805811A0BC}"/>
              </a:ext>
            </a:extLst>
          </p:cNvPr>
          <p:cNvPicPr>
            <a:picLocks noChangeAspect="1"/>
          </p:cNvPicPr>
          <p:nvPr/>
        </p:nvPicPr>
        <p:blipFill rotWithShape="1">
          <a:blip r:embed="rId2"/>
          <a:srcRect l="30391" t="10687" r="26094" b="11798"/>
          <a:stretch/>
        </p:blipFill>
        <p:spPr>
          <a:xfrm>
            <a:off x="8705849" y="1911806"/>
            <a:ext cx="3028951" cy="3034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561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Isaiah 45:18 - Origins</a:t>
            </a:r>
          </a:p>
        </p:txBody>
      </p:sp>
      <p:sp>
        <p:nvSpPr>
          <p:cNvPr id="14" name="Content Placeholder 13"/>
          <p:cNvSpPr>
            <a:spLocks noGrp="1"/>
          </p:cNvSpPr>
          <p:nvPr>
            <p:ph idx="1"/>
          </p:nvPr>
        </p:nvSpPr>
        <p:spPr>
          <a:xfrm>
            <a:off x="457200" y="1825624"/>
            <a:ext cx="8073614" cy="4463603"/>
          </a:xfrm>
        </p:spPr>
        <p:txBody>
          <a:bodyPr>
            <a:normAutofit lnSpcReduction="10000"/>
          </a:bodyPr>
          <a:lstStyle/>
          <a:p>
            <a:pPr marL="0" indent="0">
              <a:buNone/>
            </a:pPr>
            <a:r>
              <a:rPr lang="en-US" sz="4000" dirty="0"/>
              <a:t>For thus says the </a:t>
            </a:r>
            <a:r>
              <a:rPr lang="en-US" sz="4000" cap="small" dirty="0"/>
              <a:t>Lord</a:t>
            </a:r>
            <a:r>
              <a:rPr lang="en-US" sz="4000" dirty="0"/>
              <a:t>,</a:t>
            </a:r>
            <a:br>
              <a:rPr lang="en-US" sz="4000" dirty="0"/>
            </a:br>
            <a:r>
              <a:rPr lang="en-US" sz="4000" dirty="0"/>
              <a:t>Who created the heavens,</a:t>
            </a:r>
            <a:br>
              <a:rPr lang="en-US" sz="4000" dirty="0"/>
            </a:br>
            <a:r>
              <a:rPr lang="en-US" sz="4000" dirty="0"/>
              <a:t>Who is God,</a:t>
            </a:r>
            <a:br>
              <a:rPr lang="en-US" sz="4000" dirty="0"/>
            </a:br>
            <a:r>
              <a:rPr lang="en-US" sz="4000" dirty="0"/>
              <a:t>Who formed the earth and made it,</a:t>
            </a:r>
            <a:br>
              <a:rPr lang="en-US" sz="4000" dirty="0"/>
            </a:br>
            <a:r>
              <a:rPr lang="en-US" sz="4000" dirty="0"/>
              <a:t>Who has established it,</a:t>
            </a:r>
            <a:br>
              <a:rPr lang="en-US" sz="4000" dirty="0"/>
            </a:br>
            <a:r>
              <a:rPr lang="en-US" sz="4000" dirty="0"/>
              <a:t>Who did not create it in vain,</a:t>
            </a:r>
            <a:br>
              <a:rPr lang="en-US" sz="4000" dirty="0"/>
            </a:br>
            <a:r>
              <a:rPr lang="en-US" sz="4000" dirty="0"/>
              <a:t>Who formed it to be inhabited:</a:t>
            </a:r>
            <a:br>
              <a:rPr lang="en-US" sz="4000" dirty="0"/>
            </a:br>
            <a:r>
              <a:rPr lang="en-US" sz="4000" dirty="0"/>
              <a:t>“I </a:t>
            </a:r>
            <a:r>
              <a:rPr lang="en-US" sz="4000" i="1" dirty="0"/>
              <a:t>am</a:t>
            </a:r>
            <a:r>
              <a:rPr lang="en-US" sz="4000" dirty="0"/>
              <a:t> the </a:t>
            </a:r>
            <a:r>
              <a:rPr lang="en-US" sz="4000" cap="small" dirty="0"/>
              <a:t>Lord</a:t>
            </a:r>
            <a:r>
              <a:rPr lang="en-US" sz="4000" dirty="0"/>
              <a:t>, and </a:t>
            </a:r>
            <a:r>
              <a:rPr lang="en-US" sz="4000" i="1" dirty="0"/>
              <a:t>there is</a:t>
            </a:r>
            <a:r>
              <a:rPr lang="en-US" sz="4000" dirty="0"/>
              <a:t> no other</a:t>
            </a:r>
          </a:p>
          <a:p>
            <a:pPr marL="0" indent="0">
              <a:buNone/>
            </a:pPr>
            <a:endParaRPr lang="en-US" dirty="0"/>
          </a:p>
          <a:p>
            <a:pPr marL="0" indent="0">
              <a:buNone/>
            </a:pPr>
            <a:endParaRPr lang="en-US" dirty="0"/>
          </a:p>
          <a:p>
            <a:pPr marL="0" indent="0">
              <a:buNone/>
            </a:pPr>
            <a:endParaRPr lang="en-US" dirty="0"/>
          </a:p>
        </p:txBody>
      </p:sp>
      <p:pic>
        <p:nvPicPr>
          <p:cNvPr id="3" name="Picture 2">
            <a:extLst>
              <a:ext uri="{FF2B5EF4-FFF2-40B4-BE49-F238E27FC236}">
                <a16:creationId xmlns:a16="http://schemas.microsoft.com/office/drawing/2014/main" id="{7A78C186-FE73-4D92-9B63-C9F2CB51DE8D}"/>
              </a:ext>
            </a:extLst>
          </p:cNvPr>
          <p:cNvPicPr>
            <a:picLocks noChangeAspect="1"/>
          </p:cNvPicPr>
          <p:nvPr/>
        </p:nvPicPr>
        <p:blipFill rotWithShape="1">
          <a:blip r:embed="rId2"/>
          <a:srcRect l="30391" t="10687" r="26094" b="11798"/>
          <a:stretch/>
        </p:blipFill>
        <p:spPr>
          <a:xfrm>
            <a:off x="8705849" y="1911806"/>
            <a:ext cx="3028951" cy="3034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299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Isaiah 54:9-10 - Origins</a:t>
            </a:r>
          </a:p>
        </p:txBody>
      </p:sp>
      <p:sp>
        <p:nvSpPr>
          <p:cNvPr id="14" name="Content Placeholder 13"/>
          <p:cNvSpPr>
            <a:spLocks noGrp="1"/>
          </p:cNvSpPr>
          <p:nvPr>
            <p:ph idx="1"/>
          </p:nvPr>
        </p:nvSpPr>
        <p:spPr>
          <a:xfrm>
            <a:off x="457200" y="1825624"/>
            <a:ext cx="11110404" cy="4556125"/>
          </a:xfrm>
        </p:spPr>
        <p:txBody>
          <a:bodyPr>
            <a:normAutofit lnSpcReduction="10000"/>
          </a:bodyPr>
          <a:lstStyle/>
          <a:p>
            <a:pPr marL="0" indent="0">
              <a:buNone/>
            </a:pPr>
            <a:r>
              <a:rPr lang="en-US" sz="3600" dirty="0"/>
              <a:t>“For this </a:t>
            </a:r>
            <a:r>
              <a:rPr lang="en-US" sz="3600" i="1" dirty="0"/>
              <a:t>is</a:t>
            </a:r>
            <a:r>
              <a:rPr lang="en-US" sz="3600" dirty="0"/>
              <a:t> like the waters of Noah to Me;</a:t>
            </a:r>
            <a:br>
              <a:rPr lang="en-US" sz="3600" dirty="0"/>
            </a:br>
            <a:r>
              <a:rPr lang="en-US" sz="3600" dirty="0"/>
              <a:t>For as I have sworn</a:t>
            </a:r>
            <a:br>
              <a:rPr lang="en-US" sz="3600" dirty="0"/>
            </a:br>
            <a:r>
              <a:rPr lang="en-US" sz="3600" dirty="0"/>
              <a:t>That the waters of Noah would no longer cover the earth,</a:t>
            </a:r>
            <a:br>
              <a:rPr lang="en-US" sz="3600" dirty="0"/>
            </a:br>
            <a:r>
              <a:rPr lang="en-US" sz="3600" dirty="0"/>
              <a:t>So have I sworn</a:t>
            </a:r>
            <a:br>
              <a:rPr lang="en-US" sz="3600" dirty="0"/>
            </a:br>
            <a:r>
              <a:rPr lang="en-US" sz="3600" dirty="0"/>
              <a:t>That I would not be angry with you, nor rebuke you.</a:t>
            </a:r>
            <a:br>
              <a:rPr lang="en-US" sz="3600" dirty="0"/>
            </a:br>
            <a:r>
              <a:rPr lang="en-US" sz="3600" b="1" baseline="30000" dirty="0"/>
              <a:t> </a:t>
            </a:r>
            <a:r>
              <a:rPr lang="en-US" sz="3600" dirty="0"/>
              <a:t>For the mountains shall depart</a:t>
            </a:r>
            <a:br>
              <a:rPr lang="en-US" sz="3600" dirty="0"/>
            </a:br>
            <a:r>
              <a:rPr lang="en-US" sz="3600" dirty="0"/>
              <a:t>And the hills be removed,</a:t>
            </a:r>
            <a:br>
              <a:rPr lang="en-US" sz="3600" dirty="0"/>
            </a:br>
            <a:r>
              <a:rPr lang="en-US" sz="3600" dirty="0"/>
              <a:t>But My kindness shall not depart from you,</a:t>
            </a:r>
            <a:br>
              <a:rPr lang="en-US" sz="3600" dirty="0"/>
            </a:br>
            <a:r>
              <a:rPr lang="en-US" sz="3600" dirty="0"/>
              <a:t>Nor shall My covenant of peace be removed,”</a:t>
            </a:r>
            <a:br>
              <a:rPr lang="en-US" sz="3600" dirty="0"/>
            </a:br>
            <a:r>
              <a:rPr lang="en-US" sz="3600" dirty="0"/>
              <a:t>Says the </a:t>
            </a:r>
            <a:r>
              <a:rPr lang="en-US" sz="3600" cap="small" dirty="0"/>
              <a:t>Lord</a:t>
            </a:r>
            <a:r>
              <a:rPr lang="en-US" sz="3600" dirty="0"/>
              <a:t>, who has mercy on you.</a:t>
            </a:r>
          </a:p>
        </p:txBody>
      </p:sp>
    </p:spTree>
    <p:extLst>
      <p:ext uri="{BB962C8B-B14F-4D97-AF65-F5344CB8AC3E}">
        <p14:creationId xmlns:p14="http://schemas.microsoft.com/office/powerpoint/2010/main" val="14708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Luke 3:23-38 - Origins</a:t>
            </a:r>
          </a:p>
        </p:txBody>
      </p:sp>
      <p:sp>
        <p:nvSpPr>
          <p:cNvPr id="14" name="Content Placeholder 13"/>
          <p:cNvSpPr>
            <a:spLocks noGrp="1"/>
          </p:cNvSpPr>
          <p:nvPr>
            <p:ph idx="1"/>
          </p:nvPr>
        </p:nvSpPr>
        <p:spPr>
          <a:xfrm>
            <a:off x="372862" y="1597981"/>
            <a:ext cx="11159231" cy="4199138"/>
          </a:xfrm>
        </p:spPr>
        <p:txBody>
          <a:bodyPr>
            <a:normAutofit/>
          </a:bodyPr>
          <a:lstStyle/>
          <a:p>
            <a:pPr marL="0" indent="0">
              <a:buNone/>
            </a:pPr>
            <a:r>
              <a:rPr lang="en-US" sz="3600" dirty="0"/>
              <a:t>Now Jesus Himself began His ministry at about thirty years of age, being (as was supposed) the </a:t>
            </a:r>
            <a:r>
              <a:rPr lang="en-US" sz="3600" dirty="0">
                <a:solidFill>
                  <a:srgbClr val="FF0000"/>
                </a:solidFill>
                <a:effectLst>
                  <a:outerShdw blurRad="38100" dist="38100" dir="2700000" algn="tl">
                    <a:srgbClr val="000000">
                      <a:alpha val="43137"/>
                    </a:srgbClr>
                  </a:outerShdw>
                </a:effectLst>
              </a:rPr>
              <a:t>son of Joseph</a:t>
            </a:r>
            <a:r>
              <a:rPr lang="en-US" sz="3600" dirty="0"/>
              <a:t>, the son of Heli, the son of </a:t>
            </a:r>
            <a:r>
              <a:rPr lang="en-US" sz="3600" dirty="0" err="1"/>
              <a:t>Matthat</a:t>
            </a:r>
            <a:r>
              <a:rPr lang="en-US" sz="3600" dirty="0"/>
              <a:t>, the son of Levi, the son of </a:t>
            </a:r>
            <a:r>
              <a:rPr lang="en-US" sz="3600" dirty="0" err="1"/>
              <a:t>Melchi</a:t>
            </a:r>
            <a:r>
              <a:rPr lang="en-US" sz="3600" dirty="0"/>
              <a:t>, the son of Janna, the son of Joseph, ………the son of Shem, the </a:t>
            </a:r>
            <a:r>
              <a:rPr lang="en-US" sz="3600" dirty="0">
                <a:solidFill>
                  <a:srgbClr val="FF0000"/>
                </a:solidFill>
                <a:effectLst>
                  <a:outerShdw blurRad="38100" dist="38100" dir="2700000" algn="tl">
                    <a:srgbClr val="000000">
                      <a:alpha val="43137"/>
                    </a:srgbClr>
                  </a:outerShdw>
                </a:effectLst>
              </a:rPr>
              <a:t>son of Noah</a:t>
            </a:r>
            <a:r>
              <a:rPr lang="en-US" sz="3600" dirty="0"/>
              <a:t>, the son of Lamech, the son of Methuselah, the son of Enoch, the son of Jared, the son of Mahalalel, the son of </a:t>
            </a:r>
            <a:r>
              <a:rPr lang="en-US" sz="3600" dirty="0" err="1"/>
              <a:t>Cainan</a:t>
            </a:r>
            <a:r>
              <a:rPr lang="en-US" sz="3600" dirty="0"/>
              <a:t>, the son of </a:t>
            </a:r>
            <a:r>
              <a:rPr lang="en-US" sz="3600" dirty="0" err="1"/>
              <a:t>Enosh</a:t>
            </a:r>
            <a:r>
              <a:rPr lang="en-US" sz="3600" dirty="0"/>
              <a:t>, the son of Seth, the </a:t>
            </a:r>
            <a:r>
              <a:rPr lang="en-US" sz="3600" dirty="0">
                <a:solidFill>
                  <a:srgbClr val="FF0000"/>
                </a:solidFill>
                <a:effectLst>
                  <a:outerShdw blurRad="38100" dist="38100" dir="2700000" algn="tl">
                    <a:srgbClr val="000000">
                      <a:alpha val="43137"/>
                    </a:srgbClr>
                  </a:outerShdw>
                </a:effectLst>
              </a:rPr>
              <a:t>son of Adam</a:t>
            </a:r>
            <a:r>
              <a:rPr lang="en-US" sz="3600" dirty="0"/>
              <a:t>, the </a:t>
            </a:r>
            <a:r>
              <a:rPr lang="en-US" sz="3600" dirty="0">
                <a:solidFill>
                  <a:srgbClr val="FF0000"/>
                </a:solidFill>
                <a:effectLst>
                  <a:outerShdw blurRad="38100" dist="38100" dir="2700000" algn="tl">
                    <a:srgbClr val="000000">
                      <a:alpha val="43137"/>
                    </a:srgbClr>
                  </a:outerShdw>
                </a:effectLst>
              </a:rPr>
              <a:t>son of God</a:t>
            </a:r>
            <a:r>
              <a:rPr lang="en-US" sz="3600" dirty="0"/>
              <a:t>.</a:t>
            </a:r>
          </a:p>
        </p:txBody>
      </p:sp>
    </p:spTree>
    <p:extLst>
      <p:ext uri="{BB962C8B-B14F-4D97-AF65-F5344CB8AC3E}">
        <p14:creationId xmlns:p14="http://schemas.microsoft.com/office/powerpoint/2010/main" val="155307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Mark 10:5-9 - Marriage</a:t>
            </a:r>
          </a:p>
        </p:txBody>
      </p:sp>
      <p:sp>
        <p:nvSpPr>
          <p:cNvPr id="14" name="Content Placeholder 13"/>
          <p:cNvSpPr>
            <a:spLocks noGrp="1"/>
          </p:cNvSpPr>
          <p:nvPr>
            <p:ph idx="1"/>
          </p:nvPr>
        </p:nvSpPr>
        <p:spPr>
          <a:xfrm>
            <a:off x="457200" y="1825624"/>
            <a:ext cx="8477794" cy="4463603"/>
          </a:xfrm>
        </p:spPr>
        <p:txBody>
          <a:bodyPr>
            <a:normAutofit/>
          </a:bodyPr>
          <a:lstStyle/>
          <a:p>
            <a:pPr marL="0" indent="0">
              <a:buNone/>
            </a:pPr>
            <a:r>
              <a:rPr lang="en-US" sz="3200" dirty="0"/>
              <a:t> And Jesus answered and said to them, “Because of the hardness of your heart he wrote you this precept. But </a:t>
            </a:r>
            <a:r>
              <a:rPr lang="en-US" sz="3200" dirty="0">
                <a:solidFill>
                  <a:srgbClr val="FF0000"/>
                </a:solidFill>
                <a:effectLst>
                  <a:outerShdw blurRad="38100" dist="38100" dir="2700000" algn="tl">
                    <a:srgbClr val="000000">
                      <a:alpha val="43137"/>
                    </a:srgbClr>
                  </a:outerShdw>
                </a:effectLst>
              </a:rPr>
              <a:t>from the beginning of the creation, God ‘made them male and female</a:t>
            </a:r>
            <a:r>
              <a:rPr lang="en-US" sz="3200" dirty="0"/>
              <a:t>.’ ‘For this reason a man shall leave his father and mother and be joined to his wife, and the two shall become one flesh’; so then they are no longer two, but one flesh. Therefore what God has joined together, let not man separate.”</a:t>
            </a:r>
          </a:p>
        </p:txBody>
      </p:sp>
      <p:pic>
        <p:nvPicPr>
          <p:cNvPr id="2" name="Picture 1">
            <a:extLst>
              <a:ext uri="{FF2B5EF4-FFF2-40B4-BE49-F238E27FC236}">
                <a16:creationId xmlns:a16="http://schemas.microsoft.com/office/drawing/2014/main" id="{099DA008-5764-49A2-A716-9CB1E272AB8A}"/>
              </a:ext>
            </a:extLst>
          </p:cNvPr>
          <p:cNvPicPr>
            <a:picLocks noChangeAspect="1"/>
          </p:cNvPicPr>
          <p:nvPr/>
        </p:nvPicPr>
        <p:blipFill>
          <a:blip r:embed="rId2"/>
          <a:stretch>
            <a:fillRect/>
          </a:stretch>
        </p:blipFill>
        <p:spPr>
          <a:xfrm>
            <a:off x="8934994" y="2771774"/>
            <a:ext cx="2933700" cy="2200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333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Luke 17:22-27 - Origins</a:t>
            </a:r>
          </a:p>
        </p:txBody>
      </p:sp>
      <p:sp>
        <p:nvSpPr>
          <p:cNvPr id="14" name="Content Placeholder 13"/>
          <p:cNvSpPr>
            <a:spLocks noGrp="1"/>
          </p:cNvSpPr>
          <p:nvPr>
            <p:ph idx="1"/>
          </p:nvPr>
        </p:nvSpPr>
        <p:spPr>
          <a:xfrm>
            <a:off x="457200" y="1719679"/>
            <a:ext cx="10672353" cy="4775473"/>
          </a:xfrm>
        </p:spPr>
        <p:txBody>
          <a:bodyPr>
            <a:normAutofit fontScale="92500"/>
          </a:bodyPr>
          <a:lstStyle/>
          <a:p>
            <a:pPr marL="0" indent="0">
              <a:buNone/>
            </a:pPr>
            <a:r>
              <a:rPr lang="en-US" sz="3200" dirty="0"/>
              <a:t>Then He said to the disciples, “The days will come when you will desire to see one of the days of the Son of Man, and you will not see </a:t>
            </a:r>
            <a:r>
              <a:rPr lang="en-US" sz="3200" i="1" dirty="0"/>
              <a:t>it.</a:t>
            </a:r>
            <a:r>
              <a:rPr lang="en-US" sz="3200" dirty="0"/>
              <a:t> And they will say to you, ’Look here!’ or ‘Look there!’ Do not go after </a:t>
            </a:r>
            <a:r>
              <a:rPr lang="en-US" sz="3200" i="1" dirty="0"/>
              <a:t>them</a:t>
            </a:r>
            <a:r>
              <a:rPr lang="en-US" sz="3200" dirty="0"/>
              <a:t> or follow </a:t>
            </a:r>
            <a:r>
              <a:rPr lang="en-US" sz="3200" i="1" dirty="0"/>
              <a:t>them.</a:t>
            </a:r>
            <a:r>
              <a:rPr lang="en-US" sz="3200" b="1" baseline="30000" dirty="0"/>
              <a:t> </a:t>
            </a:r>
            <a:r>
              <a:rPr lang="en-US" sz="3200" dirty="0"/>
              <a:t>For as the lightning that flashes out of one </a:t>
            </a:r>
            <a:r>
              <a:rPr lang="en-US" sz="3200" i="1" dirty="0"/>
              <a:t>part</a:t>
            </a:r>
            <a:r>
              <a:rPr lang="en-US" sz="3200" dirty="0"/>
              <a:t> under heaven shines to the other </a:t>
            </a:r>
            <a:r>
              <a:rPr lang="en-US" sz="3200" i="1" dirty="0"/>
              <a:t>part </a:t>
            </a:r>
            <a:r>
              <a:rPr lang="en-US" sz="3200" dirty="0"/>
              <a:t>under heaven, so also the Son of Man will be in His day. But first He must suffer many things and be rejected by this generation. </a:t>
            </a:r>
            <a:r>
              <a:rPr lang="en-US" sz="3200" dirty="0">
                <a:solidFill>
                  <a:srgbClr val="FF0000"/>
                </a:solidFill>
                <a:effectLst>
                  <a:outerShdw blurRad="38100" dist="38100" dir="2700000" algn="tl">
                    <a:srgbClr val="000000">
                      <a:alpha val="43137"/>
                    </a:srgbClr>
                  </a:outerShdw>
                </a:effectLst>
              </a:rPr>
              <a:t>And as it was in the days of Noah, so it will be also in the days of the Son of Man</a:t>
            </a:r>
            <a:r>
              <a:rPr lang="en-US" sz="3200" dirty="0"/>
              <a:t>: </a:t>
            </a:r>
            <a:r>
              <a:rPr lang="en-US" sz="3200" b="1" baseline="30000" dirty="0"/>
              <a:t> </a:t>
            </a:r>
            <a:r>
              <a:rPr lang="en-US" sz="3200" dirty="0"/>
              <a:t>They ate, they drank, they married wives, they were given in marriage, until the day that </a:t>
            </a:r>
            <a:r>
              <a:rPr lang="en-US" sz="3200" dirty="0">
                <a:solidFill>
                  <a:srgbClr val="FF0000"/>
                </a:solidFill>
                <a:effectLst>
                  <a:outerShdw blurRad="38100" dist="38100" dir="2700000" algn="tl">
                    <a:srgbClr val="000000">
                      <a:alpha val="43137"/>
                    </a:srgbClr>
                  </a:outerShdw>
                </a:effectLst>
              </a:rPr>
              <a:t>Noah entered the ark</a:t>
            </a:r>
            <a:r>
              <a:rPr lang="en-US" sz="3200" dirty="0"/>
              <a:t>, and the </a:t>
            </a:r>
            <a:r>
              <a:rPr lang="en-US" sz="3200" dirty="0">
                <a:solidFill>
                  <a:srgbClr val="FF0000"/>
                </a:solidFill>
                <a:effectLst>
                  <a:outerShdw blurRad="38100" dist="38100" dir="2700000" algn="tl">
                    <a:srgbClr val="000000">
                      <a:alpha val="43137"/>
                    </a:srgbClr>
                  </a:outerShdw>
                </a:effectLst>
              </a:rPr>
              <a:t>flood came </a:t>
            </a:r>
            <a:r>
              <a:rPr lang="en-US" sz="3200" dirty="0"/>
              <a:t>and </a:t>
            </a:r>
            <a:r>
              <a:rPr lang="en-US" sz="3200" dirty="0">
                <a:solidFill>
                  <a:srgbClr val="FF0000"/>
                </a:solidFill>
                <a:effectLst>
                  <a:outerShdw blurRad="38100" dist="38100" dir="2700000" algn="tl">
                    <a:srgbClr val="000000">
                      <a:alpha val="43137"/>
                    </a:srgbClr>
                  </a:outerShdw>
                </a:effectLst>
              </a:rPr>
              <a:t>destroyed them all</a:t>
            </a:r>
            <a:r>
              <a:rPr lang="en-US" sz="3200" dirty="0"/>
              <a:t>.</a:t>
            </a:r>
          </a:p>
        </p:txBody>
      </p:sp>
    </p:spTree>
    <p:extLst>
      <p:ext uri="{BB962C8B-B14F-4D97-AF65-F5344CB8AC3E}">
        <p14:creationId xmlns:p14="http://schemas.microsoft.com/office/powerpoint/2010/main" val="304856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734800" cy="1150907"/>
          </a:xfrm>
        </p:spPr>
        <p:txBody>
          <a:bodyPr>
            <a:noAutofit/>
          </a:bodyPr>
          <a:lstStyle/>
          <a:p>
            <a:r>
              <a:rPr lang="en-US" sz="5400" u="sng" dirty="0"/>
              <a:t>Romans 5:12-14 – Consequence of Sin</a:t>
            </a:r>
          </a:p>
        </p:txBody>
      </p:sp>
      <p:sp>
        <p:nvSpPr>
          <p:cNvPr id="14" name="Content Placeholder 13"/>
          <p:cNvSpPr>
            <a:spLocks noGrp="1"/>
          </p:cNvSpPr>
          <p:nvPr>
            <p:ph idx="1"/>
          </p:nvPr>
        </p:nvSpPr>
        <p:spPr>
          <a:xfrm>
            <a:off x="457200" y="1825625"/>
            <a:ext cx="7990114" cy="4679678"/>
          </a:xfrm>
        </p:spPr>
        <p:txBody>
          <a:bodyPr>
            <a:normAutofit fontScale="92500"/>
          </a:bodyPr>
          <a:lstStyle/>
          <a:p>
            <a:pPr marL="0" indent="0">
              <a:buNone/>
            </a:pPr>
            <a:r>
              <a:rPr lang="en-US" sz="3600" dirty="0"/>
              <a:t>Therefore, just as through </a:t>
            </a:r>
            <a:r>
              <a:rPr lang="en-US" sz="3600" dirty="0">
                <a:solidFill>
                  <a:srgbClr val="FF0000"/>
                </a:solidFill>
                <a:effectLst>
                  <a:outerShdw blurRad="38100" dist="38100" dir="2700000" algn="tl">
                    <a:srgbClr val="000000">
                      <a:alpha val="43137"/>
                    </a:srgbClr>
                  </a:outerShdw>
                </a:effectLst>
              </a:rPr>
              <a:t>one man sin entered the world</a:t>
            </a:r>
            <a:r>
              <a:rPr lang="en-US" sz="3600" dirty="0"/>
              <a:t>, and </a:t>
            </a:r>
            <a:r>
              <a:rPr lang="en-US" sz="3600" dirty="0">
                <a:solidFill>
                  <a:srgbClr val="FF0000"/>
                </a:solidFill>
                <a:effectLst>
                  <a:outerShdw blurRad="38100" dist="38100" dir="2700000" algn="tl">
                    <a:srgbClr val="000000">
                      <a:alpha val="43137"/>
                    </a:srgbClr>
                  </a:outerShdw>
                </a:effectLst>
              </a:rPr>
              <a:t>death through sin</a:t>
            </a:r>
            <a:r>
              <a:rPr lang="en-US" sz="3600" dirty="0"/>
              <a:t>, and thus death spread to all men, because all sinned— </a:t>
            </a:r>
            <a:r>
              <a:rPr lang="en-US" sz="3600" b="1" baseline="30000" dirty="0"/>
              <a:t> </a:t>
            </a:r>
            <a:r>
              <a:rPr lang="en-US" sz="3600" dirty="0"/>
              <a:t>(For until the law sin was in the world, but sin is not imputed when there is no law. Nevertheless death reigned from Adam to Moses, even over those who had not sinned according to the likeness of the </a:t>
            </a:r>
            <a:r>
              <a:rPr lang="en-US" sz="3600" dirty="0">
                <a:solidFill>
                  <a:srgbClr val="FF0000"/>
                </a:solidFill>
                <a:effectLst>
                  <a:outerShdw blurRad="38100" dist="38100" dir="2700000" algn="tl">
                    <a:srgbClr val="000000">
                      <a:alpha val="43137"/>
                    </a:srgbClr>
                  </a:outerShdw>
                </a:effectLst>
              </a:rPr>
              <a:t>transgression of Adam, who is a type of Him who was to come</a:t>
            </a:r>
          </a:p>
        </p:txBody>
      </p:sp>
      <p:pic>
        <p:nvPicPr>
          <p:cNvPr id="2" name="Picture 1">
            <a:extLst>
              <a:ext uri="{FF2B5EF4-FFF2-40B4-BE49-F238E27FC236}">
                <a16:creationId xmlns:a16="http://schemas.microsoft.com/office/drawing/2014/main" id="{07276732-FB71-4AE3-AE93-A3D922E9D50A}"/>
              </a:ext>
            </a:extLst>
          </p:cNvPr>
          <p:cNvPicPr>
            <a:picLocks noChangeAspect="1"/>
          </p:cNvPicPr>
          <p:nvPr/>
        </p:nvPicPr>
        <p:blipFill>
          <a:blip r:embed="rId2"/>
          <a:stretch>
            <a:fillRect/>
          </a:stretch>
        </p:blipFill>
        <p:spPr>
          <a:xfrm>
            <a:off x="8705093" y="1981200"/>
            <a:ext cx="3029707"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368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solidFill>
                  <a:srgbClr val="FF0000"/>
                </a:solidFill>
                <a:effectLst>
                  <a:outerShdw blurRad="38100" dist="38100" dir="2700000" algn="tl">
                    <a:srgbClr val="000000">
                      <a:alpha val="43137"/>
                    </a:srgbClr>
                  </a:outerShdw>
                </a:effectLst>
              </a:rPr>
              <a:t>Different Views on Genesis</a:t>
            </a:r>
          </a:p>
          <a:p>
            <a:r>
              <a:rPr lang="en-US" sz="3600" dirty="0"/>
              <a:t>Biblical Reasons for a Young Earth and Historical Narrative of Genesis </a:t>
            </a:r>
          </a:p>
          <a:p>
            <a:r>
              <a:rPr lang="en-US" sz="3600" dirty="0"/>
              <a:t>Common Objections to a Literal Interpretation of Genesis Answered</a:t>
            </a:r>
          </a:p>
        </p:txBody>
      </p:sp>
    </p:spTree>
    <p:extLst>
      <p:ext uri="{BB962C8B-B14F-4D97-AF65-F5344CB8AC3E}">
        <p14:creationId xmlns:p14="http://schemas.microsoft.com/office/powerpoint/2010/main" val="366301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199" y="568772"/>
            <a:ext cx="11610975" cy="1150907"/>
          </a:xfrm>
        </p:spPr>
        <p:txBody>
          <a:bodyPr>
            <a:noAutofit/>
          </a:bodyPr>
          <a:lstStyle/>
          <a:p>
            <a:r>
              <a:rPr lang="en-US" sz="5400" u="sng" dirty="0"/>
              <a:t>1 Corinthians 15:20-22 - Resurrection</a:t>
            </a:r>
          </a:p>
        </p:txBody>
      </p:sp>
      <p:sp>
        <p:nvSpPr>
          <p:cNvPr id="14" name="Content Placeholder 13"/>
          <p:cNvSpPr>
            <a:spLocks noGrp="1"/>
          </p:cNvSpPr>
          <p:nvPr>
            <p:ph idx="1"/>
          </p:nvPr>
        </p:nvSpPr>
        <p:spPr>
          <a:xfrm>
            <a:off x="457199" y="1825625"/>
            <a:ext cx="10496551" cy="4627426"/>
          </a:xfrm>
        </p:spPr>
        <p:txBody>
          <a:bodyPr>
            <a:normAutofit/>
          </a:bodyPr>
          <a:lstStyle/>
          <a:p>
            <a:pPr marL="0" indent="0">
              <a:buNone/>
            </a:pPr>
            <a:r>
              <a:rPr lang="en-US" sz="4000" dirty="0"/>
              <a:t>But now Christ is risen from the dead, and has become the firstfruits of those who have fallen asleep. </a:t>
            </a:r>
            <a:r>
              <a:rPr lang="en-US" sz="4000" dirty="0">
                <a:solidFill>
                  <a:srgbClr val="FF0000"/>
                </a:solidFill>
                <a:effectLst>
                  <a:outerShdw blurRad="38100" dist="38100" dir="2700000" algn="tl">
                    <a:srgbClr val="000000">
                      <a:alpha val="43137"/>
                    </a:srgbClr>
                  </a:outerShdw>
                </a:effectLst>
              </a:rPr>
              <a:t>For since by man came death, by Man also came the resurrection of the dead. For as in Adam all die, even so in Christ all shall be made alive</a:t>
            </a:r>
            <a:r>
              <a:rPr lang="en-US" sz="4000" dirty="0"/>
              <a:t>.</a:t>
            </a:r>
          </a:p>
        </p:txBody>
      </p:sp>
    </p:spTree>
    <p:extLst>
      <p:ext uri="{BB962C8B-B14F-4D97-AF65-F5344CB8AC3E}">
        <p14:creationId xmlns:p14="http://schemas.microsoft.com/office/powerpoint/2010/main" val="362328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734800" cy="1150907"/>
          </a:xfrm>
        </p:spPr>
        <p:txBody>
          <a:bodyPr>
            <a:normAutofit fontScale="90000"/>
          </a:bodyPr>
          <a:lstStyle/>
          <a:p>
            <a:r>
              <a:rPr lang="en-US" sz="6600" u="sng" dirty="0"/>
              <a:t>1 Timothy 2:11-15 – Gender Roles</a:t>
            </a:r>
          </a:p>
        </p:txBody>
      </p:sp>
      <p:sp>
        <p:nvSpPr>
          <p:cNvPr id="14" name="Content Placeholder 13"/>
          <p:cNvSpPr>
            <a:spLocks noGrp="1"/>
          </p:cNvSpPr>
          <p:nvPr>
            <p:ph idx="1"/>
          </p:nvPr>
        </p:nvSpPr>
        <p:spPr>
          <a:xfrm>
            <a:off x="457200" y="1825625"/>
            <a:ext cx="11125200" cy="4714512"/>
          </a:xfrm>
        </p:spPr>
        <p:txBody>
          <a:bodyPr>
            <a:normAutofit/>
          </a:bodyPr>
          <a:lstStyle/>
          <a:p>
            <a:pPr marL="0" indent="0">
              <a:buNone/>
            </a:pPr>
            <a:r>
              <a:rPr lang="en-US" sz="4000" dirty="0"/>
              <a:t>Let a woman learn in silence with all submission. And I do not permit a woman to teach or to have authority over a man, but to be in silence. </a:t>
            </a:r>
            <a:r>
              <a:rPr lang="en-US" sz="4000" dirty="0">
                <a:solidFill>
                  <a:srgbClr val="FF0000"/>
                </a:solidFill>
                <a:effectLst>
                  <a:outerShdw blurRad="38100" dist="38100" dir="2700000" algn="tl">
                    <a:srgbClr val="000000">
                      <a:alpha val="43137"/>
                    </a:srgbClr>
                  </a:outerShdw>
                </a:effectLst>
              </a:rPr>
              <a:t>For Adam was formed first, then Eve. And Adam was not deceived, but the woman being deceived, fell into transgression. Nevertheless she will be saved in childbearing if they continue in faith, love, and holiness, with self-control</a:t>
            </a:r>
            <a:r>
              <a:rPr lang="en-US" sz="4000" dirty="0"/>
              <a:t>.</a:t>
            </a:r>
          </a:p>
        </p:txBody>
      </p:sp>
    </p:spTree>
    <p:extLst>
      <p:ext uri="{BB962C8B-B14F-4D97-AF65-F5344CB8AC3E}">
        <p14:creationId xmlns:p14="http://schemas.microsoft.com/office/powerpoint/2010/main" val="50265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Hebrews 11:3-7 - Origin</a:t>
            </a:r>
          </a:p>
        </p:txBody>
      </p:sp>
      <p:sp>
        <p:nvSpPr>
          <p:cNvPr id="14" name="Content Placeholder 13"/>
          <p:cNvSpPr>
            <a:spLocks noGrp="1"/>
          </p:cNvSpPr>
          <p:nvPr>
            <p:ph idx="1"/>
          </p:nvPr>
        </p:nvSpPr>
        <p:spPr>
          <a:xfrm>
            <a:off x="457200" y="1825625"/>
            <a:ext cx="11046823" cy="4801598"/>
          </a:xfrm>
        </p:spPr>
        <p:txBody>
          <a:bodyPr>
            <a:normAutofit/>
          </a:bodyPr>
          <a:lstStyle/>
          <a:p>
            <a:pPr marL="0" indent="0">
              <a:buNone/>
            </a:pPr>
            <a:r>
              <a:rPr lang="en-US" sz="2800" dirty="0">
                <a:solidFill>
                  <a:srgbClr val="FF0000"/>
                </a:solidFill>
                <a:effectLst>
                  <a:outerShdw blurRad="38100" dist="38100" dir="2700000" algn="tl">
                    <a:srgbClr val="000000">
                      <a:alpha val="43137"/>
                    </a:srgbClr>
                  </a:outerShdw>
                </a:effectLst>
              </a:rPr>
              <a:t>By faith Abel</a:t>
            </a:r>
            <a:r>
              <a:rPr lang="en-US" sz="2800" dirty="0">
                <a:solidFill>
                  <a:srgbClr val="FFFF00"/>
                </a:solidFill>
                <a:effectLst>
                  <a:outerShdw blurRad="38100" dist="38100" dir="2700000" algn="tl">
                    <a:srgbClr val="000000">
                      <a:alpha val="43137"/>
                    </a:srgbClr>
                  </a:outerShdw>
                </a:effectLst>
              </a:rPr>
              <a:t> </a:t>
            </a:r>
            <a:r>
              <a:rPr lang="en-US" sz="2800" dirty="0"/>
              <a:t>offered to God a more excellent sacrifice than </a:t>
            </a:r>
            <a:r>
              <a:rPr lang="en-US" sz="2800" dirty="0">
                <a:solidFill>
                  <a:srgbClr val="FF0000"/>
                </a:solidFill>
                <a:effectLst>
                  <a:outerShdw blurRad="38100" dist="38100" dir="2700000" algn="tl">
                    <a:srgbClr val="000000">
                      <a:alpha val="43137"/>
                    </a:srgbClr>
                  </a:outerShdw>
                </a:effectLst>
              </a:rPr>
              <a:t>Cain</a:t>
            </a:r>
            <a:r>
              <a:rPr lang="en-US" sz="2800" dirty="0"/>
              <a:t>, through which he obtained witness that he was righteous, God testifying of his gifts; and through it he being dead still speaks. </a:t>
            </a:r>
            <a:r>
              <a:rPr lang="en-US" sz="2800" dirty="0">
                <a:solidFill>
                  <a:srgbClr val="FF0000"/>
                </a:solidFill>
                <a:effectLst>
                  <a:outerShdw blurRad="38100" dist="38100" dir="2700000" algn="tl">
                    <a:srgbClr val="000000">
                      <a:alpha val="43137"/>
                    </a:srgbClr>
                  </a:outerShdw>
                </a:effectLst>
              </a:rPr>
              <a:t>By faith Enoch </a:t>
            </a:r>
            <a:r>
              <a:rPr lang="en-US" sz="2800" dirty="0"/>
              <a:t>was taken away so that he did not see death, “and was not found, because God had taken him”; for before he was taken he had this testimony, that he pleased God. But without faith it is impossible to please Him, for he who comes to God must believe that He is, and that He is a rewarder of those who diligently seek Him. </a:t>
            </a:r>
            <a:r>
              <a:rPr lang="en-US" sz="2800" dirty="0">
                <a:solidFill>
                  <a:srgbClr val="FF0000"/>
                </a:solidFill>
                <a:effectLst>
                  <a:outerShdw blurRad="38100" dist="38100" dir="2700000" algn="tl">
                    <a:srgbClr val="000000">
                      <a:alpha val="43137"/>
                    </a:srgbClr>
                  </a:outerShdw>
                </a:effectLst>
              </a:rPr>
              <a:t>By faith Noah</a:t>
            </a:r>
            <a:r>
              <a:rPr lang="en-US" sz="2800" dirty="0"/>
              <a:t>, being divinely warned of things not yet seen, moved with godly fear, prepared an </a:t>
            </a:r>
            <a:r>
              <a:rPr lang="en-US" sz="2800" dirty="0">
                <a:solidFill>
                  <a:srgbClr val="FF0000"/>
                </a:solidFill>
                <a:effectLst>
                  <a:outerShdw blurRad="38100" dist="38100" dir="2700000" algn="tl">
                    <a:srgbClr val="000000">
                      <a:alpha val="43137"/>
                    </a:srgbClr>
                  </a:outerShdw>
                </a:effectLst>
              </a:rPr>
              <a:t>ark</a:t>
            </a:r>
            <a:r>
              <a:rPr lang="en-US" sz="2800" dirty="0"/>
              <a:t> for the saving of his household, by which he condemned the world and became heir of the righteousness which is according to faith.</a:t>
            </a:r>
          </a:p>
        </p:txBody>
      </p:sp>
    </p:spTree>
    <p:extLst>
      <p:ext uri="{BB962C8B-B14F-4D97-AF65-F5344CB8AC3E}">
        <p14:creationId xmlns:p14="http://schemas.microsoft.com/office/powerpoint/2010/main" val="154748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1 Peter 3:20 - Salvation</a:t>
            </a:r>
          </a:p>
        </p:txBody>
      </p:sp>
      <p:sp>
        <p:nvSpPr>
          <p:cNvPr id="14" name="Content Placeholder 13"/>
          <p:cNvSpPr>
            <a:spLocks noGrp="1"/>
          </p:cNvSpPr>
          <p:nvPr>
            <p:ph idx="1"/>
          </p:nvPr>
        </p:nvSpPr>
        <p:spPr>
          <a:xfrm>
            <a:off x="457199" y="1825624"/>
            <a:ext cx="7239001" cy="4662261"/>
          </a:xfrm>
        </p:spPr>
        <p:txBody>
          <a:bodyPr>
            <a:normAutofit/>
          </a:bodyPr>
          <a:lstStyle/>
          <a:p>
            <a:pPr marL="0" indent="0">
              <a:buNone/>
            </a:pPr>
            <a:r>
              <a:rPr lang="en-US" sz="3200" dirty="0"/>
              <a:t>who formerly were disobedient, when once the Divine longsuffering waited in the </a:t>
            </a:r>
            <a:r>
              <a:rPr lang="en-US" sz="3200" dirty="0">
                <a:solidFill>
                  <a:srgbClr val="FF0000"/>
                </a:solidFill>
                <a:effectLst>
                  <a:outerShdw blurRad="38100" dist="38100" dir="2700000" algn="tl">
                    <a:srgbClr val="000000">
                      <a:alpha val="43137"/>
                    </a:srgbClr>
                  </a:outerShdw>
                </a:effectLst>
              </a:rPr>
              <a:t>days of Noah</a:t>
            </a:r>
            <a:r>
              <a:rPr lang="en-US" sz="3200" dirty="0"/>
              <a:t>, while the </a:t>
            </a:r>
            <a:r>
              <a:rPr lang="en-US" sz="3200" dirty="0">
                <a:solidFill>
                  <a:srgbClr val="FF0000"/>
                </a:solidFill>
                <a:effectLst>
                  <a:outerShdw blurRad="38100" dist="38100" dir="2700000" algn="tl">
                    <a:srgbClr val="000000">
                      <a:alpha val="43137"/>
                    </a:srgbClr>
                  </a:outerShdw>
                </a:effectLst>
              </a:rPr>
              <a:t>ark was being prepared</a:t>
            </a:r>
            <a:r>
              <a:rPr lang="en-US" sz="3200" dirty="0"/>
              <a:t>, in which a few, that is, </a:t>
            </a:r>
            <a:r>
              <a:rPr lang="en-US" sz="3200" dirty="0">
                <a:solidFill>
                  <a:srgbClr val="FF0000"/>
                </a:solidFill>
                <a:effectLst>
                  <a:outerShdw blurRad="38100" dist="38100" dir="2700000" algn="tl">
                    <a:srgbClr val="000000">
                      <a:alpha val="43137"/>
                    </a:srgbClr>
                  </a:outerShdw>
                </a:effectLst>
              </a:rPr>
              <a:t>eight souls, were saved through water</a:t>
            </a:r>
            <a:r>
              <a:rPr lang="en-US" sz="3200" dirty="0"/>
              <a:t>. There is also an antitype which now saves us—baptism (not the removal of the filth of the flesh, but the answer of a good conscience toward God), through the resurrection of Jesus Christ,</a:t>
            </a:r>
          </a:p>
        </p:txBody>
      </p:sp>
      <p:pic>
        <p:nvPicPr>
          <p:cNvPr id="2" name="Picture 1">
            <a:extLst>
              <a:ext uri="{FF2B5EF4-FFF2-40B4-BE49-F238E27FC236}">
                <a16:creationId xmlns:a16="http://schemas.microsoft.com/office/drawing/2014/main" id="{F5F7805B-CF65-4950-8675-F0C08D6CE470}"/>
              </a:ext>
            </a:extLst>
          </p:cNvPr>
          <p:cNvPicPr>
            <a:picLocks noChangeAspect="1"/>
          </p:cNvPicPr>
          <p:nvPr/>
        </p:nvPicPr>
        <p:blipFill>
          <a:blip r:embed="rId2"/>
          <a:stretch>
            <a:fillRect/>
          </a:stretch>
        </p:blipFill>
        <p:spPr>
          <a:xfrm>
            <a:off x="7858125" y="2639020"/>
            <a:ext cx="4181474" cy="2352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47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2 Peter 3:1-7 - Origins</a:t>
            </a:r>
          </a:p>
        </p:txBody>
      </p:sp>
      <p:sp>
        <p:nvSpPr>
          <p:cNvPr id="14" name="Content Placeholder 13"/>
          <p:cNvSpPr>
            <a:spLocks noGrp="1"/>
          </p:cNvSpPr>
          <p:nvPr>
            <p:ph idx="1"/>
          </p:nvPr>
        </p:nvSpPr>
        <p:spPr>
          <a:xfrm>
            <a:off x="457199" y="1825624"/>
            <a:ext cx="11168743" cy="4183289"/>
          </a:xfrm>
        </p:spPr>
        <p:txBody>
          <a:bodyPr>
            <a:normAutofit fontScale="92500"/>
          </a:bodyPr>
          <a:lstStyle/>
          <a:p>
            <a:pPr marL="0" indent="0">
              <a:buNone/>
            </a:pPr>
            <a:r>
              <a:rPr lang="en-US" sz="2800" dirty="0"/>
              <a:t>Beloved, I now write to you this second epistle (in </a:t>
            </a:r>
            <a:r>
              <a:rPr lang="en-US" sz="2800" i="1" dirty="0"/>
              <a:t>both of</a:t>
            </a:r>
            <a:r>
              <a:rPr lang="en-US" sz="2800" dirty="0"/>
              <a:t> which I stir up your pure minds by way of reminder), </a:t>
            </a:r>
            <a:r>
              <a:rPr lang="en-US" sz="2800" b="1" baseline="30000" dirty="0"/>
              <a:t> </a:t>
            </a:r>
            <a:r>
              <a:rPr lang="en-US" sz="2800" dirty="0"/>
              <a:t>that you may be mindful of the words which were spoken before by the holy prophets, and of the commandment of us, the apostles of the Lord and Savior, knowing this first: that scoffers will come in the last days, walking according to their own lusts, and saying, “Where is the promise of His coming? For since the fathers fell asleep, </a:t>
            </a:r>
            <a:r>
              <a:rPr lang="en-US" sz="2800" dirty="0">
                <a:solidFill>
                  <a:srgbClr val="FF0000"/>
                </a:solidFill>
                <a:effectLst>
                  <a:outerShdw blurRad="38100" dist="38100" dir="2700000" algn="tl">
                    <a:srgbClr val="000000">
                      <a:alpha val="43137"/>
                    </a:srgbClr>
                  </a:outerShdw>
                </a:effectLst>
              </a:rPr>
              <a:t>all things continue as </a:t>
            </a:r>
            <a:r>
              <a:rPr lang="en-US" sz="2800" i="1" dirty="0">
                <a:solidFill>
                  <a:srgbClr val="FF0000"/>
                </a:solidFill>
                <a:effectLst>
                  <a:outerShdw blurRad="38100" dist="38100" dir="2700000" algn="tl">
                    <a:srgbClr val="000000">
                      <a:alpha val="43137"/>
                    </a:srgbClr>
                  </a:outerShdw>
                </a:effectLst>
              </a:rPr>
              <a:t>they were</a:t>
            </a:r>
            <a:r>
              <a:rPr lang="en-US" sz="2800" dirty="0">
                <a:solidFill>
                  <a:srgbClr val="FF0000"/>
                </a:solidFill>
                <a:effectLst>
                  <a:outerShdw blurRad="38100" dist="38100" dir="2700000" algn="tl">
                    <a:srgbClr val="000000">
                      <a:alpha val="43137"/>
                    </a:srgbClr>
                  </a:outerShdw>
                </a:effectLst>
              </a:rPr>
              <a:t> from the beginning of creation</a:t>
            </a:r>
            <a:r>
              <a:rPr lang="en-US" sz="2800" dirty="0"/>
              <a:t>.” For this they willfully forget: that by the word of God the </a:t>
            </a:r>
            <a:r>
              <a:rPr lang="en-US" sz="2800" dirty="0">
                <a:solidFill>
                  <a:srgbClr val="FF0000"/>
                </a:solidFill>
                <a:effectLst>
                  <a:outerShdw blurRad="38100" dist="38100" dir="2700000" algn="tl">
                    <a:srgbClr val="000000">
                      <a:alpha val="43137"/>
                    </a:srgbClr>
                  </a:outerShdw>
                </a:effectLst>
              </a:rPr>
              <a:t>heavens were of old, and the earth standing out of water and in the water, by which the world </a:t>
            </a:r>
            <a:r>
              <a:rPr lang="en-US" sz="2800" i="1" dirty="0">
                <a:solidFill>
                  <a:srgbClr val="FF0000"/>
                </a:solidFill>
                <a:effectLst>
                  <a:outerShdw blurRad="38100" dist="38100" dir="2700000" algn="tl">
                    <a:srgbClr val="000000">
                      <a:alpha val="43137"/>
                    </a:srgbClr>
                  </a:outerShdw>
                </a:effectLst>
              </a:rPr>
              <a:t>that</a:t>
            </a:r>
            <a:r>
              <a:rPr lang="en-US" sz="2800" dirty="0">
                <a:solidFill>
                  <a:srgbClr val="FF0000"/>
                </a:solidFill>
                <a:effectLst>
                  <a:outerShdw blurRad="38100" dist="38100" dir="2700000" algn="tl">
                    <a:srgbClr val="000000">
                      <a:alpha val="43137"/>
                    </a:srgbClr>
                  </a:outerShdw>
                </a:effectLst>
              </a:rPr>
              <a:t> then existed perished, being flooded with water</a:t>
            </a:r>
            <a:r>
              <a:rPr lang="en-US" sz="2800" dirty="0"/>
              <a:t>. But the heavens and the earth </a:t>
            </a:r>
            <a:r>
              <a:rPr lang="en-US" sz="2800" i="1" dirty="0"/>
              <a:t>which</a:t>
            </a:r>
            <a:r>
              <a:rPr lang="en-US" sz="2800" dirty="0"/>
              <a:t> are now preserved by the same word, are reserved for fire until the day of judgment and perdition of ungodly men.</a:t>
            </a:r>
          </a:p>
        </p:txBody>
      </p:sp>
    </p:spTree>
    <p:extLst>
      <p:ext uri="{BB962C8B-B14F-4D97-AF65-F5344CB8AC3E}">
        <p14:creationId xmlns:p14="http://schemas.microsoft.com/office/powerpoint/2010/main" val="145690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D22A5-D28B-41F8-95BA-4B740CE6A768}"/>
              </a:ext>
            </a:extLst>
          </p:cNvPr>
          <p:cNvPicPr>
            <a:picLocks noChangeAspect="1"/>
          </p:cNvPicPr>
          <p:nvPr/>
        </p:nvPicPr>
        <p:blipFill>
          <a:blip r:embed="rId2"/>
          <a:stretch>
            <a:fillRect/>
          </a:stretch>
        </p:blipFill>
        <p:spPr>
          <a:xfrm>
            <a:off x="9403108" y="3088126"/>
            <a:ext cx="2663228" cy="266322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D24508D-8ACD-4BE1-9D10-4841D7747413}"/>
              </a:ext>
            </a:extLst>
          </p:cNvPr>
          <p:cNvPicPr>
            <a:picLocks noChangeAspect="1"/>
          </p:cNvPicPr>
          <p:nvPr/>
        </p:nvPicPr>
        <p:blipFill>
          <a:blip r:embed="rId3"/>
          <a:stretch>
            <a:fillRect/>
          </a:stretch>
        </p:blipFill>
        <p:spPr>
          <a:xfrm>
            <a:off x="6075417" y="2686238"/>
            <a:ext cx="3489734" cy="2326489"/>
          </a:xfrm>
          <a:prstGeom prst="rect">
            <a:avLst/>
          </a:prstGeom>
        </p:spPr>
      </p:pic>
      <p:sp>
        <p:nvSpPr>
          <p:cNvPr id="13" name="Title 12"/>
          <p:cNvSpPr>
            <a:spLocks noGrp="1"/>
          </p:cNvSpPr>
          <p:nvPr>
            <p:ph type="title"/>
          </p:nvPr>
        </p:nvSpPr>
        <p:spPr/>
        <p:txBody>
          <a:bodyPr>
            <a:normAutofit/>
          </a:bodyPr>
          <a:lstStyle/>
          <a:p>
            <a:r>
              <a:rPr lang="en-US" sz="6600" u="sng" dirty="0"/>
              <a:t>Morality</a:t>
            </a:r>
          </a:p>
        </p:txBody>
      </p:sp>
      <p:sp>
        <p:nvSpPr>
          <p:cNvPr id="14" name="Content Placeholder 13"/>
          <p:cNvSpPr>
            <a:spLocks noGrp="1"/>
          </p:cNvSpPr>
          <p:nvPr>
            <p:ph idx="1"/>
          </p:nvPr>
        </p:nvSpPr>
        <p:spPr>
          <a:xfrm>
            <a:off x="457200" y="1825625"/>
            <a:ext cx="5181600" cy="4643414"/>
          </a:xfrm>
        </p:spPr>
        <p:txBody>
          <a:bodyPr>
            <a:normAutofit/>
          </a:bodyPr>
          <a:lstStyle/>
          <a:p>
            <a:pPr lvl="1"/>
            <a:r>
              <a:rPr lang="en-US" sz="3600" b="1" dirty="0"/>
              <a:t>Racism</a:t>
            </a:r>
          </a:p>
          <a:p>
            <a:pPr lvl="1"/>
            <a:r>
              <a:rPr lang="en-US" sz="3600" b="1" dirty="0"/>
              <a:t>Abortion</a:t>
            </a:r>
          </a:p>
          <a:p>
            <a:pPr lvl="1"/>
            <a:r>
              <a:rPr lang="en-US" sz="3600" b="1" dirty="0"/>
              <a:t>Homosexuality</a:t>
            </a:r>
          </a:p>
          <a:p>
            <a:pPr lvl="1"/>
            <a:r>
              <a:rPr lang="en-US" sz="3600" b="1" dirty="0"/>
              <a:t>Transgenderism</a:t>
            </a:r>
          </a:p>
          <a:p>
            <a:pPr lvl="1"/>
            <a:r>
              <a:rPr lang="en-US" sz="3600" b="1" dirty="0"/>
              <a:t>Modesty/Nakedness</a:t>
            </a:r>
          </a:p>
          <a:p>
            <a:pPr lvl="1"/>
            <a:r>
              <a:rPr lang="en-US" sz="3600" b="1" dirty="0"/>
              <a:t>Environmentalism</a:t>
            </a:r>
          </a:p>
          <a:p>
            <a:pPr lvl="1"/>
            <a:r>
              <a:rPr lang="en-US" sz="3600" b="1" dirty="0"/>
              <a:t>Climate Change</a:t>
            </a:r>
          </a:p>
          <a:p>
            <a:pPr lvl="1"/>
            <a:endParaRPr lang="en-US" b="1" dirty="0"/>
          </a:p>
          <a:p>
            <a:endParaRPr lang="en-US" dirty="0"/>
          </a:p>
        </p:txBody>
      </p:sp>
      <p:pic>
        <p:nvPicPr>
          <p:cNvPr id="2" name="Picture 1">
            <a:extLst>
              <a:ext uri="{FF2B5EF4-FFF2-40B4-BE49-F238E27FC236}">
                <a16:creationId xmlns:a16="http://schemas.microsoft.com/office/drawing/2014/main" id="{6534598C-EA0E-496F-A114-C7AA2DC9F1FB}"/>
              </a:ext>
            </a:extLst>
          </p:cNvPr>
          <p:cNvPicPr>
            <a:picLocks noChangeAspect="1"/>
          </p:cNvPicPr>
          <p:nvPr/>
        </p:nvPicPr>
        <p:blipFill>
          <a:blip r:embed="rId4"/>
          <a:stretch>
            <a:fillRect/>
          </a:stretch>
        </p:blipFill>
        <p:spPr>
          <a:xfrm>
            <a:off x="5133314" y="717139"/>
            <a:ext cx="4631885" cy="221697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7D1AA12-0597-4B23-B568-A1EB2B083A3A}"/>
              </a:ext>
            </a:extLst>
          </p:cNvPr>
          <p:cNvPicPr>
            <a:picLocks noChangeAspect="1"/>
          </p:cNvPicPr>
          <p:nvPr/>
        </p:nvPicPr>
        <p:blipFill>
          <a:blip r:embed="rId5"/>
          <a:stretch>
            <a:fillRect/>
          </a:stretch>
        </p:blipFill>
        <p:spPr>
          <a:xfrm>
            <a:off x="9605727" y="289333"/>
            <a:ext cx="2396905" cy="23969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25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6600" u="sng" dirty="0"/>
              <a:t>Racism</a:t>
            </a:r>
          </a:p>
        </p:txBody>
      </p:sp>
      <p:sp>
        <p:nvSpPr>
          <p:cNvPr id="14" name="Content Placeholder 13"/>
          <p:cNvSpPr>
            <a:spLocks noGrp="1"/>
          </p:cNvSpPr>
          <p:nvPr>
            <p:ph idx="1"/>
          </p:nvPr>
        </p:nvSpPr>
        <p:spPr>
          <a:xfrm>
            <a:off x="457201" y="1825625"/>
            <a:ext cx="8410573" cy="4643414"/>
          </a:xfrm>
        </p:spPr>
        <p:txBody>
          <a:bodyPr>
            <a:normAutofit/>
          </a:bodyPr>
          <a:lstStyle/>
          <a:p>
            <a:pPr marL="457200" lvl="1" indent="0">
              <a:buNone/>
            </a:pPr>
            <a:r>
              <a:rPr lang="en-US" sz="4400" b="1" dirty="0"/>
              <a:t>Genesis 3:20</a:t>
            </a:r>
          </a:p>
          <a:p>
            <a:pPr marL="457200" lvl="1" indent="0">
              <a:buNone/>
            </a:pPr>
            <a:r>
              <a:rPr lang="en-US" sz="3600" dirty="0"/>
              <a:t>And Adam called his wife’s name Eve, because she was the </a:t>
            </a:r>
            <a:r>
              <a:rPr lang="en-US" sz="3600" dirty="0">
                <a:solidFill>
                  <a:srgbClr val="FF0000"/>
                </a:solidFill>
                <a:effectLst>
                  <a:outerShdw blurRad="38100" dist="38100" dir="2700000" algn="tl">
                    <a:srgbClr val="000000">
                      <a:alpha val="43137"/>
                    </a:srgbClr>
                  </a:outerShdw>
                </a:effectLst>
              </a:rPr>
              <a:t>mother of all living</a:t>
            </a:r>
            <a:r>
              <a:rPr lang="en-US" sz="3600" dirty="0">
                <a:solidFill>
                  <a:srgbClr val="FFFF00"/>
                </a:solidFill>
                <a:effectLst>
                  <a:outerShdw blurRad="38100" dist="38100" dir="2700000" algn="tl">
                    <a:srgbClr val="000000">
                      <a:alpha val="43137"/>
                    </a:srgbClr>
                  </a:outerShdw>
                </a:effectLst>
              </a:rPr>
              <a:t>.</a:t>
            </a:r>
            <a:endParaRPr lang="en-US" sz="3600" b="1" dirty="0">
              <a:solidFill>
                <a:srgbClr val="FFFF00"/>
              </a:solidFill>
              <a:effectLst>
                <a:outerShdw blurRad="38100" dist="38100" dir="2700000" algn="tl">
                  <a:srgbClr val="000000">
                    <a:alpha val="43137"/>
                  </a:srgbClr>
                </a:outerShdw>
              </a:effectLst>
            </a:endParaRPr>
          </a:p>
          <a:p>
            <a:pPr lvl="1"/>
            <a:endParaRPr lang="en-US" b="1" dirty="0"/>
          </a:p>
          <a:p>
            <a:pPr lvl="1"/>
            <a:endParaRPr lang="en-US" b="1" dirty="0"/>
          </a:p>
          <a:p>
            <a:endParaRPr lang="en-US" dirty="0"/>
          </a:p>
        </p:txBody>
      </p:sp>
      <p:pic>
        <p:nvPicPr>
          <p:cNvPr id="2050" name="Picture 2" descr="Amazon.com: ConversationPrints Black Lives Matter Power FIST BLM Symbol  Poster Picture Photo Banner Print: Posters &amp; Prints">
            <a:extLst>
              <a:ext uri="{FF2B5EF4-FFF2-40B4-BE49-F238E27FC236}">
                <a16:creationId xmlns:a16="http://schemas.microsoft.com/office/drawing/2014/main" id="{0E908944-28B2-20D6-0344-B57315AC00A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0" b="99200" l="278" r="96667">
                        <a14:foregroundMark x1="32778" y1="9200" x2="32778" y2="9200"/>
                        <a14:foregroundMark x1="56389" y1="15800" x2="56389" y2="15800"/>
                        <a14:foregroundMark x1="71944" y1="26800" x2="74722" y2="27400"/>
                        <a14:foregroundMark x1="86944" y1="38000" x2="86944" y2="38600"/>
                        <a14:foregroundMark x1="86111" y1="40800" x2="84722" y2="43000"/>
                        <a14:foregroundMark x1="91667" y1="52400" x2="90556" y2="52400"/>
                        <a14:foregroundMark x1="97222" y1="37400" x2="97222" y2="37400"/>
                        <a14:foregroundMark x1="40000" y1="9800" x2="40000" y2="8000"/>
                        <a14:foregroundMark x1="40000" y1="6000" x2="40000" y2="6000"/>
                        <a14:foregroundMark x1="36944" y1="1600" x2="36944" y2="1600"/>
                        <a14:foregroundMark x1="8333" y1="36000" x2="6389" y2="36400"/>
                        <a14:foregroundMark x1="44444" y1="92600" x2="45000" y2="94000"/>
                        <a14:foregroundMark x1="45278" y1="94400" x2="45278" y2="94400"/>
                        <a14:foregroundMark x1="43333" y1="99200" x2="47222" y2="99200"/>
                        <a14:foregroundMark x1="556" y1="37600" x2="556" y2="37600"/>
                        <a14:foregroundMark x1="278" y1="37600" x2="278" y2="37600"/>
                        <a14:backgroundMark x1="55556" y1="95000" x2="55556" y2="95000"/>
                        <a14:backgroundMark x1="55556" y1="96200" x2="55556" y2="96200"/>
                        <a14:backgroundMark x1="67222" y1="76200" x2="67222" y2="76200"/>
                        <a14:backgroundMark x1="47778" y1="74400" x2="47778" y2="74400"/>
                        <a14:backgroundMark x1="59167" y1="68400" x2="59167" y2="68400"/>
                      </a14:backgroundRemoval>
                    </a14:imgEffect>
                  </a14:imgLayer>
                </a14:imgProps>
              </a:ext>
              <a:ext uri="{28A0092B-C50C-407E-A947-70E740481C1C}">
                <a14:useLocalDpi xmlns:a14="http://schemas.microsoft.com/office/drawing/2010/main" val="0"/>
              </a:ext>
            </a:extLst>
          </a:blip>
          <a:srcRect/>
          <a:stretch>
            <a:fillRect/>
          </a:stretch>
        </p:blipFill>
        <p:spPr bwMode="auto">
          <a:xfrm>
            <a:off x="9052941" y="2085974"/>
            <a:ext cx="2215134" cy="307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6600" u="sng" dirty="0"/>
              <a:t>Racism</a:t>
            </a:r>
          </a:p>
        </p:txBody>
      </p:sp>
      <p:sp>
        <p:nvSpPr>
          <p:cNvPr id="14" name="Content Placeholder 13"/>
          <p:cNvSpPr>
            <a:spLocks noGrp="1"/>
          </p:cNvSpPr>
          <p:nvPr>
            <p:ph idx="1"/>
          </p:nvPr>
        </p:nvSpPr>
        <p:spPr>
          <a:xfrm>
            <a:off x="457200" y="1825625"/>
            <a:ext cx="8162925" cy="4643414"/>
          </a:xfrm>
        </p:spPr>
        <p:txBody>
          <a:bodyPr>
            <a:normAutofit/>
          </a:bodyPr>
          <a:lstStyle/>
          <a:p>
            <a:pPr marL="457200" lvl="1" indent="0">
              <a:buNone/>
            </a:pPr>
            <a:r>
              <a:rPr lang="en-US" sz="4400" b="1" dirty="0"/>
              <a:t>Acts 17:26</a:t>
            </a:r>
          </a:p>
          <a:p>
            <a:pPr marL="457200" lvl="1" indent="0">
              <a:buNone/>
            </a:pPr>
            <a:r>
              <a:rPr lang="en-US" sz="4000" dirty="0"/>
              <a:t>And He has made from </a:t>
            </a:r>
            <a:r>
              <a:rPr lang="en-US" sz="4000" dirty="0">
                <a:solidFill>
                  <a:srgbClr val="FF0000"/>
                </a:solidFill>
                <a:effectLst>
                  <a:outerShdw blurRad="38100" dist="38100" dir="2700000" algn="tl">
                    <a:srgbClr val="000000">
                      <a:alpha val="43137"/>
                    </a:srgbClr>
                  </a:outerShdw>
                </a:effectLst>
              </a:rPr>
              <a:t>one blood every nation of men</a:t>
            </a:r>
            <a:r>
              <a:rPr lang="en-US" sz="4000" dirty="0">
                <a:solidFill>
                  <a:srgbClr val="FF0000"/>
                </a:solidFill>
              </a:rPr>
              <a:t> </a:t>
            </a:r>
            <a:r>
              <a:rPr lang="en-US" sz="4000" dirty="0"/>
              <a:t>to dwell on all the face of the earth, and has determined their preappointed times and the boundaries of their dwellings</a:t>
            </a:r>
          </a:p>
          <a:p>
            <a:pPr lvl="1"/>
            <a:endParaRPr lang="en-US" sz="3600" b="1" dirty="0"/>
          </a:p>
          <a:p>
            <a:pPr lvl="1"/>
            <a:endParaRPr lang="en-US" b="1" dirty="0"/>
          </a:p>
          <a:p>
            <a:pPr lvl="1"/>
            <a:endParaRPr lang="en-US" b="1" dirty="0"/>
          </a:p>
          <a:p>
            <a:endParaRPr lang="en-US" dirty="0"/>
          </a:p>
        </p:txBody>
      </p:sp>
      <p:pic>
        <p:nvPicPr>
          <p:cNvPr id="2050" name="Picture 2" descr="Amazon.com: ConversationPrints Black Lives Matter Power FIST BLM Symbol  Poster Picture Photo Banner Print: Posters &amp; Prints">
            <a:extLst>
              <a:ext uri="{FF2B5EF4-FFF2-40B4-BE49-F238E27FC236}">
                <a16:creationId xmlns:a16="http://schemas.microsoft.com/office/drawing/2014/main" id="{0E908944-28B2-20D6-0344-B57315AC00A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0" b="99200" l="278" r="96667">
                        <a14:foregroundMark x1="32778" y1="9200" x2="32778" y2="9200"/>
                        <a14:foregroundMark x1="56389" y1="15800" x2="56389" y2="15800"/>
                        <a14:foregroundMark x1="71944" y1="26800" x2="74722" y2="27400"/>
                        <a14:foregroundMark x1="86944" y1="38000" x2="86944" y2="38600"/>
                        <a14:foregroundMark x1="86111" y1="40800" x2="84722" y2="43000"/>
                        <a14:foregroundMark x1="91667" y1="52400" x2="90556" y2="52400"/>
                        <a14:foregroundMark x1="97222" y1="37400" x2="97222" y2="37400"/>
                        <a14:foregroundMark x1="40000" y1="9800" x2="40000" y2="8000"/>
                        <a14:foregroundMark x1="40000" y1="6000" x2="40000" y2="6000"/>
                        <a14:foregroundMark x1="36944" y1="1600" x2="36944" y2="1600"/>
                        <a14:foregroundMark x1="8333" y1="36000" x2="6389" y2="36400"/>
                        <a14:foregroundMark x1="44444" y1="92600" x2="45000" y2="94000"/>
                        <a14:foregroundMark x1="45278" y1="94400" x2="45278" y2="94400"/>
                        <a14:foregroundMark x1="43333" y1="99200" x2="47222" y2="99200"/>
                        <a14:foregroundMark x1="556" y1="37600" x2="556" y2="37600"/>
                        <a14:foregroundMark x1="278" y1="37600" x2="278" y2="37600"/>
                        <a14:backgroundMark x1="55556" y1="95000" x2="55556" y2="95000"/>
                        <a14:backgroundMark x1="55556" y1="96200" x2="55556" y2="96200"/>
                        <a14:backgroundMark x1="67222" y1="76200" x2="67222" y2="76200"/>
                        <a14:backgroundMark x1="47778" y1="74400" x2="47778" y2="74400"/>
                        <a14:backgroundMark x1="59167" y1="68400" x2="59167" y2="68400"/>
                      </a14:backgroundRemoval>
                    </a14:imgEffect>
                  </a14:imgLayer>
                </a14:imgProps>
              </a:ext>
              <a:ext uri="{28A0092B-C50C-407E-A947-70E740481C1C}">
                <a14:useLocalDpi xmlns:a14="http://schemas.microsoft.com/office/drawing/2010/main" val="0"/>
              </a:ext>
            </a:extLst>
          </a:blip>
          <a:srcRect/>
          <a:stretch>
            <a:fillRect/>
          </a:stretch>
        </p:blipFill>
        <p:spPr bwMode="auto">
          <a:xfrm>
            <a:off x="9052941" y="2085974"/>
            <a:ext cx="2215134" cy="307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5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Abortion</a:t>
            </a:r>
          </a:p>
        </p:txBody>
      </p:sp>
      <p:sp>
        <p:nvSpPr>
          <p:cNvPr id="14" name="Content Placeholder 13"/>
          <p:cNvSpPr>
            <a:spLocks noGrp="1"/>
          </p:cNvSpPr>
          <p:nvPr>
            <p:ph idx="1"/>
          </p:nvPr>
        </p:nvSpPr>
        <p:spPr>
          <a:xfrm>
            <a:off x="457200" y="1825625"/>
            <a:ext cx="7038975" cy="3778006"/>
          </a:xfrm>
        </p:spPr>
        <p:txBody>
          <a:bodyPr>
            <a:normAutofit/>
          </a:bodyPr>
          <a:lstStyle/>
          <a:p>
            <a:pPr marL="0" indent="0">
              <a:buNone/>
            </a:pPr>
            <a:r>
              <a:rPr lang="en-US" sz="4800" b="1" dirty="0"/>
              <a:t>Genesis</a:t>
            </a:r>
            <a:r>
              <a:rPr lang="en-US" sz="4400" b="1" dirty="0"/>
              <a:t> 1:26</a:t>
            </a:r>
          </a:p>
          <a:p>
            <a:pPr marL="0" indent="0">
              <a:buNone/>
            </a:pPr>
            <a:r>
              <a:rPr lang="en-US" sz="4000" dirty="0"/>
              <a:t>Then God said, “Let Us make man in Our image, according to Our likeness</a:t>
            </a:r>
          </a:p>
        </p:txBody>
      </p:sp>
      <p:pic>
        <p:nvPicPr>
          <p:cNvPr id="2" name="Picture 1">
            <a:extLst>
              <a:ext uri="{FF2B5EF4-FFF2-40B4-BE49-F238E27FC236}">
                <a16:creationId xmlns:a16="http://schemas.microsoft.com/office/drawing/2014/main" id="{40BC625A-A9F8-47E9-9C80-1E08F75EA616}"/>
              </a:ext>
            </a:extLst>
          </p:cNvPr>
          <p:cNvPicPr>
            <a:picLocks noChangeAspect="1"/>
          </p:cNvPicPr>
          <p:nvPr/>
        </p:nvPicPr>
        <p:blipFill>
          <a:blip r:embed="rId2"/>
          <a:stretch>
            <a:fillRect/>
          </a:stretch>
        </p:blipFill>
        <p:spPr>
          <a:xfrm>
            <a:off x="7896224" y="1423987"/>
            <a:ext cx="4010025" cy="4010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947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601450" cy="1150907"/>
          </a:xfrm>
        </p:spPr>
        <p:txBody>
          <a:bodyPr>
            <a:normAutofit/>
          </a:bodyPr>
          <a:lstStyle/>
          <a:p>
            <a:r>
              <a:rPr lang="en-US" sz="6600" u="sng" dirty="0"/>
              <a:t>Homosexuality</a:t>
            </a:r>
          </a:p>
        </p:txBody>
      </p:sp>
      <p:sp>
        <p:nvSpPr>
          <p:cNvPr id="14" name="Content Placeholder 13"/>
          <p:cNvSpPr>
            <a:spLocks noGrp="1"/>
          </p:cNvSpPr>
          <p:nvPr>
            <p:ph idx="1"/>
          </p:nvPr>
        </p:nvSpPr>
        <p:spPr>
          <a:xfrm>
            <a:off x="457200" y="1825625"/>
            <a:ext cx="8534400" cy="3778006"/>
          </a:xfrm>
        </p:spPr>
        <p:txBody>
          <a:bodyPr>
            <a:normAutofit/>
          </a:bodyPr>
          <a:lstStyle/>
          <a:p>
            <a:pPr marL="0" indent="0">
              <a:buNone/>
            </a:pPr>
            <a:r>
              <a:rPr lang="en-US" sz="4800" b="1" dirty="0"/>
              <a:t>Genesis 2:24 </a:t>
            </a:r>
          </a:p>
          <a:p>
            <a:pPr marL="0" indent="0">
              <a:buNone/>
            </a:pPr>
            <a:r>
              <a:rPr lang="en-US" sz="4000" dirty="0"/>
              <a:t>Therefore a man shall leave his father and mother and be joined to his wife, and they shall become one flesh.</a:t>
            </a:r>
          </a:p>
        </p:txBody>
      </p:sp>
      <p:pic>
        <p:nvPicPr>
          <p:cNvPr id="4" name="Picture 3">
            <a:extLst>
              <a:ext uri="{FF2B5EF4-FFF2-40B4-BE49-F238E27FC236}">
                <a16:creationId xmlns:a16="http://schemas.microsoft.com/office/drawing/2014/main" id="{E1E58A60-5BA4-42B1-8899-94161F84FD33}"/>
              </a:ext>
            </a:extLst>
          </p:cNvPr>
          <p:cNvPicPr>
            <a:picLocks noChangeAspect="1"/>
          </p:cNvPicPr>
          <p:nvPr/>
        </p:nvPicPr>
        <p:blipFill>
          <a:blip r:embed="rId2"/>
          <a:stretch>
            <a:fillRect/>
          </a:stretch>
        </p:blipFill>
        <p:spPr>
          <a:xfrm>
            <a:off x="8869708" y="2192776"/>
            <a:ext cx="2663228" cy="2663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34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Genesis 1-11</a:t>
            </a:r>
          </a:p>
        </p:txBody>
      </p:sp>
      <p:sp>
        <p:nvSpPr>
          <p:cNvPr id="14" name="Content Placeholder 13"/>
          <p:cNvSpPr>
            <a:spLocks noGrp="1"/>
          </p:cNvSpPr>
          <p:nvPr>
            <p:ph idx="1"/>
          </p:nvPr>
        </p:nvSpPr>
        <p:spPr>
          <a:xfrm>
            <a:off x="457200" y="1825625"/>
            <a:ext cx="6964532" cy="3778006"/>
          </a:xfrm>
        </p:spPr>
        <p:txBody>
          <a:bodyPr>
            <a:normAutofit lnSpcReduction="10000"/>
          </a:bodyPr>
          <a:lstStyle/>
          <a:p>
            <a:r>
              <a:rPr lang="en-US" sz="3600" dirty="0"/>
              <a:t>Ch 1-2: Creation Account </a:t>
            </a:r>
          </a:p>
          <a:p>
            <a:r>
              <a:rPr lang="en-US" sz="3600" dirty="0"/>
              <a:t>Ch 3: Fall of Man</a:t>
            </a:r>
          </a:p>
          <a:p>
            <a:r>
              <a:rPr lang="en-US" sz="3600" dirty="0"/>
              <a:t>Ch 4: Cain &amp; Abel</a:t>
            </a:r>
          </a:p>
          <a:p>
            <a:r>
              <a:rPr lang="en-US" sz="3600" dirty="0"/>
              <a:t>Ch 5: Genealogies – Adam to Noah</a:t>
            </a:r>
          </a:p>
          <a:p>
            <a:r>
              <a:rPr lang="en-US" sz="3600" dirty="0"/>
              <a:t>Ch 6-10: Noah &amp; The Flood</a:t>
            </a:r>
          </a:p>
          <a:p>
            <a:r>
              <a:rPr lang="en-US" sz="3600" dirty="0"/>
              <a:t>Ch 11: Tower of Babel</a:t>
            </a:r>
          </a:p>
        </p:txBody>
      </p:sp>
      <p:grpSp>
        <p:nvGrpSpPr>
          <p:cNvPr id="4" name="Group 3">
            <a:extLst>
              <a:ext uri="{FF2B5EF4-FFF2-40B4-BE49-F238E27FC236}">
                <a16:creationId xmlns:a16="http://schemas.microsoft.com/office/drawing/2014/main" id="{06B7D542-831C-40DF-A45F-67B2CE4FFF3B}"/>
              </a:ext>
            </a:extLst>
          </p:cNvPr>
          <p:cNvGrpSpPr/>
          <p:nvPr/>
        </p:nvGrpSpPr>
        <p:grpSpPr>
          <a:xfrm>
            <a:off x="6098681" y="244544"/>
            <a:ext cx="4505325" cy="3162162"/>
            <a:chOff x="6559904" y="1144225"/>
            <a:chExt cx="4505325" cy="3162162"/>
          </a:xfrm>
        </p:grpSpPr>
        <p:pic>
          <p:nvPicPr>
            <p:cNvPr id="2" name="Picture 1">
              <a:extLst>
                <a:ext uri="{FF2B5EF4-FFF2-40B4-BE49-F238E27FC236}">
                  <a16:creationId xmlns:a16="http://schemas.microsoft.com/office/drawing/2014/main" id="{AEB4B082-7CA7-4249-904C-C95E2185451B}"/>
                </a:ext>
              </a:extLst>
            </p:cNvPr>
            <p:cNvPicPr>
              <a:picLocks noChangeAspect="1"/>
            </p:cNvPicPr>
            <p:nvPr/>
          </p:nvPicPr>
          <p:blipFill rotWithShape="1">
            <a:blip r:embed="rId2"/>
            <a:srcRect b="6483"/>
            <a:stretch/>
          </p:blipFill>
          <p:spPr>
            <a:xfrm>
              <a:off x="6559904" y="1144225"/>
              <a:ext cx="4505325" cy="316216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F22F90C-1660-498D-A704-9FE79CC21477}"/>
                </a:ext>
              </a:extLst>
            </p:cNvPr>
            <p:cNvPicPr>
              <a:picLocks noChangeAspect="1"/>
            </p:cNvPicPr>
            <p:nvPr/>
          </p:nvPicPr>
          <p:blipFill>
            <a:blip r:embed="rId3"/>
            <a:stretch>
              <a:fillRect/>
            </a:stretch>
          </p:blipFill>
          <p:spPr>
            <a:xfrm>
              <a:off x="10476089" y="1144225"/>
              <a:ext cx="523344" cy="381000"/>
            </a:xfrm>
            <a:prstGeom prst="rect">
              <a:avLst/>
            </a:prstGeom>
            <a:ln>
              <a:noFill/>
            </a:ln>
            <a:effectLst>
              <a:outerShdw blurRad="292100" dist="139700" dir="2700000" algn="tl" rotWithShape="0">
                <a:srgbClr val="333333">
                  <a:alpha val="65000"/>
                </a:srgbClr>
              </a:outerShdw>
            </a:effectLst>
          </p:spPr>
        </p:pic>
      </p:grpSp>
      <p:pic>
        <p:nvPicPr>
          <p:cNvPr id="5" name="Picture 4">
            <a:extLst>
              <a:ext uri="{FF2B5EF4-FFF2-40B4-BE49-F238E27FC236}">
                <a16:creationId xmlns:a16="http://schemas.microsoft.com/office/drawing/2014/main" id="{7FB575D7-F48E-486B-AFCC-4751556D6A1F}"/>
              </a:ext>
            </a:extLst>
          </p:cNvPr>
          <p:cNvPicPr>
            <a:picLocks noChangeAspect="1"/>
          </p:cNvPicPr>
          <p:nvPr/>
        </p:nvPicPr>
        <p:blipFill>
          <a:blip r:embed="rId4"/>
          <a:stretch>
            <a:fillRect/>
          </a:stretch>
        </p:blipFill>
        <p:spPr>
          <a:xfrm>
            <a:off x="7421732" y="2173181"/>
            <a:ext cx="4331008" cy="296514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B093F63-1A87-4469-AB00-58E6CFC38DAF}"/>
              </a:ext>
            </a:extLst>
          </p:cNvPr>
          <p:cNvPicPr>
            <a:picLocks noChangeAspect="1"/>
          </p:cNvPicPr>
          <p:nvPr/>
        </p:nvPicPr>
        <p:blipFill>
          <a:blip r:embed="rId5"/>
          <a:stretch>
            <a:fillRect/>
          </a:stretch>
        </p:blipFill>
        <p:spPr>
          <a:xfrm>
            <a:off x="6384754" y="4174819"/>
            <a:ext cx="3933178" cy="2622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79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fade">
                                      <p:cBhvr>
                                        <p:cTn id="30" dur="500"/>
                                        <p:tgtEl>
                                          <p:spTgt spid="1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5" end="5"/>
                                            </p:txEl>
                                          </p:spTgt>
                                        </p:tgtEl>
                                        <p:attrNameLst>
                                          <p:attrName>style.visibility</p:attrName>
                                        </p:attrNameLst>
                                      </p:cBhvr>
                                      <p:to>
                                        <p:strVal val="visible"/>
                                      </p:to>
                                    </p:set>
                                    <p:animEffect transition="in" filter="fade">
                                      <p:cBhvr>
                                        <p:cTn id="38" dur="500"/>
                                        <p:tgtEl>
                                          <p:spTgt spid="14">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1601450" cy="1150907"/>
          </a:xfrm>
        </p:spPr>
        <p:txBody>
          <a:bodyPr>
            <a:normAutofit/>
          </a:bodyPr>
          <a:lstStyle/>
          <a:p>
            <a:r>
              <a:rPr lang="en-US" sz="6600" u="sng" dirty="0"/>
              <a:t>Transgenderism</a:t>
            </a:r>
          </a:p>
        </p:txBody>
      </p:sp>
      <p:sp>
        <p:nvSpPr>
          <p:cNvPr id="14" name="Content Placeholder 13"/>
          <p:cNvSpPr>
            <a:spLocks noGrp="1"/>
          </p:cNvSpPr>
          <p:nvPr>
            <p:ph idx="1"/>
          </p:nvPr>
        </p:nvSpPr>
        <p:spPr>
          <a:xfrm>
            <a:off x="457199" y="1825625"/>
            <a:ext cx="8143875" cy="3778006"/>
          </a:xfrm>
        </p:spPr>
        <p:txBody>
          <a:bodyPr>
            <a:normAutofit/>
          </a:bodyPr>
          <a:lstStyle/>
          <a:p>
            <a:pPr marL="0" indent="0">
              <a:buNone/>
            </a:pPr>
            <a:r>
              <a:rPr lang="en-US" sz="4800" b="1" dirty="0"/>
              <a:t>Genesis 1:27 </a:t>
            </a:r>
          </a:p>
          <a:p>
            <a:pPr marL="0" indent="0">
              <a:buNone/>
            </a:pPr>
            <a:r>
              <a:rPr lang="en-US" sz="4000" dirty="0"/>
              <a:t>So God created man in His own image; in the image of God He created him; </a:t>
            </a:r>
            <a:r>
              <a:rPr lang="en-US" sz="4000" dirty="0">
                <a:solidFill>
                  <a:srgbClr val="FF0000"/>
                </a:solidFill>
                <a:effectLst>
                  <a:outerShdw blurRad="38100" dist="38100" dir="2700000" algn="tl">
                    <a:srgbClr val="000000">
                      <a:alpha val="43137"/>
                    </a:srgbClr>
                  </a:outerShdw>
                </a:effectLst>
              </a:rPr>
              <a:t>male and female </a:t>
            </a:r>
            <a:r>
              <a:rPr lang="en-US" sz="4000" dirty="0"/>
              <a:t>He created them.</a:t>
            </a:r>
          </a:p>
        </p:txBody>
      </p:sp>
      <p:pic>
        <p:nvPicPr>
          <p:cNvPr id="3" name="Picture 2">
            <a:extLst>
              <a:ext uri="{FF2B5EF4-FFF2-40B4-BE49-F238E27FC236}">
                <a16:creationId xmlns:a16="http://schemas.microsoft.com/office/drawing/2014/main" id="{0493D11D-4560-95F0-E789-7DFA4802D7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229600" y="1175922"/>
            <a:ext cx="3962400" cy="3962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123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Modesty/Nakedness</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3600" b="1" dirty="0"/>
              <a:t>Genesis 3:6-7</a:t>
            </a:r>
          </a:p>
          <a:p>
            <a:pPr marL="0" indent="0">
              <a:buNone/>
            </a:pPr>
            <a:r>
              <a:rPr lang="en-US" sz="3200" dirty="0"/>
              <a:t>So when the woman saw that the tree was good for food, that it was pleasant to the eyes, and a tree desirable to make one wise, she took of its fruit and ate. She also gave to her husband with her, and he ate. Then the eyes of both of them were opened, and </a:t>
            </a:r>
            <a:r>
              <a:rPr lang="en-US" sz="3200" dirty="0">
                <a:solidFill>
                  <a:srgbClr val="FF0000"/>
                </a:solidFill>
                <a:effectLst>
                  <a:outerShdw blurRad="38100" dist="38100" dir="2700000" algn="tl">
                    <a:srgbClr val="000000">
                      <a:alpha val="43137"/>
                    </a:srgbClr>
                  </a:outerShdw>
                </a:effectLst>
              </a:rPr>
              <a:t>they knew that they were naked</a:t>
            </a:r>
            <a:r>
              <a:rPr lang="en-US" sz="3200" dirty="0"/>
              <a:t>; and they sewed fig leaves together and made themselves </a:t>
            </a:r>
            <a:r>
              <a:rPr lang="en-US" sz="3200" dirty="0">
                <a:solidFill>
                  <a:srgbClr val="FF0000"/>
                </a:solidFill>
                <a:effectLst>
                  <a:outerShdw blurRad="38100" dist="38100" dir="2700000" algn="tl">
                    <a:srgbClr val="000000">
                      <a:alpha val="43137"/>
                    </a:srgbClr>
                  </a:outerShdw>
                </a:effectLst>
              </a:rPr>
              <a:t>coverings</a:t>
            </a:r>
            <a:r>
              <a:rPr lang="en-US" sz="3200" dirty="0"/>
              <a:t>.</a:t>
            </a:r>
          </a:p>
        </p:txBody>
      </p:sp>
    </p:spTree>
    <p:extLst>
      <p:ext uri="{BB962C8B-B14F-4D97-AF65-F5344CB8AC3E}">
        <p14:creationId xmlns:p14="http://schemas.microsoft.com/office/powerpoint/2010/main" val="151450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Modesty/Nakedness</a:t>
            </a:r>
          </a:p>
        </p:txBody>
      </p:sp>
      <p:sp>
        <p:nvSpPr>
          <p:cNvPr id="14" name="Content Placeholder 13"/>
          <p:cNvSpPr>
            <a:spLocks noGrp="1"/>
          </p:cNvSpPr>
          <p:nvPr>
            <p:ph idx="1"/>
          </p:nvPr>
        </p:nvSpPr>
        <p:spPr>
          <a:xfrm>
            <a:off x="457200" y="1825625"/>
            <a:ext cx="6696075" cy="3778006"/>
          </a:xfrm>
        </p:spPr>
        <p:txBody>
          <a:bodyPr>
            <a:normAutofit/>
          </a:bodyPr>
          <a:lstStyle/>
          <a:p>
            <a:pPr marL="0" indent="0">
              <a:buNone/>
            </a:pPr>
            <a:r>
              <a:rPr lang="en-US" sz="4800" b="1" dirty="0"/>
              <a:t>Genesis 3:21</a:t>
            </a:r>
          </a:p>
          <a:p>
            <a:pPr marL="0" indent="0">
              <a:buNone/>
            </a:pPr>
            <a:r>
              <a:rPr lang="en-US" sz="4000" dirty="0"/>
              <a:t>Also for Adam and his wife the Lord God made </a:t>
            </a:r>
            <a:r>
              <a:rPr lang="en-US" sz="4000" dirty="0">
                <a:solidFill>
                  <a:srgbClr val="FF0000"/>
                </a:solidFill>
                <a:effectLst>
                  <a:outerShdw blurRad="38100" dist="38100" dir="2700000" algn="tl">
                    <a:srgbClr val="000000">
                      <a:alpha val="43137"/>
                    </a:srgbClr>
                  </a:outerShdw>
                </a:effectLst>
              </a:rPr>
              <a:t>tunics of skin</a:t>
            </a:r>
            <a:r>
              <a:rPr lang="en-US" sz="4000" dirty="0"/>
              <a:t>, and </a:t>
            </a:r>
            <a:r>
              <a:rPr lang="en-US" sz="4000" dirty="0">
                <a:solidFill>
                  <a:srgbClr val="FF0000"/>
                </a:solidFill>
                <a:effectLst>
                  <a:outerShdw blurRad="38100" dist="38100" dir="2700000" algn="tl">
                    <a:srgbClr val="000000">
                      <a:alpha val="43137"/>
                    </a:srgbClr>
                  </a:outerShdw>
                </a:effectLst>
              </a:rPr>
              <a:t>clothed them</a:t>
            </a:r>
            <a:r>
              <a:rPr lang="en-US" sz="4000" dirty="0"/>
              <a:t>.</a:t>
            </a:r>
          </a:p>
          <a:p>
            <a:pPr marL="0" indent="0">
              <a:buNone/>
            </a:pPr>
            <a:endParaRPr lang="en-US" sz="3600" b="1" dirty="0"/>
          </a:p>
          <a:p>
            <a:pPr marL="0" indent="0">
              <a:buNone/>
            </a:pPr>
            <a:endParaRPr lang="en-US" sz="3600" b="1" dirty="0"/>
          </a:p>
        </p:txBody>
      </p:sp>
      <p:grpSp>
        <p:nvGrpSpPr>
          <p:cNvPr id="4" name="Group 3">
            <a:extLst>
              <a:ext uri="{FF2B5EF4-FFF2-40B4-BE49-F238E27FC236}">
                <a16:creationId xmlns:a16="http://schemas.microsoft.com/office/drawing/2014/main" id="{2E3B772A-2CA9-4C6E-8976-85463F8EC551}"/>
              </a:ext>
            </a:extLst>
          </p:cNvPr>
          <p:cNvGrpSpPr>
            <a:grpSpLocks noChangeAspect="1"/>
          </p:cNvGrpSpPr>
          <p:nvPr/>
        </p:nvGrpSpPr>
        <p:grpSpPr>
          <a:xfrm>
            <a:off x="7268539" y="1825625"/>
            <a:ext cx="4691299" cy="4188073"/>
            <a:chOff x="5829300" y="1375873"/>
            <a:chExt cx="5600700" cy="4999924"/>
          </a:xfrm>
        </p:grpSpPr>
        <p:pic>
          <p:nvPicPr>
            <p:cNvPr id="2" name="Picture 1">
              <a:extLst>
                <a:ext uri="{FF2B5EF4-FFF2-40B4-BE49-F238E27FC236}">
                  <a16:creationId xmlns:a16="http://schemas.microsoft.com/office/drawing/2014/main" id="{C409505C-3E47-4DE6-8636-1718F8878912}"/>
                </a:ext>
              </a:extLst>
            </p:cNvPr>
            <p:cNvPicPr>
              <a:picLocks noChangeAspect="1"/>
            </p:cNvPicPr>
            <p:nvPr/>
          </p:nvPicPr>
          <p:blipFill rotWithShape="1">
            <a:blip r:embed="rId2"/>
            <a:srcRect l="28727" t="15164"/>
            <a:stretch/>
          </p:blipFill>
          <p:spPr>
            <a:xfrm>
              <a:off x="5829300" y="1375873"/>
              <a:ext cx="5600700" cy="49999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DC1FF6F-1EEF-49D7-9B8E-8FA0F1A3E886}"/>
                </a:ext>
              </a:extLst>
            </p:cNvPr>
            <p:cNvPicPr>
              <a:picLocks noChangeAspect="1"/>
            </p:cNvPicPr>
            <p:nvPr/>
          </p:nvPicPr>
          <p:blipFill rotWithShape="1">
            <a:blip r:embed="rId2"/>
            <a:srcRect l="4268" t="26499" r="72153" b="19939"/>
            <a:stretch/>
          </p:blipFill>
          <p:spPr>
            <a:xfrm>
              <a:off x="6029326" y="2036403"/>
              <a:ext cx="1897884" cy="3156668"/>
            </a:xfrm>
            <a:prstGeom prst="rect">
              <a:avLst/>
            </a:prstGeom>
          </p:spPr>
        </p:pic>
        <p:sp>
          <p:nvSpPr>
            <p:cNvPr id="3" name="Freeform: Shape 2">
              <a:extLst>
                <a:ext uri="{FF2B5EF4-FFF2-40B4-BE49-F238E27FC236}">
                  <a16:creationId xmlns:a16="http://schemas.microsoft.com/office/drawing/2014/main" id="{C65087D7-5908-4089-A6DF-2C8A309A05D2}"/>
                </a:ext>
              </a:extLst>
            </p:cNvPr>
            <p:cNvSpPr/>
            <p:nvPr/>
          </p:nvSpPr>
          <p:spPr>
            <a:xfrm>
              <a:off x="6478432" y="3489141"/>
              <a:ext cx="996553" cy="889990"/>
            </a:xfrm>
            <a:custGeom>
              <a:avLst/>
              <a:gdLst>
                <a:gd name="connsiteX0" fmla="*/ 14586 w 1078977"/>
                <a:gd name="connsiteY0" fmla="*/ 928511 h 939370"/>
                <a:gd name="connsiteX1" fmla="*/ 300336 w 1078977"/>
                <a:gd name="connsiteY1" fmla="*/ 938036 h 939370"/>
                <a:gd name="connsiteX2" fmla="*/ 719436 w 1078977"/>
                <a:gd name="connsiteY2" fmla="*/ 928511 h 939370"/>
                <a:gd name="connsiteX3" fmla="*/ 1052811 w 1078977"/>
                <a:gd name="connsiteY3" fmla="*/ 938036 h 939370"/>
                <a:gd name="connsiteX4" fmla="*/ 1052811 w 1078977"/>
                <a:gd name="connsiteY4" fmla="*/ 918986 h 939370"/>
                <a:gd name="connsiteX5" fmla="*/ 1014711 w 1078977"/>
                <a:gd name="connsiteY5" fmla="*/ 757061 h 939370"/>
                <a:gd name="connsiteX6" fmla="*/ 843261 w 1078977"/>
                <a:gd name="connsiteY6" fmla="*/ 52211 h 939370"/>
                <a:gd name="connsiteX7" fmla="*/ 738486 w 1078977"/>
                <a:gd name="connsiteY7" fmla="*/ 52211 h 939370"/>
                <a:gd name="connsiteX8" fmla="*/ 195561 w 1078977"/>
                <a:gd name="connsiteY8" fmla="*/ 61736 h 939370"/>
                <a:gd name="connsiteX9" fmla="*/ 243186 w 1078977"/>
                <a:gd name="connsiteY9" fmla="*/ 80786 h 939370"/>
                <a:gd name="connsiteX10" fmla="*/ 166986 w 1078977"/>
                <a:gd name="connsiteY10" fmla="*/ 261761 h 939370"/>
                <a:gd name="connsiteX11" fmla="*/ 52686 w 1078977"/>
                <a:gd name="connsiteY11" fmla="*/ 842786 h 939370"/>
                <a:gd name="connsiteX12" fmla="*/ 14586 w 1078977"/>
                <a:gd name="connsiteY12" fmla="*/ 928511 h 939370"/>
                <a:gd name="connsiteX0" fmla="*/ 14586 w 1078977"/>
                <a:gd name="connsiteY0" fmla="*/ 928511 h 939370"/>
                <a:gd name="connsiteX1" fmla="*/ 300336 w 1078977"/>
                <a:gd name="connsiteY1" fmla="*/ 938036 h 939370"/>
                <a:gd name="connsiteX2" fmla="*/ 719436 w 1078977"/>
                <a:gd name="connsiteY2" fmla="*/ 928511 h 939370"/>
                <a:gd name="connsiteX3" fmla="*/ 1052811 w 1078977"/>
                <a:gd name="connsiteY3" fmla="*/ 938036 h 939370"/>
                <a:gd name="connsiteX4" fmla="*/ 1052811 w 1078977"/>
                <a:gd name="connsiteY4" fmla="*/ 918986 h 939370"/>
                <a:gd name="connsiteX5" fmla="*/ 1014711 w 1078977"/>
                <a:gd name="connsiteY5" fmla="*/ 757061 h 939370"/>
                <a:gd name="connsiteX6" fmla="*/ 843261 w 1078977"/>
                <a:gd name="connsiteY6" fmla="*/ 52211 h 939370"/>
                <a:gd name="connsiteX7" fmla="*/ 738486 w 1078977"/>
                <a:gd name="connsiteY7" fmla="*/ 52211 h 939370"/>
                <a:gd name="connsiteX8" fmla="*/ 195561 w 1078977"/>
                <a:gd name="connsiteY8" fmla="*/ 61736 h 939370"/>
                <a:gd name="connsiteX9" fmla="*/ 243186 w 1078977"/>
                <a:gd name="connsiteY9" fmla="*/ 80786 h 939370"/>
                <a:gd name="connsiteX10" fmla="*/ 166986 w 1078977"/>
                <a:gd name="connsiteY10" fmla="*/ 261761 h 939370"/>
                <a:gd name="connsiteX11" fmla="*/ 52686 w 1078977"/>
                <a:gd name="connsiteY11" fmla="*/ 842786 h 939370"/>
                <a:gd name="connsiteX12" fmla="*/ 14586 w 1078977"/>
                <a:gd name="connsiteY12" fmla="*/ 928511 h 939370"/>
                <a:gd name="connsiteX0" fmla="*/ 14586 w 1078977"/>
                <a:gd name="connsiteY0" fmla="*/ 924591 h 935450"/>
                <a:gd name="connsiteX1" fmla="*/ 300336 w 1078977"/>
                <a:gd name="connsiteY1" fmla="*/ 934116 h 935450"/>
                <a:gd name="connsiteX2" fmla="*/ 719436 w 1078977"/>
                <a:gd name="connsiteY2" fmla="*/ 924591 h 935450"/>
                <a:gd name="connsiteX3" fmla="*/ 1052811 w 1078977"/>
                <a:gd name="connsiteY3" fmla="*/ 934116 h 935450"/>
                <a:gd name="connsiteX4" fmla="*/ 1052811 w 1078977"/>
                <a:gd name="connsiteY4" fmla="*/ 915066 h 935450"/>
                <a:gd name="connsiteX5" fmla="*/ 1014711 w 1078977"/>
                <a:gd name="connsiteY5" fmla="*/ 753141 h 935450"/>
                <a:gd name="connsiteX6" fmla="*/ 843261 w 1078977"/>
                <a:gd name="connsiteY6" fmla="*/ 48291 h 935450"/>
                <a:gd name="connsiteX7" fmla="*/ 713856 w 1078977"/>
                <a:gd name="connsiteY7" fmla="*/ 60606 h 935450"/>
                <a:gd name="connsiteX8" fmla="*/ 195561 w 1078977"/>
                <a:gd name="connsiteY8" fmla="*/ 57816 h 935450"/>
                <a:gd name="connsiteX9" fmla="*/ 243186 w 1078977"/>
                <a:gd name="connsiteY9" fmla="*/ 76866 h 935450"/>
                <a:gd name="connsiteX10" fmla="*/ 166986 w 1078977"/>
                <a:gd name="connsiteY10" fmla="*/ 257841 h 935450"/>
                <a:gd name="connsiteX11" fmla="*/ 52686 w 1078977"/>
                <a:gd name="connsiteY11" fmla="*/ 838866 h 935450"/>
                <a:gd name="connsiteX12" fmla="*/ 14586 w 1078977"/>
                <a:gd name="connsiteY12" fmla="*/ 924591 h 935450"/>
                <a:gd name="connsiteX0" fmla="*/ 14586 w 1078977"/>
                <a:gd name="connsiteY0" fmla="*/ 870733 h 881592"/>
                <a:gd name="connsiteX1" fmla="*/ 300336 w 1078977"/>
                <a:gd name="connsiteY1" fmla="*/ 880258 h 881592"/>
                <a:gd name="connsiteX2" fmla="*/ 719436 w 1078977"/>
                <a:gd name="connsiteY2" fmla="*/ 870733 h 881592"/>
                <a:gd name="connsiteX3" fmla="*/ 1052811 w 1078977"/>
                <a:gd name="connsiteY3" fmla="*/ 880258 h 881592"/>
                <a:gd name="connsiteX4" fmla="*/ 1052811 w 1078977"/>
                <a:gd name="connsiteY4" fmla="*/ 861208 h 881592"/>
                <a:gd name="connsiteX5" fmla="*/ 1014711 w 1078977"/>
                <a:gd name="connsiteY5" fmla="*/ 699283 h 881592"/>
                <a:gd name="connsiteX6" fmla="*/ 864813 w 1078977"/>
                <a:gd name="connsiteY6" fmla="*/ 71403 h 881592"/>
                <a:gd name="connsiteX7" fmla="*/ 713856 w 1078977"/>
                <a:gd name="connsiteY7" fmla="*/ 6748 h 881592"/>
                <a:gd name="connsiteX8" fmla="*/ 195561 w 1078977"/>
                <a:gd name="connsiteY8" fmla="*/ 3958 h 881592"/>
                <a:gd name="connsiteX9" fmla="*/ 243186 w 1078977"/>
                <a:gd name="connsiteY9" fmla="*/ 23008 h 881592"/>
                <a:gd name="connsiteX10" fmla="*/ 166986 w 1078977"/>
                <a:gd name="connsiteY10" fmla="*/ 203983 h 881592"/>
                <a:gd name="connsiteX11" fmla="*/ 52686 w 1078977"/>
                <a:gd name="connsiteY11" fmla="*/ 785008 h 881592"/>
                <a:gd name="connsiteX12" fmla="*/ 14586 w 1078977"/>
                <a:gd name="connsiteY12" fmla="*/ 870733 h 881592"/>
                <a:gd name="connsiteX0" fmla="*/ 14586 w 1078977"/>
                <a:gd name="connsiteY0" fmla="*/ 876620 h 887479"/>
                <a:gd name="connsiteX1" fmla="*/ 300336 w 1078977"/>
                <a:gd name="connsiteY1" fmla="*/ 886145 h 887479"/>
                <a:gd name="connsiteX2" fmla="*/ 719436 w 1078977"/>
                <a:gd name="connsiteY2" fmla="*/ 876620 h 887479"/>
                <a:gd name="connsiteX3" fmla="*/ 1052811 w 1078977"/>
                <a:gd name="connsiteY3" fmla="*/ 886145 h 887479"/>
                <a:gd name="connsiteX4" fmla="*/ 1052811 w 1078977"/>
                <a:gd name="connsiteY4" fmla="*/ 867095 h 887479"/>
                <a:gd name="connsiteX5" fmla="*/ 1014711 w 1078977"/>
                <a:gd name="connsiteY5" fmla="*/ 705170 h 887479"/>
                <a:gd name="connsiteX6" fmla="*/ 864813 w 1078977"/>
                <a:gd name="connsiteY6" fmla="*/ 77290 h 887479"/>
                <a:gd name="connsiteX7" fmla="*/ 713856 w 1078977"/>
                <a:gd name="connsiteY7" fmla="*/ 12635 h 887479"/>
                <a:gd name="connsiteX8" fmla="*/ 195561 w 1078977"/>
                <a:gd name="connsiteY8" fmla="*/ 9845 h 887479"/>
                <a:gd name="connsiteX9" fmla="*/ 243186 w 1078977"/>
                <a:gd name="connsiteY9" fmla="*/ 28895 h 887479"/>
                <a:gd name="connsiteX10" fmla="*/ 166986 w 1078977"/>
                <a:gd name="connsiteY10" fmla="*/ 209870 h 887479"/>
                <a:gd name="connsiteX11" fmla="*/ 52686 w 1078977"/>
                <a:gd name="connsiteY11" fmla="*/ 790895 h 887479"/>
                <a:gd name="connsiteX12" fmla="*/ 14586 w 1078977"/>
                <a:gd name="connsiteY12" fmla="*/ 876620 h 887479"/>
                <a:gd name="connsiteX0" fmla="*/ 14586 w 1078977"/>
                <a:gd name="connsiteY0" fmla="*/ 869564 h 880423"/>
                <a:gd name="connsiteX1" fmla="*/ 300336 w 1078977"/>
                <a:gd name="connsiteY1" fmla="*/ 879089 h 880423"/>
                <a:gd name="connsiteX2" fmla="*/ 719436 w 1078977"/>
                <a:gd name="connsiteY2" fmla="*/ 869564 h 880423"/>
                <a:gd name="connsiteX3" fmla="*/ 1052811 w 1078977"/>
                <a:gd name="connsiteY3" fmla="*/ 879089 h 880423"/>
                <a:gd name="connsiteX4" fmla="*/ 1052811 w 1078977"/>
                <a:gd name="connsiteY4" fmla="*/ 860039 h 880423"/>
                <a:gd name="connsiteX5" fmla="*/ 1014711 w 1078977"/>
                <a:gd name="connsiteY5" fmla="*/ 698114 h 880423"/>
                <a:gd name="connsiteX6" fmla="*/ 864813 w 1078977"/>
                <a:gd name="connsiteY6" fmla="*/ 70234 h 880423"/>
                <a:gd name="connsiteX7" fmla="*/ 713856 w 1078977"/>
                <a:gd name="connsiteY7" fmla="*/ 5579 h 880423"/>
                <a:gd name="connsiteX8" fmla="*/ 195561 w 1078977"/>
                <a:gd name="connsiteY8" fmla="*/ 2789 h 880423"/>
                <a:gd name="connsiteX9" fmla="*/ 243186 w 1078977"/>
                <a:gd name="connsiteY9" fmla="*/ 21839 h 880423"/>
                <a:gd name="connsiteX10" fmla="*/ 166986 w 1078977"/>
                <a:gd name="connsiteY10" fmla="*/ 202814 h 880423"/>
                <a:gd name="connsiteX11" fmla="*/ 52686 w 1078977"/>
                <a:gd name="connsiteY11" fmla="*/ 783839 h 880423"/>
                <a:gd name="connsiteX12" fmla="*/ 14586 w 1078977"/>
                <a:gd name="connsiteY12" fmla="*/ 869564 h 880423"/>
                <a:gd name="connsiteX0" fmla="*/ 14586 w 1078977"/>
                <a:gd name="connsiteY0" fmla="*/ 869564 h 880423"/>
                <a:gd name="connsiteX1" fmla="*/ 300336 w 1078977"/>
                <a:gd name="connsiteY1" fmla="*/ 879089 h 880423"/>
                <a:gd name="connsiteX2" fmla="*/ 719436 w 1078977"/>
                <a:gd name="connsiteY2" fmla="*/ 869564 h 880423"/>
                <a:gd name="connsiteX3" fmla="*/ 1052811 w 1078977"/>
                <a:gd name="connsiteY3" fmla="*/ 879089 h 880423"/>
                <a:gd name="connsiteX4" fmla="*/ 1052811 w 1078977"/>
                <a:gd name="connsiteY4" fmla="*/ 860039 h 880423"/>
                <a:gd name="connsiteX5" fmla="*/ 1014711 w 1078977"/>
                <a:gd name="connsiteY5" fmla="*/ 698114 h 880423"/>
                <a:gd name="connsiteX6" fmla="*/ 864813 w 1078977"/>
                <a:gd name="connsiteY6" fmla="*/ 70234 h 880423"/>
                <a:gd name="connsiteX7" fmla="*/ 713856 w 1078977"/>
                <a:gd name="connsiteY7" fmla="*/ 5579 h 880423"/>
                <a:gd name="connsiteX8" fmla="*/ 195561 w 1078977"/>
                <a:gd name="connsiteY8" fmla="*/ 2789 h 880423"/>
                <a:gd name="connsiteX9" fmla="*/ 243186 w 1078977"/>
                <a:gd name="connsiteY9" fmla="*/ 21839 h 880423"/>
                <a:gd name="connsiteX10" fmla="*/ 166986 w 1078977"/>
                <a:gd name="connsiteY10" fmla="*/ 202814 h 880423"/>
                <a:gd name="connsiteX11" fmla="*/ 52686 w 1078977"/>
                <a:gd name="connsiteY11" fmla="*/ 783839 h 880423"/>
                <a:gd name="connsiteX12" fmla="*/ 14586 w 1078977"/>
                <a:gd name="connsiteY12" fmla="*/ 869564 h 880423"/>
                <a:gd name="connsiteX0" fmla="*/ 14586 w 1078977"/>
                <a:gd name="connsiteY0" fmla="*/ 873384 h 884243"/>
                <a:gd name="connsiteX1" fmla="*/ 300336 w 1078977"/>
                <a:gd name="connsiteY1" fmla="*/ 882909 h 884243"/>
                <a:gd name="connsiteX2" fmla="*/ 719436 w 1078977"/>
                <a:gd name="connsiteY2" fmla="*/ 873384 h 884243"/>
                <a:gd name="connsiteX3" fmla="*/ 1052811 w 1078977"/>
                <a:gd name="connsiteY3" fmla="*/ 882909 h 884243"/>
                <a:gd name="connsiteX4" fmla="*/ 1052811 w 1078977"/>
                <a:gd name="connsiteY4" fmla="*/ 863859 h 884243"/>
                <a:gd name="connsiteX5" fmla="*/ 1014711 w 1078977"/>
                <a:gd name="connsiteY5" fmla="*/ 701934 h 884243"/>
                <a:gd name="connsiteX6" fmla="*/ 864813 w 1078977"/>
                <a:gd name="connsiteY6" fmla="*/ 74054 h 884243"/>
                <a:gd name="connsiteX7" fmla="*/ 713856 w 1078977"/>
                <a:gd name="connsiteY7" fmla="*/ 9399 h 884243"/>
                <a:gd name="connsiteX8" fmla="*/ 195561 w 1078977"/>
                <a:gd name="connsiteY8" fmla="*/ 6609 h 884243"/>
                <a:gd name="connsiteX9" fmla="*/ 212399 w 1078977"/>
                <a:gd name="connsiteY9" fmla="*/ 68762 h 884243"/>
                <a:gd name="connsiteX10" fmla="*/ 166986 w 1078977"/>
                <a:gd name="connsiteY10" fmla="*/ 206634 h 884243"/>
                <a:gd name="connsiteX11" fmla="*/ 52686 w 1078977"/>
                <a:gd name="connsiteY11" fmla="*/ 787659 h 884243"/>
                <a:gd name="connsiteX12" fmla="*/ 14586 w 1078977"/>
                <a:gd name="connsiteY12" fmla="*/ 873384 h 884243"/>
                <a:gd name="connsiteX0" fmla="*/ 14586 w 1078977"/>
                <a:gd name="connsiteY0" fmla="*/ 877737 h 888596"/>
                <a:gd name="connsiteX1" fmla="*/ 300336 w 1078977"/>
                <a:gd name="connsiteY1" fmla="*/ 887262 h 888596"/>
                <a:gd name="connsiteX2" fmla="*/ 719436 w 1078977"/>
                <a:gd name="connsiteY2" fmla="*/ 877737 h 888596"/>
                <a:gd name="connsiteX3" fmla="*/ 1052811 w 1078977"/>
                <a:gd name="connsiteY3" fmla="*/ 887262 h 888596"/>
                <a:gd name="connsiteX4" fmla="*/ 1052811 w 1078977"/>
                <a:gd name="connsiteY4" fmla="*/ 868212 h 888596"/>
                <a:gd name="connsiteX5" fmla="*/ 1014711 w 1078977"/>
                <a:gd name="connsiteY5" fmla="*/ 706287 h 888596"/>
                <a:gd name="connsiteX6" fmla="*/ 864813 w 1078977"/>
                <a:gd name="connsiteY6" fmla="*/ 78407 h 888596"/>
                <a:gd name="connsiteX7" fmla="*/ 713856 w 1078977"/>
                <a:gd name="connsiteY7" fmla="*/ 13752 h 888596"/>
                <a:gd name="connsiteX8" fmla="*/ 272531 w 1078977"/>
                <a:gd name="connsiteY8" fmla="*/ 4804 h 888596"/>
                <a:gd name="connsiteX9" fmla="*/ 212399 w 1078977"/>
                <a:gd name="connsiteY9" fmla="*/ 73115 h 888596"/>
                <a:gd name="connsiteX10" fmla="*/ 166986 w 1078977"/>
                <a:gd name="connsiteY10" fmla="*/ 210987 h 888596"/>
                <a:gd name="connsiteX11" fmla="*/ 52686 w 1078977"/>
                <a:gd name="connsiteY11" fmla="*/ 792012 h 888596"/>
                <a:gd name="connsiteX12" fmla="*/ 14586 w 1078977"/>
                <a:gd name="connsiteY12" fmla="*/ 877737 h 888596"/>
                <a:gd name="connsiteX0" fmla="*/ 14586 w 1078977"/>
                <a:gd name="connsiteY0" fmla="*/ 878877 h 889736"/>
                <a:gd name="connsiteX1" fmla="*/ 300336 w 1078977"/>
                <a:gd name="connsiteY1" fmla="*/ 888402 h 889736"/>
                <a:gd name="connsiteX2" fmla="*/ 719436 w 1078977"/>
                <a:gd name="connsiteY2" fmla="*/ 878877 h 889736"/>
                <a:gd name="connsiteX3" fmla="*/ 1052811 w 1078977"/>
                <a:gd name="connsiteY3" fmla="*/ 888402 h 889736"/>
                <a:gd name="connsiteX4" fmla="*/ 1052811 w 1078977"/>
                <a:gd name="connsiteY4" fmla="*/ 869352 h 889736"/>
                <a:gd name="connsiteX5" fmla="*/ 1014711 w 1078977"/>
                <a:gd name="connsiteY5" fmla="*/ 707427 h 889736"/>
                <a:gd name="connsiteX6" fmla="*/ 864813 w 1078977"/>
                <a:gd name="connsiteY6" fmla="*/ 79547 h 889736"/>
                <a:gd name="connsiteX7" fmla="*/ 713856 w 1078977"/>
                <a:gd name="connsiteY7" fmla="*/ 14892 h 889736"/>
                <a:gd name="connsiteX8" fmla="*/ 272531 w 1078977"/>
                <a:gd name="connsiteY8" fmla="*/ 5944 h 889736"/>
                <a:gd name="connsiteX9" fmla="*/ 200084 w 1078977"/>
                <a:gd name="connsiteY9" fmla="*/ 89649 h 889736"/>
                <a:gd name="connsiteX10" fmla="*/ 166986 w 1078977"/>
                <a:gd name="connsiteY10" fmla="*/ 212127 h 889736"/>
                <a:gd name="connsiteX11" fmla="*/ 52686 w 1078977"/>
                <a:gd name="connsiteY11" fmla="*/ 793152 h 889736"/>
                <a:gd name="connsiteX12" fmla="*/ 14586 w 1078977"/>
                <a:gd name="connsiteY12" fmla="*/ 878877 h 889736"/>
                <a:gd name="connsiteX0" fmla="*/ 14586 w 1078977"/>
                <a:gd name="connsiteY0" fmla="*/ 878877 h 889736"/>
                <a:gd name="connsiteX1" fmla="*/ 300336 w 1078977"/>
                <a:gd name="connsiteY1" fmla="*/ 888402 h 889736"/>
                <a:gd name="connsiteX2" fmla="*/ 719436 w 1078977"/>
                <a:gd name="connsiteY2" fmla="*/ 878877 h 889736"/>
                <a:gd name="connsiteX3" fmla="*/ 1052811 w 1078977"/>
                <a:gd name="connsiteY3" fmla="*/ 888402 h 889736"/>
                <a:gd name="connsiteX4" fmla="*/ 1052811 w 1078977"/>
                <a:gd name="connsiteY4" fmla="*/ 869352 h 889736"/>
                <a:gd name="connsiteX5" fmla="*/ 1014711 w 1078977"/>
                <a:gd name="connsiteY5" fmla="*/ 707427 h 889736"/>
                <a:gd name="connsiteX6" fmla="*/ 864813 w 1078977"/>
                <a:gd name="connsiteY6" fmla="*/ 79547 h 889736"/>
                <a:gd name="connsiteX7" fmla="*/ 713856 w 1078977"/>
                <a:gd name="connsiteY7" fmla="*/ 14892 h 889736"/>
                <a:gd name="connsiteX8" fmla="*/ 272531 w 1078977"/>
                <a:gd name="connsiteY8" fmla="*/ 5944 h 889736"/>
                <a:gd name="connsiteX9" fmla="*/ 200084 w 1078977"/>
                <a:gd name="connsiteY9" fmla="*/ 89649 h 889736"/>
                <a:gd name="connsiteX10" fmla="*/ 166986 w 1078977"/>
                <a:gd name="connsiteY10" fmla="*/ 212127 h 889736"/>
                <a:gd name="connsiteX11" fmla="*/ 52686 w 1078977"/>
                <a:gd name="connsiteY11" fmla="*/ 793152 h 889736"/>
                <a:gd name="connsiteX12" fmla="*/ 14586 w 1078977"/>
                <a:gd name="connsiteY12" fmla="*/ 878877 h 889736"/>
                <a:gd name="connsiteX0" fmla="*/ 14586 w 1078977"/>
                <a:gd name="connsiteY0" fmla="*/ 878877 h 889736"/>
                <a:gd name="connsiteX1" fmla="*/ 300336 w 1078977"/>
                <a:gd name="connsiteY1" fmla="*/ 888402 h 889736"/>
                <a:gd name="connsiteX2" fmla="*/ 719436 w 1078977"/>
                <a:gd name="connsiteY2" fmla="*/ 878877 h 889736"/>
                <a:gd name="connsiteX3" fmla="*/ 1052811 w 1078977"/>
                <a:gd name="connsiteY3" fmla="*/ 888402 h 889736"/>
                <a:gd name="connsiteX4" fmla="*/ 1052811 w 1078977"/>
                <a:gd name="connsiteY4" fmla="*/ 869352 h 889736"/>
                <a:gd name="connsiteX5" fmla="*/ 1014711 w 1078977"/>
                <a:gd name="connsiteY5" fmla="*/ 707427 h 889736"/>
                <a:gd name="connsiteX6" fmla="*/ 864813 w 1078977"/>
                <a:gd name="connsiteY6" fmla="*/ 79547 h 889736"/>
                <a:gd name="connsiteX7" fmla="*/ 713856 w 1078977"/>
                <a:gd name="connsiteY7" fmla="*/ 14892 h 889736"/>
                <a:gd name="connsiteX8" fmla="*/ 272531 w 1078977"/>
                <a:gd name="connsiteY8" fmla="*/ 5944 h 889736"/>
                <a:gd name="connsiteX9" fmla="*/ 190848 w 1078977"/>
                <a:gd name="connsiteY9" fmla="*/ 89649 h 889736"/>
                <a:gd name="connsiteX10" fmla="*/ 166986 w 1078977"/>
                <a:gd name="connsiteY10" fmla="*/ 212127 h 889736"/>
                <a:gd name="connsiteX11" fmla="*/ 52686 w 1078977"/>
                <a:gd name="connsiteY11" fmla="*/ 793152 h 889736"/>
                <a:gd name="connsiteX12" fmla="*/ 14586 w 1078977"/>
                <a:gd name="connsiteY12" fmla="*/ 878877 h 889736"/>
                <a:gd name="connsiteX0" fmla="*/ 14586 w 1078977"/>
                <a:gd name="connsiteY0" fmla="*/ 868369 h 879228"/>
                <a:gd name="connsiteX1" fmla="*/ 300336 w 1078977"/>
                <a:gd name="connsiteY1" fmla="*/ 877894 h 879228"/>
                <a:gd name="connsiteX2" fmla="*/ 719436 w 1078977"/>
                <a:gd name="connsiteY2" fmla="*/ 868369 h 879228"/>
                <a:gd name="connsiteX3" fmla="*/ 1052811 w 1078977"/>
                <a:gd name="connsiteY3" fmla="*/ 877894 h 879228"/>
                <a:gd name="connsiteX4" fmla="*/ 1052811 w 1078977"/>
                <a:gd name="connsiteY4" fmla="*/ 858844 h 879228"/>
                <a:gd name="connsiteX5" fmla="*/ 1014711 w 1078977"/>
                <a:gd name="connsiteY5" fmla="*/ 696919 h 879228"/>
                <a:gd name="connsiteX6" fmla="*/ 864813 w 1078977"/>
                <a:gd name="connsiteY6" fmla="*/ 69039 h 879228"/>
                <a:gd name="connsiteX7" fmla="*/ 713856 w 1078977"/>
                <a:gd name="connsiteY7" fmla="*/ 4384 h 879228"/>
                <a:gd name="connsiteX8" fmla="*/ 281768 w 1078977"/>
                <a:gd name="connsiteY8" fmla="*/ 13909 h 879228"/>
                <a:gd name="connsiteX9" fmla="*/ 190848 w 1078977"/>
                <a:gd name="connsiteY9" fmla="*/ 79141 h 879228"/>
                <a:gd name="connsiteX10" fmla="*/ 166986 w 1078977"/>
                <a:gd name="connsiteY10" fmla="*/ 201619 h 879228"/>
                <a:gd name="connsiteX11" fmla="*/ 52686 w 1078977"/>
                <a:gd name="connsiteY11" fmla="*/ 782644 h 879228"/>
                <a:gd name="connsiteX12" fmla="*/ 14586 w 1078977"/>
                <a:gd name="connsiteY12" fmla="*/ 868369 h 879228"/>
                <a:gd name="connsiteX0" fmla="*/ 30350 w 1039323"/>
                <a:gd name="connsiteY0" fmla="*/ 883763 h 889990"/>
                <a:gd name="connsiteX1" fmla="*/ 260682 w 1039323"/>
                <a:gd name="connsiteY1" fmla="*/ 877894 h 889990"/>
                <a:gd name="connsiteX2" fmla="*/ 679782 w 1039323"/>
                <a:gd name="connsiteY2" fmla="*/ 868369 h 889990"/>
                <a:gd name="connsiteX3" fmla="*/ 1013157 w 1039323"/>
                <a:gd name="connsiteY3" fmla="*/ 877894 h 889990"/>
                <a:gd name="connsiteX4" fmla="*/ 1013157 w 1039323"/>
                <a:gd name="connsiteY4" fmla="*/ 858844 h 889990"/>
                <a:gd name="connsiteX5" fmla="*/ 975057 w 1039323"/>
                <a:gd name="connsiteY5" fmla="*/ 696919 h 889990"/>
                <a:gd name="connsiteX6" fmla="*/ 825159 w 1039323"/>
                <a:gd name="connsiteY6" fmla="*/ 69039 h 889990"/>
                <a:gd name="connsiteX7" fmla="*/ 674202 w 1039323"/>
                <a:gd name="connsiteY7" fmla="*/ 4384 h 889990"/>
                <a:gd name="connsiteX8" fmla="*/ 242114 w 1039323"/>
                <a:gd name="connsiteY8" fmla="*/ 13909 h 889990"/>
                <a:gd name="connsiteX9" fmla="*/ 151194 w 1039323"/>
                <a:gd name="connsiteY9" fmla="*/ 79141 h 889990"/>
                <a:gd name="connsiteX10" fmla="*/ 127332 w 1039323"/>
                <a:gd name="connsiteY10" fmla="*/ 201619 h 889990"/>
                <a:gd name="connsiteX11" fmla="*/ 13032 w 1039323"/>
                <a:gd name="connsiteY11" fmla="*/ 782644 h 889990"/>
                <a:gd name="connsiteX12" fmla="*/ 30350 w 1039323"/>
                <a:gd name="connsiteY12" fmla="*/ 883763 h 889990"/>
                <a:gd name="connsiteX0" fmla="*/ 30350 w 1029183"/>
                <a:gd name="connsiteY0" fmla="*/ 883763 h 889990"/>
                <a:gd name="connsiteX1" fmla="*/ 260682 w 1029183"/>
                <a:gd name="connsiteY1" fmla="*/ 877894 h 889990"/>
                <a:gd name="connsiteX2" fmla="*/ 679782 w 1029183"/>
                <a:gd name="connsiteY2" fmla="*/ 868369 h 889990"/>
                <a:gd name="connsiteX3" fmla="*/ 1013157 w 1029183"/>
                <a:gd name="connsiteY3" fmla="*/ 877894 h 889990"/>
                <a:gd name="connsiteX4" fmla="*/ 976211 w 1029183"/>
                <a:gd name="connsiteY4" fmla="*/ 852687 h 889990"/>
                <a:gd name="connsiteX5" fmla="*/ 975057 w 1029183"/>
                <a:gd name="connsiteY5" fmla="*/ 696919 h 889990"/>
                <a:gd name="connsiteX6" fmla="*/ 825159 w 1029183"/>
                <a:gd name="connsiteY6" fmla="*/ 69039 h 889990"/>
                <a:gd name="connsiteX7" fmla="*/ 674202 w 1029183"/>
                <a:gd name="connsiteY7" fmla="*/ 4384 h 889990"/>
                <a:gd name="connsiteX8" fmla="*/ 242114 w 1029183"/>
                <a:gd name="connsiteY8" fmla="*/ 13909 h 889990"/>
                <a:gd name="connsiteX9" fmla="*/ 151194 w 1029183"/>
                <a:gd name="connsiteY9" fmla="*/ 79141 h 889990"/>
                <a:gd name="connsiteX10" fmla="*/ 127332 w 1029183"/>
                <a:gd name="connsiteY10" fmla="*/ 201619 h 889990"/>
                <a:gd name="connsiteX11" fmla="*/ 13032 w 1029183"/>
                <a:gd name="connsiteY11" fmla="*/ 782644 h 889990"/>
                <a:gd name="connsiteX12" fmla="*/ 30350 w 1029183"/>
                <a:gd name="connsiteY12" fmla="*/ 883763 h 889990"/>
                <a:gd name="connsiteX0" fmla="*/ 30350 w 1028804"/>
                <a:gd name="connsiteY0" fmla="*/ 883763 h 889990"/>
                <a:gd name="connsiteX1" fmla="*/ 260682 w 1028804"/>
                <a:gd name="connsiteY1" fmla="*/ 877894 h 889990"/>
                <a:gd name="connsiteX2" fmla="*/ 679782 w 1028804"/>
                <a:gd name="connsiteY2" fmla="*/ 868369 h 889990"/>
                <a:gd name="connsiteX3" fmla="*/ 1013157 w 1028804"/>
                <a:gd name="connsiteY3" fmla="*/ 877894 h 889990"/>
                <a:gd name="connsiteX4" fmla="*/ 976211 w 1028804"/>
                <a:gd name="connsiteY4" fmla="*/ 852687 h 889990"/>
                <a:gd name="connsiteX5" fmla="*/ 975057 w 1028804"/>
                <a:gd name="connsiteY5" fmla="*/ 696919 h 889990"/>
                <a:gd name="connsiteX6" fmla="*/ 825159 w 1028804"/>
                <a:gd name="connsiteY6" fmla="*/ 69039 h 889990"/>
                <a:gd name="connsiteX7" fmla="*/ 674202 w 1028804"/>
                <a:gd name="connsiteY7" fmla="*/ 4384 h 889990"/>
                <a:gd name="connsiteX8" fmla="*/ 242114 w 1028804"/>
                <a:gd name="connsiteY8" fmla="*/ 13909 h 889990"/>
                <a:gd name="connsiteX9" fmla="*/ 151194 w 1028804"/>
                <a:gd name="connsiteY9" fmla="*/ 79141 h 889990"/>
                <a:gd name="connsiteX10" fmla="*/ 127332 w 1028804"/>
                <a:gd name="connsiteY10" fmla="*/ 201619 h 889990"/>
                <a:gd name="connsiteX11" fmla="*/ 13032 w 1028804"/>
                <a:gd name="connsiteY11" fmla="*/ 782644 h 889990"/>
                <a:gd name="connsiteX12" fmla="*/ 30350 w 1028804"/>
                <a:gd name="connsiteY12" fmla="*/ 883763 h 889990"/>
                <a:gd name="connsiteX0" fmla="*/ 30350 w 989898"/>
                <a:gd name="connsiteY0" fmla="*/ 883763 h 889990"/>
                <a:gd name="connsiteX1" fmla="*/ 260682 w 989898"/>
                <a:gd name="connsiteY1" fmla="*/ 877894 h 889990"/>
                <a:gd name="connsiteX2" fmla="*/ 679782 w 989898"/>
                <a:gd name="connsiteY2" fmla="*/ 868369 h 889990"/>
                <a:gd name="connsiteX3" fmla="*/ 902320 w 989898"/>
                <a:gd name="connsiteY3" fmla="*/ 874815 h 889990"/>
                <a:gd name="connsiteX4" fmla="*/ 976211 w 989898"/>
                <a:gd name="connsiteY4" fmla="*/ 852687 h 889990"/>
                <a:gd name="connsiteX5" fmla="*/ 975057 w 989898"/>
                <a:gd name="connsiteY5" fmla="*/ 696919 h 889990"/>
                <a:gd name="connsiteX6" fmla="*/ 825159 w 989898"/>
                <a:gd name="connsiteY6" fmla="*/ 69039 h 889990"/>
                <a:gd name="connsiteX7" fmla="*/ 674202 w 989898"/>
                <a:gd name="connsiteY7" fmla="*/ 4384 h 889990"/>
                <a:gd name="connsiteX8" fmla="*/ 242114 w 989898"/>
                <a:gd name="connsiteY8" fmla="*/ 13909 h 889990"/>
                <a:gd name="connsiteX9" fmla="*/ 151194 w 989898"/>
                <a:gd name="connsiteY9" fmla="*/ 79141 h 889990"/>
                <a:gd name="connsiteX10" fmla="*/ 127332 w 989898"/>
                <a:gd name="connsiteY10" fmla="*/ 201619 h 889990"/>
                <a:gd name="connsiteX11" fmla="*/ 13032 w 989898"/>
                <a:gd name="connsiteY11" fmla="*/ 782644 h 889990"/>
                <a:gd name="connsiteX12" fmla="*/ 30350 w 989898"/>
                <a:gd name="connsiteY12" fmla="*/ 883763 h 889990"/>
                <a:gd name="connsiteX0" fmla="*/ 30350 w 1001280"/>
                <a:gd name="connsiteY0" fmla="*/ 883763 h 889990"/>
                <a:gd name="connsiteX1" fmla="*/ 260682 w 1001280"/>
                <a:gd name="connsiteY1" fmla="*/ 877894 h 889990"/>
                <a:gd name="connsiteX2" fmla="*/ 679782 w 1001280"/>
                <a:gd name="connsiteY2" fmla="*/ 868369 h 889990"/>
                <a:gd name="connsiteX3" fmla="*/ 902320 w 1001280"/>
                <a:gd name="connsiteY3" fmla="*/ 874815 h 889990"/>
                <a:gd name="connsiteX4" fmla="*/ 994683 w 1001280"/>
                <a:gd name="connsiteY4" fmla="*/ 858844 h 889990"/>
                <a:gd name="connsiteX5" fmla="*/ 975057 w 1001280"/>
                <a:gd name="connsiteY5" fmla="*/ 696919 h 889990"/>
                <a:gd name="connsiteX6" fmla="*/ 825159 w 1001280"/>
                <a:gd name="connsiteY6" fmla="*/ 69039 h 889990"/>
                <a:gd name="connsiteX7" fmla="*/ 674202 w 1001280"/>
                <a:gd name="connsiteY7" fmla="*/ 4384 h 889990"/>
                <a:gd name="connsiteX8" fmla="*/ 242114 w 1001280"/>
                <a:gd name="connsiteY8" fmla="*/ 13909 h 889990"/>
                <a:gd name="connsiteX9" fmla="*/ 151194 w 1001280"/>
                <a:gd name="connsiteY9" fmla="*/ 79141 h 889990"/>
                <a:gd name="connsiteX10" fmla="*/ 127332 w 1001280"/>
                <a:gd name="connsiteY10" fmla="*/ 201619 h 889990"/>
                <a:gd name="connsiteX11" fmla="*/ 13032 w 1001280"/>
                <a:gd name="connsiteY11" fmla="*/ 782644 h 889990"/>
                <a:gd name="connsiteX12" fmla="*/ 30350 w 1001280"/>
                <a:gd name="connsiteY12" fmla="*/ 883763 h 889990"/>
                <a:gd name="connsiteX0" fmla="*/ 30350 w 996553"/>
                <a:gd name="connsiteY0" fmla="*/ 883763 h 889990"/>
                <a:gd name="connsiteX1" fmla="*/ 260682 w 996553"/>
                <a:gd name="connsiteY1" fmla="*/ 877894 h 889990"/>
                <a:gd name="connsiteX2" fmla="*/ 679782 w 996553"/>
                <a:gd name="connsiteY2" fmla="*/ 868369 h 889990"/>
                <a:gd name="connsiteX3" fmla="*/ 902320 w 996553"/>
                <a:gd name="connsiteY3" fmla="*/ 874815 h 889990"/>
                <a:gd name="connsiteX4" fmla="*/ 994683 w 996553"/>
                <a:gd name="connsiteY4" fmla="*/ 858844 h 889990"/>
                <a:gd name="connsiteX5" fmla="*/ 975057 w 996553"/>
                <a:gd name="connsiteY5" fmla="*/ 696919 h 889990"/>
                <a:gd name="connsiteX6" fmla="*/ 825159 w 996553"/>
                <a:gd name="connsiteY6" fmla="*/ 69039 h 889990"/>
                <a:gd name="connsiteX7" fmla="*/ 674202 w 996553"/>
                <a:gd name="connsiteY7" fmla="*/ 4384 h 889990"/>
                <a:gd name="connsiteX8" fmla="*/ 242114 w 996553"/>
                <a:gd name="connsiteY8" fmla="*/ 13909 h 889990"/>
                <a:gd name="connsiteX9" fmla="*/ 151194 w 996553"/>
                <a:gd name="connsiteY9" fmla="*/ 79141 h 889990"/>
                <a:gd name="connsiteX10" fmla="*/ 127332 w 996553"/>
                <a:gd name="connsiteY10" fmla="*/ 201619 h 889990"/>
                <a:gd name="connsiteX11" fmla="*/ 13032 w 996553"/>
                <a:gd name="connsiteY11" fmla="*/ 782644 h 889990"/>
                <a:gd name="connsiteX12" fmla="*/ 30350 w 996553"/>
                <a:gd name="connsiteY12" fmla="*/ 883763 h 88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553" h="889990">
                  <a:moveTo>
                    <a:pt x="30350" y="883763"/>
                  </a:moveTo>
                  <a:cubicBezTo>
                    <a:pt x="71625" y="899638"/>
                    <a:pt x="152443" y="880460"/>
                    <a:pt x="260682" y="877894"/>
                  </a:cubicBezTo>
                  <a:lnTo>
                    <a:pt x="679782" y="868369"/>
                  </a:lnTo>
                  <a:cubicBezTo>
                    <a:pt x="786722" y="867856"/>
                    <a:pt x="849837" y="876402"/>
                    <a:pt x="902320" y="874815"/>
                  </a:cubicBezTo>
                  <a:cubicBezTo>
                    <a:pt x="954803" y="873228"/>
                    <a:pt x="1007190" y="894651"/>
                    <a:pt x="994683" y="858844"/>
                  </a:cubicBezTo>
                  <a:cubicBezTo>
                    <a:pt x="982176" y="823037"/>
                    <a:pt x="1003311" y="828553"/>
                    <a:pt x="975057" y="696919"/>
                  </a:cubicBezTo>
                  <a:cubicBezTo>
                    <a:pt x="946803" y="565285"/>
                    <a:pt x="853751" y="129044"/>
                    <a:pt x="825159" y="69039"/>
                  </a:cubicBezTo>
                  <a:cubicBezTo>
                    <a:pt x="796567" y="9034"/>
                    <a:pt x="771376" y="13572"/>
                    <a:pt x="674202" y="4384"/>
                  </a:cubicBezTo>
                  <a:cubicBezTo>
                    <a:pt x="577028" y="-4804"/>
                    <a:pt x="329282" y="1450"/>
                    <a:pt x="242114" y="13909"/>
                  </a:cubicBezTo>
                  <a:cubicBezTo>
                    <a:pt x="154946" y="26368"/>
                    <a:pt x="170324" y="47856"/>
                    <a:pt x="151194" y="79141"/>
                  </a:cubicBezTo>
                  <a:cubicBezTo>
                    <a:pt x="132064" y="110426"/>
                    <a:pt x="159082" y="74619"/>
                    <a:pt x="127332" y="201619"/>
                  </a:cubicBezTo>
                  <a:cubicBezTo>
                    <a:pt x="95582" y="328619"/>
                    <a:pt x="29196" y="668953"/>
                    <a:pt x="13032" y="782644"/>
                  </a:cubicBezTo>
                  <a:cubicBezTo>
                    <a:pt x="-3132" y="896335"/>
                    <a:pt x="-10925" y="867888"/>
                    <a:pt x="30350" y="883763"/>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5571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Environmentalism</a:t>
            </a:r>
          </a:p>
        </p:txBody>
      </p:sp>
      <p:sp>
        <p:nvSpPr>
          <p:cNvPr id="14" name="Content Placeholder 13"/>
          <p:cNvSpPr>
            <a:spLocks noGrp="1"/>
          </p:cNvSpPr>
          <p:nvPr>
            <p:ph idx="1"/>
          </p:nvPr>
        </p:nvSpPr>
        <p:spPr>
          <a:xfrm>
            <a:off x="457199" y="1825624"/>
            <a:ext cx="8334375" cy="4575175"/>
          </a:xfrm>
        </p:spPr>
        <p:txBody>
          <a:bodyPr>
            <a:normAutofit/>
          </a:bodyPr>
          <a:lstStyle/>
          <a:p>
            <a:pPr marL="0" indent="0">
              <a:buNone/>
            </a:pPr>
            <a:r>
              <a:rPr lang="en-US" sz="4400" b="1" dirty="0"/>
              <a:t>Genesis 1:28</a:t>
            </a:r>
          </a:p>
          <a:p>
            <a:pPr marL="0" indent="0">
              <a:buNone/>
            </a:pPr>
            <a:r>
              <a:rPr lang="en-US" sz="4000" dirty="0"/>
              <a:t>Then God blessed them, and God said to them, “Be fruitful and multiply; </a:t>
            </a:r>
            <a:r>
              <a:rPr lang="en-US" sz="4000" dirty="0">
                <a:solidFill>
                  <a:srgbClr val="FF0000"/>
                </a:solidFill>
                <a:effectLst>
                  <a:outerShdw blurRad="38100" dist="38100" dir="2700000" algn="tl">
                    <a:srgbClr val="000000">
                      <a:alpha val="43137"/>
                    </a:srgbClr>
                  </a:outerShdw>
                </a:effectLst>
              </a:rPr>
              <a:t>fill the earth and subdue it; have dominion</a:t>
            </a:r>
            <a:r>
              <a:rPr lang="en-US" sz="4000" dirty="0">
                <a:solidFill>
                  <a:srgbClr val="FFFF00"/>
                </a:solidFill>
                <a:effectLst>
                  <a:outerShdw blurRad="38100" dist="38100" dir="2700000" algn="tl">
                    <a:srgbClr val="000000">
                      <a:alpha val="43137"/>
                    </a:srgbClr>
                  </a:outerShdw>
                </a:effectLst>
              </a:rPr>
              <a:t> </a:t>
            </a:r>
            <a:r>
              <a:rPr lang="en-US" sz="4000" dirty="0"/>
              <a:t>over the fish of the sea, over the birds of the air, and over every living thing that moves on the earth.”</a:t>
            </a:r>
          </a:p>
        </p:txBody>
      </p:sp>
      <p:pic>
        <p:nvPicPr>
          <p:cNvPr id="3078" name="Picture 6" descr="Global Warming png images | PNGWing">
            <a:extLst>
              <a:ext uri="{FF2B5EF4-FFF2-40B4-BE49-F238E27FC236}">
                <a16:creationId xmlns:a16="http://schemas.microsoft.com/office/drawing/2014/main" id="{BFE2024B-E6BD-B9C8-1F51-23B9B4D4739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211" b="93789" l="10000" r="90000">
                        <a14:foregroundMark x1="46522" y1="6418" x2="47283" y2="6418"/>
                        <a14:foregroundMark x1="44348" y1="93789" x2="44348" y2="93789"/>
                        <a14:foregroundMark x1="37283" y1="91511" x2="37283" y2="91511"/>
                      </a14:backgroundRemoval>
                    </a14:imgEffect>
                  </a14:imgLayer>
                </a14:imgProps>
              </a:ext>
              <a:ext uri="{28A0092B-C50C-407E-A947-70E740481C1C}">
                <a14:useLocalDpi xmlns:a14="http://schemas.microsoft.com/office/drawing/2010/main" val="0"/>
              </a:ext>
            </a:extLst>
          </a:blip>
          <a:srcRect l="22609" r="23369"/>
          <a:stretch/>
        </p:blipFill>
        <p:spPr bwMode="auto">
          <a:xfrm>
            <a:off x="8810626" y="2296518"/>
            <a:ext cx="2924175" cy="2841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20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Climate Change</a:t>
            </a:r>
          </a:p>
        </p:txBody>
      </p:sp>
      <p:sp>
        <p:nvSpPr>
          <p:cNvPr id="14" name="Content Placeholder 13"/>
          <p:cNvSpPr>
            <a:spLocks noGrp="1"/>
          </p:cNvSpPr>
          <p:nvPr>
            <p:ph idx="1"/>
          </p:nvPr>
        </p:nvSpPr>
        <p:spPr>
          <a:xfrm>
            <a:off x="457200" y="1825624"/>
            <a:ext cx="8267700" cy="4556125"/>
          </a:xfrm>
        </p:spPr>
        <p:txBody>
          <a:bodyPr>
            <a:normAutofit/>
          </a:bodyPr>
          <a:lstStyle/>
          <a:p>
            <a:pPr marL="0" indent="0">
              <a:buNone/>
            </a:pPr>
            <a:r>
              <a:rPr lang="en-US" sz="4800" b="1" dirty="0"/>
              <a:t>Genesis 8:22</a:t>
            </a:r>
          </a:p>
          <a:p>
            <a:pPr marL="0" indent="0">
              <a:buNone/>
            </a:pPr>
            <a:r>
              <a:rPr lang="en-US" sz="4300" dirty="0"/>
              <a:t>“While the earth remains, Seedtime and harvest, Cold and heat, Winter and summer, And day and night Shall not cease.”</a:t>
            </a:r>
          </a:p>
        </p:txBody>
      </p:sp>
      <p:pic>
        <p:nvPicPr>
          <p:cNvPr id="2" name="Picture 6" descr="Global Warming png images | PNGWing">
            <a:extLst>
              <a:ext uri="{FF2B5EF4-FFF2-40B4-BE49-F238E27FC236}">
                <a16:creationId xmlns:a16="http://schemas.microsoft.com/office/drawing/2014/main" id="{0A69E581-B85C-A5AB-6278-B9822DBB191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211" b="93789" l="10000" r="90000">
                        <a14:foregroundMark x1="46522" y1="6418" x2="47283" y2="6418"/>
                        <a14:foregroundMark x1="44348" y1="93789" x2="44348" y2="93789"/>
                        <a14:foregroundMark x1="37283" y1="91511" x2="37283" y2="91511"/>
                      </a14:backgroundRemoval>
                    </a14:imgEffect>
                  </a14:imgLayer>
                </a14:imgProps>
              </a:ext>
              <a:ext uri="{28A0092B-C50C-407E-A947-70E740481C1C}">
                <a14:useLocalDpi xmlns:a14="http://schemas.microsoft.com/office/drawing/2010/main" val="0"/>
              </a:ext>
            </a:extLst>
          </a:blip>
          <a:srcRect l="22609" r="23369"/>
          <a:stretch/>
        </p:blipFill>
        <p:spPr bwMode="auto">
          <a:xfrm>
            <a:off x="8810626" y="2296518"/>
            <a:ext cx="2924175" cy="2841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Overview</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t>Different Views on Genesis</a:t>
            </a:r>
          </a:p>
          <a:p>
            <a:r>
              <a:rPr lang="en-US" sz="3600" dirty="0"/>
              <a:t>Biblical Reasons for a Young Earth and Historical Narrative of Genesis </a:t>
            </a:r>
          </a:p>
          <a:p>
            <a:r>
              <a:rPr lang="en-US" sz="3600" dirty="0">
                <a:solidFill>
                  <a:srgbClr val="FF0000"/>
                </a:solidFill>
                <a:effectLst>
                  <a:outerShdw blurRad="38100" dist="38100" dir="2700000" algn="tl">
                    <a:srgbClr val="000000">
                      <a:alpha val="43137"/>
                    </a:srgbClr>
                  </a:outerShdw>
                </a:effectLst>
              </a:rPr>
              <a:t>Common Objections to a Literal Interpretation of Genesis Answered</a:t>
            </a:r>
          </a:p>
        </p:txBody>
      </p:sp>
    </p:spTree>
    <p:extLst>
      <p:ext uri="{BB962C8B-B14F-4D97-AF65-F5344CB8AC3E}">
        <p14:creationId xmlns:p14="http://schemas.microsoft.com/office/powerpoint/2010/main" val="74779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Day Age Theory</a:t>
            </a:r>
          </a:p>
        </p:txBody>
      </p:sp>
      <p:sp>
        <p:nvSpPr>
          <p:cNvPr id="14" name="Content Placeholder 13"/>
          <p:cNvSpPr>
            <a:spLocks noGrp="1"/>
          </p:cNvSpPr>
          <p:nvPr>
            <p:ph idx="1"/>
          </p:nvPr>
        </p:nvSpPr>
        <p:spPr>
          <a:xfrm>
            <a:off x="457200" y="1825625"/>
            <a:ext cx="11110404" cy="3778006"/>
          </a:xfrm>
        </p:spPr>
        <p:txBody>
          <a:bodyPr>
            <a:normAutofit/>
          </a:bodyPr>
          <a:lstStyle/>
          <a:p>
            <a:r>
              <a:rPr lang="en-US" sz="4000" dirty="0"/>
              <a:t>Idea that “day” in Genesis means “ages” or “epochs”</a:t>
            </a:r>
          </a:p>
          <a:p>
            <a:r>
              <a:rPr lang="en-US" sz="4000" dirty="0"/>
              <a:t>Hebrew word “</a:t>
            </a:r>
            <a:r>
              <a:rPr lang="en-US" sz="4000" dirty="0" err="1"/>
              <a:t>yōm</a:t>
            </a:r>
            <a:r>
              <a:rPr lang="en-US" sz="4000" dirty="0"/>
              <a:t>” has different meanings depending on context</a:t>
            </a:r>
          </a:p>
          <a:p>
            <a:r>
              <a:rPr lang="en-US" sz="4000" dirty="0"/>
              <a:t>One meaning is a long but finite period of time</a:t>
            </a:r>
          </a:p>
        </p:txBody>
      </p:sp>
    </p:spTree>
    <p:extLst>
      <p:ext uri="{BB962C8B-B14F-4D97-AF65-F5344CB8AC3E}">
        <p14:creationId xmlns:p14="http://schemas.microsoft.com/office/powerpoint/2010/main" val="391240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Passages out of Context</a:t>
            </a:r>
          </a:p>
        </p:txBody>
      </p:sp>
      <p:sp>
        <p:nvSpPr>
          <p:cNvPr id="14" name="Content Placeholder 13"/>
          <p:cNvSpPr>
            <a:spLocks noGrp="1"/>
          </p:cNvSpPr>
          <p:nvPr>
            <p:ph idx="1"/>
          </p:nvPr>
        </p:nvSpPr>
        <p:spPr>
          <a:xfrm>
            <a:off x="457200" y="1825624"/>
            <a:ext cx="11110404" cy="4139339"/>
          </a:xfrm>
        </p:spPr>
        <p:txBody>
          <a:bodyPr/>
          <a:lstStyle/>
          <a:p>
            <a:pPr marL="0" indent="0">
              <a:buNone/>
            </a:pPr>
            <a:r>
              <a:rPr lang="en-US" sz="3600" b="1" dirty="0"/>
              <a:t>Psalm 90:4</a:t>
            </a:r>
          </a:p>
          <a:p>
            <a:pPr marL="0" indent="0">
              <a:buNone/>
            </a:pPr>
            <a:r>
              <a:rPr lang="en-US" sz="3200" dirty="0"/>
              <a:t>For a thousand years in Your sight Are like yesterday when it is past, And like a watch in the night.</a:t>
            </a:r>
            <a:endParaRPr lang="en-US" sz="1400" dirty="0"/>
          </a:p>
          <a:p>
            <a:pPr marL="0" indent="0">
              <a:buNone/>
            </a:pPr>
            <a:endParaRPr lang="en-US" sz="1400" dirty="0"/>
          </a:p>
          <a:p>
            <a:pPr marL="0" indent="0">
              <a:buNone/>
            </a:pPr>
            <a:r>
              <a:rPr lang="en-US" sz="3600" b="1" dirty="0"/>
              <a:t>2 Peter 3:8</a:t>
            </a:r>
          </a:p>
          <a:p>
            <a:pPr marL="0" indent="0">
              <a:buNone/>
            </a:pPr>
            <a:r>
              <a:rPr lang="en-US" sz="3200" dirty="0"/>
              <a:t>But, beloved, do not forget this one thing, that with the Lord one day is as a thousand years, and a thousand years as one day.</a:t>
            </a:r>
          </a:p>
          <a:p>
            <a:pPr marL="0" indent="0">
              <a:buNone/>
            </a:pPr>
            <a:endParaRPr lang="en-US" dirty="0"/>
          </a:p>
        </p:txBody>
      </p:sp>
    </p:spTree>
    <p:extLst>
      <p:ext uri="{BB962C8B-B14F-4D97-AF65-F5344CB8AC3E}">
        <p14:creationId xmlns:p14="http://schemas.microsoft.com/office/powerpoint/2010/main" val="124672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Hebrew Word: </a:t>
            </a:r>
            <a:r>
              <a:rPr lang="en-US" sz="6600" u="sng" dirty="0" err="1"/>
              <a:t>Yōm</a:t>
            </a:r>
            <a:endParaRPr lang="en-US" sz="6600" u="sng" dirty="0"/>
          </a:p>
        </p:txBody>
      </p:sp>
      <p:sp>
        <p:nvSpPr>
          <p:cNvPr id="14" name="Content Placeholder 13"/>
          <p:cNvSpPr>
            <a:spLocks noGrp="1"/>
          </p:cNvSpPr>
          <p:nvPr>
            <p:ph idx="1"/>
          </p:nvPr>
        </p:nvSpPr>
        <p:spPr>
          <a:xfrm>
            <a:off x="457200" y="1825625"/>
            <a:ext cx="11110404" cy="3778006"/>
          </a:xfrm>
        </p:spPr>
        <p:txBody>
          <a:bodyPr/>
          <a:lstStyle/>
          <a:p>
            <a:pPr marL="0" indent="0">
              <a:buNone/>
            </a:pPr>
            <a:r>
              <a:rPr lang="en-US" sz="3600" dirty="0"/>
              <a:t>Has different meanings based on context. </a:t>
            </a:r>
          </a:p>
          <a:p>
            <a:pPr marL="0" indent="0">
              <a:buNone/>
            </a:pPr>
            <a:r>
              <a:rPr lang="en-US" sz="4000" b="1" dirty="0"/>
              <a:t>1 Chronicles 5:10</a:t>
            </a:r>
          </a:p>
          <a:p>
            <a:pPr marL="0" indent="0">
              <a:buNone/>
            </a:pPr>
            <a:r>
              <a:rPr lang="en-US" sz="3600" dirty="0"/>
              <a:t>“Now in the days of Saul…”</a:t>
            </a:r>
          </a:p>
          <a:p>
            <a:pPr marL="0" indent="0">
              <a:buNone/>
            </a:pPr>
            <a:r>
              <a:rPr lang="en-US" sz="4000" b="1" dirty="0"/>
              <a:t>Joel 2:1</a:t>
            </a:r>
          </a:p>
          <a:p>
            <a:pPr marL="0" indent="0">
              <a:buNone/>
            </a:pPr>
            <a:r>
              <a:rPr lang="en-US" sz="3600" dirty="0"/>
              <a:t>“…For the day of the Lord is coming…”</a:t>
            </a:r>
          </a:p>
          <a:p>
            <a:pPr marL="0" indent="0">
              <a:buNone/>
            </a:pPr>
            <a:endParaRPr lang="en-US" dirty="0"/>
          </a:p>
          <a:p>
            <a:pPr marL="0" indent="0">
              <a:buNone/>
            </a:pPr>
            <a:endParaRPr lang="en-US" dirty="0"/>
          </a:p>
        </p:txBody>
      </p:sp>
      <p:pic>
        <p:nvPicPr>
          <p:cNvPr id="2" name="Picture 1">
            <a:extLst>
              <a:ext uri="{FF2B5EF4-FFF2-40B4-BE49-F238E27FC236}">
                <a16:creationId xmlns:a16="http://schemas.microsoft.com/office/drawing/2014/main" id="{6720F6FB-8BF6-4451-9E5E-27D8F98A98D9}"/>
              </a:ext>
            </a:extLst>
          </p:cNvPr>
          <p:cNvPicPr>
            <a:picLocks noChangeAspect="1"/>
          </p:cNvPicPr>
          <p:nvPr/>
        </p:nvPicPr>
        <p:blipFill>
          <a:blip r:embed="rId2"/>
          <a:stretch>
            <a:fillRect/>
          </a:stretch>
        </p:blipFill>
        <p:spPr>
          <a:xfrm>
            <a:off x="8430070" y="2584179"/>
            <a:ext cx="3304730" cy="2478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753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Context Matters</a:t>
            </a:r>
          </a:p>
        </p:txBody>
      </p:sp>
      <p:sp>
        <p:nvSpPr>
          <p:cNvPr id="14" name="Content Placeholder 13"/>
          <p:cNvSpPr>
            <a:spLocks noGrp="1"/>
          </p:cNvSpPr>
          <p:nvPr>
            <p:ph idx="1"/>
          </p:nvPr>
        </p:nvSpPr>
        <p:spPr>
          <a:xfrm>
            <a:off x="457200" y="1825624"/>
            <a:ext cx="11110404" cy="4250435"/>
          </a:xfrm>
        </p:spPr>
        <p:txBody>
          <a:bodyPr>
            <a:normAutofit/>
          </a:bodyPr>
          <a:lstStyle/>
          <a:p>
            <a:r>
              <a:rPr lang="en-US" sz="3600" dirty="0"/>
              <a:t>When “</a:t>
            </a:r>
            <a:r>
              <a:rPr lang="en-US" sz="3600" dirty="0" err="1"/>
              <a:t>yōm</a:t>
            </a:r>
            <a:r>
              <a:rPr lang="en-US" sz="3600" dirty="0"/>
              <a:t>” is used with a number in a list…first day, second day, third day,…it always means a 24 hour day</a:t>
            </a:r>
          </a:p>
          <a:p>
            <a:r>
              <a:rPr lang="en-US" sz="3600" dirty="0"/>
              <a:t>When used with the phrase “morning” and “evening”</a:t>
            </a:r>
          </a:p>
          <a:p>
            <a:r>
              <a:rPr lang="en-US" sz="3600" dirty="0"/>
              <a:t>This expression is used 23 times in the OT. Every instance refers to ordinary 24 hour days. </a:t>
            </a:r>
          </a:p>
          <a:p>
            <a:r>
              <a:rPr lang="en-US" sz="3600" dirty="0"/>
              <a:t>When “day” is contrasted with “night”, 50 times outside Genesis 1</a:t>
            </a:r>
          </a:p>
          <a:p>
            <a:endParaRPr lang="en-US" dirty="0"/>
          </a:p>
          <a:p>
            <a:endParaRPr lang="en-US" dirty="0"/>
          </a:p>
        </p:txBody>
      </p:sp>
    </p:spTree>
    <p:extLst>
      <p:ext uri="{BB962C8B-B14F-4D97-AF65-F5344CB8AC3E}">
        <p14:creationId xmlns:p14="http://schemas.microsoft.com/office/powerpoint/2010/main" val="218098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Two Views of Scripture</a:t>
            </a:r>
          </a:p>
        </p:txBody>
      </p:sp>
      <p:sp>
        <p:nvSpPr>
          <p:cNvPr id="14" name="Content Placeholder 13"/>
          <p:cNvSpPr>
            <a:spLocks noGrp="1"/>
          </p:cNvSpPr>
          <p:nvPr>
            <p:ph idx="1"/>
          </p:nvPr>
        </p:nvSpPr>
        <p:spPr>
          <a:xfrm>
            <a:off x="457200" y="1825625"/>
            <a:ext cx="6414117" cy="3778006"/>
          </a:xfrm>
        </p:spPr>
        <p:txBody>
          <a:bodyPr>
            <a:normAutofit lnSpcReduction="10000"/>
          </a:bodyPr>
          <a:lstStyle/>
          <a:p>
            <a:pPr marL="0" indent="0">
              <a:buNone/>
            </a:pPr>
            <a:r>
              <a:rPr lang="en-US" sz="3200" b="1" u="sng" dirty="0"/>
              <a:t>Concordism</a:t>
            </a:r>
            <a:r>
              <a:rPr lang="en-US" sz="3200" dirty="0"/>
              <a:t> – The idea that Biblical and non-biblical data on a topic can and should be harmonized</a:t>
            </a:r>
          </a:p>
          <a:p>
            <a:pPr marL="0" indent="0">
              <a:buNone/>
            </a:pPr>
            <a:endParaRPr lang="en-US" sz="3200" dirty="0"/>
          </a:p>
          <a:p>
            <a:pPr marL="0" indent="0">
              <a:buNone/>
            </a:pPr>
            <a:r>
              <a:rPr lang="en-US" sz="3200" b="1" u="sng" dirty="0"/>
              <a:t>Non-</a:t>
            </a:r>
            <a:r>
              <a:rPr lang="en-US" sz="3200" b="1" u="sng" dirty="0" err="1"/>
              <a:t>Concordism</a:t>
            </a:r>
            <a:r>
              <a:rPr lang="en-US" sz="3200" dirty="0"/>
              <a:t> – The idea that concepts and ideas in the Bible do not need to be harmonized with non-biblical data</a:t>
            </a:r>
          </a:p>
        </p:txBody>
      </p:sp>
      <p:pic>
        <p:nvPicPr>
          <p:cNvPr id="2" name="Picture 1">
            <a:extLst>
              <a:ext uri="{FF2B5EF4-FFF2-40B4-BE49-F238E27FC236}">
                <a16:creationId xmlns:a16="http://schemas.microsoft.com/office/drawing/2014/main" id="{C243BD39-374A-46C3-89F2-1ABB6580D3E4}"/>
              </a:ext>
            </a:extLst>
          </p:cNvPr>
          <p:cNvPicPr>
            <a:picLocks noChangeAspect="1"/>
          </p:cNvPicPr>
          <p:nvPr/>
        </p:nvPicPr>
        <p:blipFill>
          <a:blip r:embed="rId2"/>
          <a:stretch>
            <a:fillRect/>
          </a:stretch>
        </p:blipFill>
        <p:spPr>
          <a:xfrm>
            <a:off x="7413593" y="2175029"/>
            <a:ext cx="4488310" cy="2376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584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Genesis 1:5</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400" dirty="0"/>
              <a:t>God called the light Day, and the darkness He called Night. So the evening and the morning were the first day.</a:t>
            </a:r>
          </a:p>
        </p:txBody>
      </p:sp>
    </p:spTree>
    <p:extLst>
      <p:ext uri="{BB962C8B-B14F-4D97-AF65-F5344CB8AC3E}">
        <p14:creationId xmlns:p14="http://schemas.microsoft.com/office/powerpoint/2010/main" val="356928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Genesis 1:5</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400" dirty="0"/>
              <a:t>God called the light </a:t>
            </a:r>
            <a:r>
              <a:rPr lang="en-US" sz="4400" dirty="0">
                <a:solidFill>
                  <a:srgbClr val="FF0000"/>
                </a:solidFill>
                <a:effectLst>
                  <a:outerShdw blurRad="38100" dist="38100" dir="2700000" algn="tl">
                    <a:srgbClr val="000000">
                      <a:alpha val="43137"/>
                    </a:srgbClr>
                  </a:outerShdw>
                </a:effectLst>
              </a:rPr>
              <a:t>Day</a:t>
            </a:r>
            <a:r>
              <a:rPr lang="en-US" sz="4400" dirty="0"/>
              <a:t>, and the darkness He called </a:t>
            </a:r>
            <a:r>
              <a:rPr lang="en-US" sz="4400" dirty="0">
                <a:solidFill>
                  <a:srgbClr val="FF0000"/>
                </a:solidFill>
                <a:effectLst>
                  <a:outerShdw blurRad="38100" dist="38100" dir="2700000" algn="tl">
                    <a:srgbClr val="000000">
                      <a:alpha val="43137"/>
                    </a:srgbClr>
                  </a:outerShdw>
                </a:effectLst>
              </a:rPr>
              <a:t>Night</a:t>
            </a:r>
            <a:r>
              <a:rPr lang="en-US" sz="4400" dirty="0"/>
              <a:t>. So the evening and the morning were the first day.</a:t>
            </a:r>
          </a:p>
        </p:txBody>
      </p:sp>
    </p:spTree>
    <p:extLst>
      <p:ext uri="{BB962C8B-B14F-4D97-AF65-F5344CB8AC3E}">
        <p14:creationId xmlns:p14="http://schemas.microsoft.com/office/powerpoint/2010/main" val="116398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Genesis 1:5</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400" dirty="0"/>
              <a:t>God called the light Day, and the darkness He called Night. So the </a:t>
            </a:r>
            <a:r>
              <a:rPr lang="en-US" sz="4400" dirty="0">
                <a:solidFill>
                  <a:srgbClr val="FF0000"/>
                </a:solidFill>
                <a:effectLst>
                  <a:outerShdw blurRad="38100" dist="38100" dir="2700000" algn="tl">
                    <a:srgbClr val="000000">
                      <a:alpha val="43137"/>
                    </a:srgbClr>
                  </a:outerShdw>
                </a:effectLst>
              </a:rPr>
              <a:t>evening</a:t>
            </a:r>
            <a:r>
              <a:rPr lang="en-US" sz="4400" dirty="0"/>
              <a:t> and the </a:t>
            </a:r>
            <a:r>
              <a:rPr lang="en-US" sz="4400" dirty="0">
                <a:solidFill>
                  <a:srgbClr val="FF0000"/>
                </a:solidFill>
                <a:effectLst>
                  <a:outerShdw blurRad="38100" dist="38100" dir="2700000" algn="tl">
                    <a:srgbClr val="000000">
                      <a:alpha val="43137"/>
                    </a:srgbClr>
                  </a:outerShdw>
                </a:effectLst>
              </a:rPr>
              <a:t>morning</a:t>
            </a:r>
            <a:r>
              <a:rPr lang="en-US" sz="4400" dirty="0"/>
              <a:t> were the first </a:t>
            </a:r>
            <a:r>
              <a:rPr lang="en-US" sz="4400" dirty="0">
                <a:solidFill>
                  <a:srgbClr val="FF0000"/>
                </a:solidFill>
                <a:effectLst>
                  <a:outerShdw blurRad="38100" dist="38100" dir="2700000" algn="tl">
                    <a:srgbClr val="000000">
                      <a:alpha val="43137"/>
                    </a:srgbClr>
                  </a:outerShdw>
                </a:effectLst>
              </a:rPr>
              <a:t>day</a:t>
            </a:r>
            <a:r>
              <a:rPr lang="en-US" sz="4400" dirty="0"/>
              <a:t>.</a:t>
            </a:r>
          </a:p>
        </p:txBody>
      </p:sp>
    </p:spTree>
    <p:extLst>
      <p:ext uri="{BB962C8B-B14F-4D97-AF65-F5344CB8AC3E}">
        <p14:creationId xmlns:p14="http://schemas.microsoft.com/office/powerpoint/2010/main" val="20887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Genesis 1:5</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400" dirty="0"/>
              <a:t>God called the light Day, and the darkness He called Night. So the evening and the morning were the </a:t>
            </a:r>
            <a:r>
              <a:rPr lang="en-US" sz="4400" dirty="0">
                <a:solidFill>
                  <a:srgbClr val="FF0000"/>
                </a:solidFill>
                <a:effectLst>
                  <a:outerShdw blurRad="38100" dist="38100" dir="2700000" algn="tl">
                    <a:srgbClr val="000000">
                      <a:alpha val="43137"/>
                    </a:srgbClr>
                  </a:outerShdw>
                </a:effectLst>
              </a:rPr>
              <a:t>first day</a:t>
            </a:r>
            <a:r>
              <a:rPr lang="en-US" sz="4400" dirty="0"/>
              <a:t>.</a:t>
            </a:r>
          </a:p>
        </p:txBody>
      </p:sp>
    </p:spTree>
    <p:extLst>
      <p:ext uri="{BB962C8B-B14F-4D97-AF65-F5344CB8AC3E}">
        <p14:creationId xmlns:p14="http://schemas.microsoft.com/office/powerpoint/2010/main" val="113747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Framework Theory</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4400" dirty="0"/>
              <a:t>This theory states that days 1-3 can be parallel with days 4-6. The first three represent “filling” and the last three represent “forming”. </a:t>
            </a:r>
          </a:p>
        </p:txBody>
      </p:sp>
      <p:pic>
        <p:nvPicPr>
          <p:cNvPr id="2" name="Picture 1">
            <a:extLst>
              <a:ext uri="{FF2B5EF4-FFF2-40B4-BE49-F238E27FC236}">
                <a16:creationId xmlns:a16="http://schemas.microsoft.com/office/drawing/2014/main" id="{A6BE7021-1040-4E08-B34F-F461B04D5172}"/>
              </a:ext>
            </a:extLst>
          </p:cNvPr>
          <p:cNvPicPr>
            <a:picLocks noChangeAspect="1"/>
          </p:cNvPicPr>
          <p:nvPr/>
        </p:nvPicPr>
        <p:blipFill>
          <a:blip r:embed="rId3"/>
          <a:stretch>
            <a:fillRect/>
          </a:stretch>
        </p:blipFill>
        <p:spPr>
          <a:xfrm>
            <a:off x="2216689" y="3993197"/>
            <a:ext cx="7591425"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83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Gap Theory</a:t>
            </a:r>
          </a:p>
        </p:txBody>
      </p:sp>
      <p:sp>
        <p:nvSpPr>
          <p:cNvPr id="14" name="Content Placeholder 13"/>
          <p:cNvSpPr>
            <a:spLocks noGrp="1"/>
          </p:cNvSpPr>
          <p:nvPr>
            <p:ph idx="1"/>
          </p:nvPr>
        </p:nvSpPr>
        <p:spPr>
          <a:xfrm>
            <a:off x="457200" y="1825625"/>
            <a:ext cx="11110404" cy="3778006"/>
          </a:xfrm>
        </p:spPr>
        <p:txBody>
          <a:bodyPr>
            <a:normAutofit/>
          </a:bodyPr>
          <a:lstStyle/>
          <a:p>
            <a:pPr marL="0" indent="0">
              <a:buNone/>
            </a:pPr>
            <a:r>
              <a:rPr lang="en-US" sz="3600" dirty="0"/>
              <a:t>This theory states that there was a large gap or time span between Genesis 1:1 and 1:2. The Earth and Universe were created long ago and then recreated in the six day creation account. </a:t>
            </a:r>
          </a:p>
        </p:txBody>
      </p:sp>
    </p:spTree>
    <p:extLst>
      <p:ext uri="{BB962C8B-B14F-4D97-AF65-F5344CB8AC3E}">
        <p14:creationId xmlns:p14="http://schemas.microsoft.com/office/powerpoint/2010/main" val="17712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Recap</a:t>
            </a:r>
          </a:p>
        </p:txBody>
      </p:sp>
      <p:sp>
        <p:nvSpPr>
          <p:cNvPr id="14" name="Content Placeholder 13"/>
          <p:cNvSpPr>
            <a:spLocks noGrp="1"/>
          </p:cNvSpPr>
          <p:nvPr>
            <p:ph idx="1"/>
          </p:nvPr>
        </p:nvSpPr>
        <p:spPr>
          <a:xfrm>
            <a:off x="457200" y="1825625"/>
            <a:ext cx="9760998" cy="3778006"/>
          </a:xfrm>
        </p:spPr>
        <p:txBody>
          <a:bodyPr>
            <a:normAutofit/>
          </a:bodyPr>
          <a:lstStyle/>
          <a:p>
            <a:r>
              <a:rPr lang="en-US" sz="3600" dirty="0"/>
              <a:t>Young Earth Creationism vs Old Earth Creationism</a:t>
            </a:r>
          </a:p>
          <a:p>
            <a:r>
              <a:rPr lang="en-US" sz="3600" dirty="0"/>
              <a:t>Biblical Reasons for a Young Earth and Historical Narrative of Genesis </a:t>
            </a:r>
          </a:p>
          <a:p>
            <a:r>
              <a:rPr lang="en-US" sz="3600" dirty="0"/>
              <a:t>Common Objections to a Literal Interpretation of Genesis Answered</a:t>
            </a:r>
          </a:p>
        </p:txBody>
      </p:sp>
    </p:spTree>
    <p:extLst>
      <p:ext uri="{BB962C8B-B14F-4D97-AF65-F5344CB8AC3E}">
        <p14:creationId xmlns:p14="http://schemas.microsoft.com/office/powerpoint/2010/main" val="197240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Conclusion</a:t>
            </a:r>
          </a:p>
        </p:txBody>
      </p:sp>
      <p:sp>
        <p:nvSpPr>
          <p:cNvPr id="14" name="Content Placeholder 13"/>
          <p:cNvSpPr>
            <a:spLocks noGrp="1"/>
          </p:cNvSpPr>
          <p:nvPr>
            <p:ph idx="1"/>
          </p:nvPr>
        </p:nvSpPr>
        <p:spPr>
          <a:xfrm>
            <a:off x="457200" y="1825624"/>
            <a:ext cx="11110404" cy="4463603"/>
          </a:xfrm>
        </p:spPr>
        <p:txBody>
          <a:bodyPr>
            <a:normAutofit/>
          </a:bodyPr>
          <a:lstStyle/>
          <a:p>
            <a:pPr marL="0" indent="0">
              <a:buNone/>
            </a:pPr>
            <a:r>
              <a:rPr lang="en-US" sz="3600" dirty="0"/>
              <a:t>Genesis is written as historical narrative. The people, places, and events recorded are treated as real and true historical events. By adding up all the genealogies from Adam to Christ to today we get an age of about 6000 years. The book is referenced directedly and indirectly by multiple Bible writers in both the old and new testament. Genesis is critical to understanding key doctrines in the Bible. </a:t>
            </a:r>
          </a:p>
        </p:txBody>
      </p:sp>
    </p:spTree>
    <p:extLst>
      <p:ext uri="{BB962C8B-B14F-4D97-AF65-F5344CB8AC3E}">
        <p14:creationId xmlns:p14="http://schemas.microsoft.com/office/powerpoint/2010/main" val="326375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8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723161" y="1174470"/>
            <a:ext cx="4496540" cy="4762500"/>
          </a:xfrm>
        </p:spPr>
        <p:txBody>
          <a:bodyPr>
            <a:normAutofit/>
          </a:bodyPr>
          <a:lstStyle/>
          <a:p>
            <a:pPr marL="0" indent="0">
              <a:buNone/>
            </a:pPr>
            <a:r>
              <a:rPr lang="en-US" sz="5400" dirty="0"/>
              <a:t>Genesis 1:3</a:t>
            </a:r>
          </a:p>
          <a:p>
            <a:pPr marL="0" indent="0">
              <a:buNone/>
            </a:pPr>
            <a:endParaRPr lang="en-US" sz="1800" dirty="0"/>
          </a:p>
          <a:p>
            <a:pPr marL="0" indent="0">
              <a:buNone/>
            </a:pPr>
            <a:r>
              <a:rPr lang="en-US" sz="4400" dirty="0"/>
              <a:t>Then God said, “</a:t>
            </a:r>
            <a:r>
              <a:rPr lang="en-US" sz="4400" dirty="0">
                <a:solidFill>
                  <a:srgbClr val="FF0000"/>
                </a:solidFill>
                <a:effectLst>
                  <a:outerShdw blurRad="38100" dist="38100" dir="2700000" algn="tl">
                    <a:srgbClr val="000000">
                      <a:alpha val="43137"/>
                    </a:srgbClr>
                  </a:outerShdw>
                </a:effectLst>
              </a:rPr>
              <a:t>Let there be light</a:t>
            </a:r>
            <a:r>
              <a:rPr lang="en-US" sz="4400" dirty="0"/>
              <a:t>”; and there was light.</a:t>
            </a:r>
          </a:p>
        </p:txBody>
      </p:sp>
      <p:pic>
        <p:nvPicPr>
          <p:cNvPr id="5" name="Picture 4">
            <a:extLst>
              <a:ext uri="{FF2B5EF4-FFF2-40B4-BE49-F238E27FC236}">
                <a16:creationId xmlns:a16="http://schemas.microsoft.com/office/drawing/2014/main" id="{A2945131-C79C-48FA-ACBA-F559238F0DC5}"/>
              </a:ext>
            </a:extLst>
          </p:cNvPr>
          <p:cNvPicPr>
            <a:picLocks noChangeAspect="1"/>
          </p:cNvPicPr>
          <p:nvPr/>
        </p:nvPicPr>
        <p:blipFill>
          <a:blip r:embed="rId2"/>
          <a:stretch>
            <a:fillRect/>
          </a:stretch>
        </p:blipFill>
        <p:spPr>
          <a:xfrm>
            <a:off x="6972301" y="979161"/>
            <a:ext cx="4762500" cy="47625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ED07EDC-881C-4EAA-8325-912F64CEB90C}"/>
              </a:ext>
            </a:extLst>
          </p:cNvPr>
          <p:cNvSpPr txBox="1"/>
          <p:nvPr/>
        </p:nvSpPr>
        <p:spPr>
          <a:xfrm>
            <a:off x="4848872" y="3127787"/>
            <a:ext cx="1642369" cy="1015663"/>
          </a:xfrm>
          <a:prstGeom prst="rect">
            <a:avLst/>
          </a:prstGeom>
          <a:noFill/>
          <a:ln>
            <a:noFill/>
          </a:ln>
        </p:spPr>
        <p:txBody>
          <a:bodyPr wrap="square" rtlCol="0">
            <a:spAutoFit/>
          </a:bodyPr>
          <a:lstStyle/>
          <a:p>
            <a:r>
              <a:rPr lang="en-US" sz="6000" dirty="0">
                <a:solidFill>
                  <a:schemeClr val="bg1"/>
                </a:solidFill>
              </a:rPr>
              <a:t>OR…</a:t>
            </a:r>
          </a:p>
        </p:txBody>
      </p:sp>
    </p:spTree>
    <p:extLst>
      <p:ext uri="{BB962C8B-B14F-4D97-AF65-F5344CB8AC3E}">
        <p14:creationId xmlns:p14="http://schemas.microsoft.com/office/powerpoint/2010/main" val="384004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Concordism</a:t>
            </a:r>
          </a:p>
        </p:txBody>
      </p:sp>
      <p:sp>
        <p:nvSpPr>
          <p:cNvPr id="14" name="Content Placeholder 13"/>
          <p:cNvSpPr>
            <a:spLocks noGrp="1"/>
          </p:cNvSpPr>
          <p:nvPr>
            <p:ph idx="1"/>
          </p:nvPr>
        </p:nvSpPr>
        <p:spPr>
          <a:xfrm>
            <a:off x="457200" y="1825625"/>
            <a:ext cx="11110404" cy="4291090"/>
          </a:xfrm>
        </p:spPr>
        <p:txBody>
          <a:bodyPr>
            <a:normAutofit/>
          </a:bodyPr>
          <a:lstStyle/>
          <a:p>
            <a:pPr marL="0" indent="0">
              <a:buNone/>
            </a:pPr>
            <a:r>
              <a:rPr lang="en-US" sz="2800" b="1" dirty="0"/>
              <a:t>Psalm 33:4</a:t>
            </a:r>
          </a:p>
          <a:p>
            <a:r>
              <a:rPr lang="en-US" sz="2800" dirty="0"/>
              <a:t>For the </a:t>
            </a:r>
            <a:r>
              <a:rPr lang="en-US" sz="2800" dirty="0">
                <a:solidFill>
                  <a:srgbClr val="FF0000"/>
                </a:solidFill>
                <a:effectLst>
                  <a:outerShdw blurRad="38100" dist="38100" dir="2700000" algn="tl">
                    <a:srgbClr val="000000">
                      <a:alpha val="43137"/>
                    </a:srgbClr>
                  </a:outerShdw>
                </a:effectLst>
              </a:rPr>
              <a:t>word of the Lord </a:t>
            </a:r>
            <a:r>
              <a:rPr lang="en-US" sz="2800" i="1" dirty="0"/>
              <a:t>is</a:t>
            </a:r>
            <a:r>
              <a:rPr lang="en-US" sz="2800" dirty="0"/>
              <a:t> right, And </a:t>
            </a:r>
            <a:r>
              <a:rPr lang="en-US" sz="2800" dirty="0">
                <a:solidFill>
                  <a:srgbClr val="FF0000"/>
                </a:solidFill>
                <a:effectLst>
                  <a:outerShdw blurRad="38100" dist="38100" dir="2700000" algn="tl">
                    <a:srgbClr val="000000">
                      <a:alpha val="43137"/>
                    </a:srgbClr>
                  </a:outerShdw>
                </a:effectLst>
              </a:rPr>
              <a:t>all His work </a:t>
            </a:r>
            <a:r>
              <a:rPr lang="en-US" sz="2800" i="1" dirty="0"/>
              <a:t>is done</a:t>
            </a:r>
            <a:r>
              <a:rPr lang="en-US" sz="2800" dirty="0"/>
              <a:t> in </a:t>
            </a:r>
            <a:r>
              <a:rPr lang="en-US" sz="2800" b="1" dirty="0"/>
              <a:t>truth</a:t>
            </a:r>
            <a:r>
              <a:rPr lang="en-US" sz="2800" dirty="0"/>
              <a:t>.</a:t>
            </a:r>
          </a:p>
          <a:p>
            <a:pPr marL="0" indent="0">
              <a:buNone/>
            </a:pPr>
            <a:r>
              <a:rPr lang="en-US" sz="2800" b="1" dirty="0"/>
              <a:t>John 17:17</a:t>
            </a:r>
          </a:p>
          <a:p>
            <a:r>
              <a:rPr lang="en-US" sz="2800" dirty="0"/>
              <a:t>Sanctify them by Your truth. Your </a:t>
            </a:r>
            <a:r>
              <a:rPr lang="en-US" sz="2800" dirty="0">
                <a:solidFill>
                  <a:srgbClr val="FF0000"/>
                </a:solidFill>
                <a:effectLst>
                  <a:outerShdw blurRad="38100" dist="38100" dir="2700000" algn="tl">
                    <a:srgbClr val="000000">
                      <a:alpha val="43137"/>
                    </a:srgbClr>
                  </a:outerShdw>
                </a:effectLst>
              </a:rPr>
              <a:t>word is truth</a:t>
            </a:r>
            <a:r>
              <a:rPr lang="en-US" sz="2800" dirty="0"/>
              <a:t>.</a:t>
            </a:r>
          </a:p>
          <a:p>
            <a:pPr marL="0" indent="0">
              <a:buNone/>
            </a:pPr>
            <a:r>
              <a:rPr lang="en-US" sz="2800" b="1" dirty="0"/>
              <a:t>1 Timothy 3:16-17</a:t>
            </a:r>
          </a:p>
          <a:p>
            <a:r>
              <a:rPr lang="en-US" sz="2800" dirty="0"/>
              <a:t>All Scripture is given by </a:t>
            </a:r>
            <a:r>
              <a:rPr lang="en-US" sz="2800" dirty="0">
                <a:solidFill>
                  <a:srgbClr val="FF0000"/>
                </a:solidFill>
                <a:effectLst>
                  <a:outerShdw blurRad="38100" dist="38100" dir="2700000" algn="tl">
                    <a:srgbClr val="000000">
                      <a:alpha val="43137"/>
                    </a:srgbClr>
                  </a:outerShdw>
                </a:effectLst>
              </a:rPr>
              <a:t>inspiration of God</a:t>
            </a:r>
            <a:r>
              <a:rPr lang="en-US" sz="2800" dirty="0"/>
              <a:t>, and is profitable for doctrine, for reproof, for correction, for instruction in righteousness, that the man of God may be complete, thoroughly equipped for every good work.</a:t>
            </a:r>
          </a:p>
          <a:p>
            <a:endParaRPr lang="en-US" dirty="0"/>
          </a:p>
        </p:txBody>
      </p:sp>
    </p:spTree>
    <p:extLst>
      <p:ext uri="{BB962C8B-B14F-4D97-AF65-F5344CB8AC3E}">
        <p14:creationId xmlns:p14="http://schemas.microsoft.com/office/powerpoint/2010/main" val="273668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68772"/>
            <a:ext cx="10096500" cy="1150907"/>
          </a:xfrm>
        </p:spPr>
        <p:txBody>
          <a:bodyPr>
            <a:normAutofit/>
          </a:bodyPr>
          <a:lstStyle/>
          <a:p>
            <a:r>
              <a:rPr lang="en-US" sz="6600" u="sng" dirty="0"/>
              <a:t>Old Earth Creationism</a:t>
            </a:r>
          </a:p>
        </p:txBody>
      </p:sp>
      <p:sp>
        <p:nvSpPr>
          <p:cNvPr id="14" name="Content Placeholder 13"/>
          <p:cNvSpPr>
            <a:spLocks noGrp="1"/>
          </p:cNvSpPr>
          <p:nvPr>
            <p:ph idx="1"/>
          </p:nvPr>
        </p:nvSpPr>
        <p:spPr>
          <a:xfrm>
            <a:off x="457200" y="1825624"/>
            <a:ext cx="8447103" cy="4681707"/>
          </a:xfrm>
        </p:spPr>
        <p:txBody>
          <a:bodyPr>
            <a:normAutofit lnSpcReduction="10000"/>
          </a:bodyPr>
          <a:lstStyle/>
          <a:p>
            <a:pPr marL="0" indent="0">
              <a:buNone/>
            </a:pPr>
            <a:r>
              <a:rPr lang="en-US" sz="3600" dirty="0"/>
              <a:t>OEC believes that the </a:t>
            </a:r>
            <a:r>
              <a:rPr lang="en-US" sz="3600" dirty="0">
                <a:solidFill>
                  <a:srgbClr val="FF0000"/>
                </a:solidFill>
                <a:effectLst>
                  <a:outerShdw blurRad="38100" dist="38100" dir="2700000" algn="tl">
                    <a:srgbClr val="000000">
                      <a:alpha val="43137"/>
                    </a:srgbClr>
                  </a:outerShdw>
                </a:effectLst>
              </a:rPr>
              <a:t>Earth and Universe are ancient according to modern day mainstream science</a:t>
            </a:r>
            <a:r>
              <a:rPr lang="en-US" sz="3600" dirty="0"/>
              <a:t> and that this view can be harmonized with scripture. OEC typically views </a:t>
            </a:r>
            <a:r>
              <a:rPr lang="en-US" sz="3600" dirty="0">
                <a:solidFill>
                  <a:srgbClr val="FF0000"/>
                </a:solidFill>
                <a:effectLst>
                  <a:outerShdw blurRad="38100" dist="38100" dir="2700000" algn="tl">
                    <a:srgbClr val="000000">
                      <a:alpha val="43137"/>
                    </a:srgbClr>
                  </a:outerShdw>
                </a:effectLst>
              </a:rPr>
              <a:t>Genesis as figurative or poetical </a:t>
            </a:r>
            <a:r>
              <a:rPr lang="en-US" sz="3600" dirty="0"/>
              <a:t>and not as historical narrative. OEC explains  Genesis through ideas like the Gap Theory, Day-Age Theory, or the Framework Theory. OEC typically teaches the Noahic flood was local and not global. </a:t>
            </a:r>
          </a:p>
        </p:txBody>
      </p:sp>
      <p:pic>
        <p:nvPicPr>
          <p:cNvPr id="4" name="Picture 2" descr="Image result for age of the earth">
            <a:extLst>
              <a:ext uri="{FF2B5EF4-FFF2-40B4-BE49-F238E27FC236}">
                <a16:creationId xmlns:a16="http://schemas.microsoft.com/office/drawing/2014/main" id="{56719C93-E962-460C-9686-C76A17E82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764" y="2299063"/>
            <a:ext cx="3104037" cy="322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ertical Lexicon design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Vertical Lexicon design template" id="{E3A5883B-E8CE-46E1-BD06-0BEE2E0AFA71}" vid="{B9CB0296-E107-40DB-82AD-8FB388C56E4D}"/>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CC2096-6844-4B95-B463-E84303707E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lexicon design slides</Template>
  <TotalTime>0</TotalTime>
  <Words>3606</Words>
  <Application>Microsoft Office PowerPoint</Application>
  <PresentationFormat>Widescreen</PresentationFormat>
  <Paragraphs>263</Paragraphs>
  <Slides>68</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Calibri</vt:lpstr>
      <vt:lpstr>Vertical Lexicon design template</vt:lpstr>
      <vt:lpstr>PowerPoint Presentation</vt:lpstr>
      <vt:lpstr>The Bible  &amp;  The Age of the Earth</vt:lpstr>
      <vt:lpstr>Overview</vt:lpstr>
      <vt:lpstr>Overview</vt:lpstr>
      <vt:lpstr>Genesis 1-11</vt:lpstr>
      <vt:lpstr>Two Views of Scripture</vt:lpstr>
      <vt:lpstr>PowerPoint Presentation</vt:lpstr>
      <vt:lpstr>Concordism</vt:lpstr>
      <vt:lpstr>Old Earth Creationism</vt:lpstr>
      <vt:lpstr>Young Earth Creationism</vt:lpstr>
      <vt:lpstr>Overview</vt:lpstr>
      <vt:lpstr>Overview</vt:lpstr>
      <vt:lpstr>Biblical Timeline</vt:lpstr>
      <vt:lpstr>PowerPoint Presentation</vt:lpstr>
      <vt:lpstr>Biblical Timeline</vt:lpstr>
      <vt:lpstr>Is Genesis History?</vt:lpstr>
      <vt:lpstr>PowerPoint Presentation</vt:lpstr>
      <vt:lpstr>Hebrew vs English Poetry</vt:lpstr>
      <vt:lpstr>Example of English Poetry</vt:lpstr>
      <vt:lpstr>Example of Hebrew Poetry</vt:lpstr>
      <vt:lpstr>What is Genesis?</vt:lpstr>
      <vt:lpstr>Poetry in Genesis</vt:lpstr>
      <vt:lpstr>Poetry in Genesis</vt:lpstr>
      <vt:lpstr>How do we Measure Years?</vt:lpstr>
      <vt:lpstr>How do we Measure Months?</vt:lpstr>
      <vt:lpstr>How do we Measure Days?</vt:lpstr>
      <vt:lpstr>What about the Week?</vt:lpstr>
      <vt:lpstr>Does all of this  Really even Matter?</vt:lpstr>
      <vt:lpstr>Christian Doctrines from Genesis</vt:lpstr>
      <vt:lpstr>Scripture is its Own Best Interpreter</vt:lpstr>
      <vt:lpstr>Exodus 20:11 - Sabbath</vt:lpstr>
      <vt:lpstr>Exodus 31:16-17 - Sabbath</vt:lpstr>
      <vt:lpstr>Isaiah 45:12 - Origins</vt:lpstr>
      <vt:lpstr>Isaiah 45:18 - Origins</vt:lpstr>
      <vt:lpstr>Isaiah 54:9-10 - Origins</vt:lpstr>
      <vt:lpstr>Luke 3:23-38 - Origins</vt:lpstr>
      <vt:lpstr>Mark 10:5-9 - Marriage</vt:lpstr>
      <vt:lpstr>Luke 17:22-27 - Origins</vt:lpstr>
      <vt:lpstr>Romans 5:12-14 – Consequence of Sin</vt:lpstr>
      <vt:lpstr>1 Corinthians 15:20-22 - Resurrection</vt:lpstr>
      <vt:lpstr>1 Timothy 2:11-15 – Gender Roles</vt:lpstr>
      <vt:lpstr>Hebrews 11:3-7 - Origin</vt:lpstr>
      <vt:lpstr>1 Peter 3:20 - Salvation</vt:lpstr>
      <vt:lpstr>2 Peter 3:1-7 - Origins</vt:lpstr>
      <vt:lpstr>Morality</vt:lpstr>
      <vt:lpstr>Racism</vt:lpstr>
      <vt:lpstr>Racism</vt:lpstr>
      <vt:lpstr>Abortion</vt:lpstr>
      <vt:lpstr>Homosexuality</vt:lpstr>
      <vt:lpstr>Transgenderism</vt:lpstr>
      <vt:lpstr>Modesty/Nakedness</vt:lpstr>
      <vt:lpstr>Modesty/Nakedness</vt:lpstr>
      <vt:lpstr>Environmentalism</vt:lpstr>
      <vt:lpstr>Climate Change</vt:lpstr>
      <vt:lpstr>Overview</vt:lpstr>
      <vt:lpstr>Day Age Theory</vt:lpstr>
      <vt:lpstr>Passages out of Context</vt:lpstr>
      <vt:lpstr>Hebrew Word: Yōm</vt:lpstr>
      <vt:lpstr>Context Matters</vt:lpstr>
      <vt:lpstr>Genesis 1:5</vt:lpstr>
      <vt:lpstr>Genesis 1:5</vt:lpstr>
      <vt:lpstr>Genesis 1:5</vt:lpstr>
      <vt:lpstr>Genesis 1:5</vt:lpstr>
      <vt:lpstr>Framework Theory</vt:lpstr>
      <vt:lpstr>Gap Theory</vt:lpstr>
      <vt:lpstr>Recap</vt:lpstr>
      <vt:lpstr>Conclusion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2015-06-02T21:10:01Z</dcterms:created>
  <dcterms:modified xsi:type="dcterms:W3CDTF">2023-02-11T04:43:21Z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TC034606119991</vt:lpwstr>
  </property>
</Properties>
</file>