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56"/>
  </p:notesMasterIdLst>
  <p:handoutMasterIdLst>
    <p:handoutMasterId r:id="rId57"/>
  </p:handoutMasterIdLst>
  <p:sldIdLst>
    <p:sldId id="257" r:id="rId3"/>
    <p:sldId id="304" r:id="rId4"/>
    <p:sldId id="306" r:id="rId5"/>
    <p:sldId id="305" r:id="rId6"/>
    <p:sldId id="307" r:id="rId7"/>
    <p:sldId id="320" r:id="rId8"/>
    <p:sldId id="308" r:id="rId9"/>
    <p:sldId id="309" r:id="rId10"/>
    <p:sldId id="322" r:id="rId11"/>
    <p:sldId id="323" r:id="rId12"/>
    <p:sldId id="311" r:id="rId13"/>
    <p:sldId id="312" r:id="rId14"/>
    <p:sldId id="324" r:id="rId15"/>
    <p:sldId id="325" r:id="rId16"/>
    <p:sldId id="326" r:id="rId17"/>
    <p:sldId id="313" r:id="rId18"/>
    <p:sldId id="329" r:id="rId19"/>
    <p:sldId id="330" r:id="rId20"/>
    <p:sldId id="331" r:id="rId21"/>
    <p:sldId id="318" r:id="rId22"/>
    <p:sldId id="357" r:id="rId23"/>
    <p:sldId id="358" r:id="rId24"/>
    <p:sldId id="327" r:id="rId25"/>
    <p:sldId id="314" r:id="rId26"/>
    <p:sldId id="315" r:id="rId27"/>
    <p:sldId id="303" r:id="rId28"/>
    <p:sldId id="343" r:id="rId29"/>
    <p:sldId id="332" r:id="rId30"/>
    <p:sldId id="344" r:id="rId31"/>
    <p:sldId id="333" r:id="rId32"/>
    <p:sldId id="334" r:id="rId33"/>
    <p:sldId id="335" r:id="rId34"/>
    <p:sldId id="349" r:id="rId35"/>
    <p:sldId id="345" r:id="rId36"/>
    <p:sldId id="346" r:id="rId37"/>
    <p:sldId id="347" r:id="rId38"/>
    <p:sldId id="351" r:id="rId39"/>
    <p:sldId id="352" r:id="rId40"/>
    <p:sldId id="348" r:id="rId41"/>
    <p:sldId id="354" r:id="rId42"/>
    <p:sldId id="350" r:id="rId43"/>
    <p:sldId id="353" r:id="rId44"/>
    <p:sldId id="355" r:id="rId45"/>
    <p:sldId id="328" r:id="rId46"/>
    <p:sldId id="316" r:id="rId47"/>
    <p:sldId id="317" r:id="rId48"/>
    <p:sldId id="319" r:id="rId49"/>
    <p:sldId id="336" r:id="rId50"/>
    <p:sldId id="337" r:id="rId51"/>
    <p:sldId id="339" r:id="rId52"/>
    <p:sldId id="342" r:id="rId53"/>
    <p:sldId id="341" r:id="rId54"/>
    <p:sldId id="35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71" autoAdjust="0"/>
    <p:restoredTop sz="87074" autoAdjust="0"/>
  </p:normalViewPr>
  <p:slideViewPr>
    <p:cSldViewPr snapToGrid="0">
      <p:cViewPr varScale="1">
        <p:scale>
          <a:sx n="58" d="100"/>
          <a:sy n="58" d="100"/>
        </p:scale>
        <p:origin x="1056" y="56"/>
      </p:cViewPr>
      <p:guideLst>
        <p:guide orient="horz" pos="2160"/>
        <p:guide pos="3840"/>
      </p:guideLst>
    </p:cSldViewPr>
  </p:slideViewPr>
  <p:notesTextViewPr>
    <p:cViewPr>
      <p:scale>
        <a:sx n="1" d="1"/>
        <a:sy n="1" d="1"/>
      </p:scale>
      <p:origin x="0" y="0"/>
    </p:cViewPr>
  </p:notesTextViewPr>
  <p:sorterViewPr>
    <p:cViewPr>
      <p:scale>
        <a:sx n="100" d="100"/>
        <a:sy n="100" d="100"/>
      </p:scale>
      <p:origin x="0" y="41232"/>
    </p:cViewPr>
  </p:sorterViewPr>
  <p:notesViewPr>
    <p:cSldViewPr snapToGrid="0" showGuides="1">
      <p:cViewPr varScale="1">
        <p:scale>
          <a:sx n="79" d="100"/>
          <a:sy n="79" d="100"/>
        </p:scale>
        <p:origin x="234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DC2751-278C-4682-9C3F-0FF7B4FCFAE7}" type="datetimeFigureOut">
              <a:rPr lang="en-US" smtClean="0"/>
              <a:t>1/31/2023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286890-466E-41CD-A28A-B1EBDF22CA33}" type="slidenum">
              <a:rPr lang="en-US" smtClean="0"/>
              <a:t>‹#›</a:t>
            </a:fld>
            <a:endParaRPr lang="en-US"/>
          </a:p>
        </p:txBody>
      </p:sp>
    </p:spTree>
    <p:extLst>
      <p:ext uri="{BB962C8B-B14F-4D97-AF65-F5344CB8AC3E}">
        <p14:creationId xmlns:p14="http://schemas.microsoft.com/office/powerpoint/2010/main" val="1586294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F0845-D09E-4AF9-9623-EA7EA0297EF3}"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CD11A-EED3-40CE-98A3-28FEE84867B3}" type="slidenum">
              <a:rPr lang="en-US" smtClean="0"/>
              <a:t>‹#›</a:t>
            </a:fld>
            <a:endParaRPr lang="en-US"/>
          </a:p>
        </p:txBody>
      </p:sp>
    </p:spTree>
    <p:extLst>
      <p:ext uri="{BB962C8B-B14F-4D97-AF65-F5344CB8AC3E}">
        <p14:creationId xmlns:p14="http://schemas.microsoft.com/office/powerpoint/2010/main" val="19957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1</a:t>
            </a:fld>
            <a:endParaRPr lang="en-US"/>
          </a:p>
        </p:txBody>
      </p:sp>
    </p:spTree>
    <p:extLst>
      <p:ext uri="{BB962C8B-B14F-4D97-AF65-F5344CB8AC3E}">
        <p14:creationId xmlns:p14="http://schemas.microsoft.com/office/powerpoint/2010/main" val="2491160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truth, and truth cannot contradict</a:t>
            </a:r>
          </a:p>
          <a:p>
            <a:endParaRPr lang="en-US" dirty="0"/>
          </a:p>
          <a:p>
            <a:r>
              <a:rPr lang="en-US" dirty="0"/>
              <a:t>We have free will, it is logically impossible to make someone do something freely</a:t>
            </a:r>
          </a:p>
        </p:txBody>
      </p:sp>
      <p:sp>
        <p:nvSpPr>
          <p:cNvPr id="4" name="Slide Number Placeholder 3"/>
          <p:cNvSpPr>
            <a:spLocks noGrp="1"/>
          </p:cNvSpPr>
          <p:nvPr>
            <p:ph type="sldNum" sz="quarter" idx="5"/>
          </p:nvPr>
        </p:nvSpPr>
        <p:spPr/>
        <p:txBody>
          <a:bodyPr/>
          <a:lstStyle/>
          <a:p>
            <a:fld id="{927CD11A-EED3-40CE-98A3-28FEE84867B3}" type="slidenum">
              <a:rPr lang="en-US" smtClean="0"/>
              <a:t>32</a:t>
            </a:fld>
            <a:endParaRPr lang="en-US"/>
          </a:p>
        </p:txBody>
      </p:sp>
    </p:spTree>
    <p:extLst>
      <p:ext uri="{BB962C8B-B14F-4D97-AF65-F5344CB8AC3E}">
        <p14:creationId xmlns:p14="http://schemas.microsoft.com/office/powerpoint/2010/main" val="1712309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33</a:t>
            </a:fld>
            <a:endParaRPr lang="en-US"/>
          </a:p>
        </p:txBody>
      </p:sp>
    </p:spTree>
    <p:extLst>
      <p:ext uri="{BB962C8B-B14F-4D97-AF65-F5344CB8AC3E}">
        <p14:creationId xmlns:p14="http://schemas.microsoft.com/office/powerpoint/2010/main" val="2222487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we don’t or an atheist does not see a point to suffering does not mean that God does not have a reason for that suffering.</a:t>
            </a:r>
          </a:p>
        </p:txBody>
      </p:sp>
      <p:sp>
        <p:nvSpPr>
          <p:cNvPr id="4" name="Slide Number Placeholder 3"/>
          <p:cNvSpPr>
            <a:spLocks noGrp="1"/>
          </p:cNvSpPr>
          <p:nvPr>
            <p:ph type="sldNum" sz="quarter" idx="5"/>
          </p:nvPr>
        </p:nvSpPr>
        <p:spPr/>
        <p:txBody>
          <a:bodyPr/>
          <a:lstStyle/>
          <a:p>
            <a:fld id="{927CD11A-EED3-40CE-98A3-28FEE84867B3}" type="slidenum">
              <a:rPr lang="en-US" smtClean="0"/>
              <a:t>34</a:t>
            </a:fld>
            <a:endParaRPr lang="en-US"/>
          </a:p>
        </p:txBody>
      </p:sp>
    </p:spTree>
    <p:extLst>
      <p:ext uri="{BB962C8B-B14F-4D97-AF65-F5344CB8AC3E}">
        <p14:creationId xmlns:p14="http://schemas.microsoft.com/office/powerpoint/2010/main" val="1645694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of brother, atheist</a:t>
            </a:r>
          </a:p>
        </p:txBody>
      </p:sp>
      <p:sp>
        <p:nvSpPr>
          <p:cNvPr id="4" name="Slide Number Placeholder 3"/>
          <p:cNvSpPr>
            <a:spLocks noGrp="1"/>
          </p:cNvSpPr>
          <p:nvPr>
            <p:ph type="sldNum" sz="quarter" idx="5"/>
          </p:nvPr>
        </p:nvSpPr>
        <p:spPr/>
        <p:txBody>
          <a:bodyPr/>
          <a:lstStyle/>
          <a:p>
            <a:fld id="{927CD11A-EED3-40CE-98A3-28FEE84867B3}" type="slidenum">
              <a:rPr lang="en-US" smtClean="0"/>
              <a:t>47</a:t>
            </a:fld>
            <a:endParaRPr lang="en-US"/>
          </a:p>
        </p:txBody>
      </p:sp>
    </p:spTree>
    <p:extLst>
      <p:ext uri="{BB962C8B-B14F-4D97-AF65-F5344CB8AC3E}">
        <p14:creationId xmlns:p14="http://schemas.microsoft.com/office/powerpoint/2010/main" val="2517844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can’t truly appreciate the peaks until we have been in the valley</a:t>
            </a:r>
          </a:p>
        </p:txBody>
      </p:sp>
      <p:sp>
        <p:nvSpPr>
          <p:cNvPr id="4" name="Slide Number Placeholder 3"/>
          <p:cNvSpPr>
            <a:spLocks noGrp="1"/>
          </p:cNvSpPr>
          <p:nvPr>
            <p:ph type="sldNum" sz="quarter" idx="5"/>
          </p:nvPr>
        </p:nvSpPr>
        <p:spPr/>
        <p:txBody>
          <a:bodyPr/>
          <a:lstStyle/>
          <a:p>
            <a:fld id="{927CD11A-EED3-40CE-98A3-28FEE84867B3}" type="slidenum">
              <a:rPr lang="en-US" smtClean="0"/>
              <a:t>48</a:t>
            </a:fld>
            <a:endParaRPr lang="en-US"/>
          </a:p>
        </p:txBody>
      </p:sp>
    </p:spTree>
    <p:extLst>
      <p:ext uri="{BB962C8B-B14F-4D97-AF65-F5344CB8AC3E}">
        <p14:creationId xmlns:p14="http://schemas.microsoft.com/office/powerpoint/2010/main" val="3490387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 for Christ Rallies</a:t>
            </a:r>
          </a:p>
        </p:txBody>
      </p:sp>
      <p:sp>
        <p:nvSpPr>
          <p:cNvPr id="4" name="Slide Number Placeholder 3"/>
          <p:cNvSpPr>
            <a:spLocks noGrp="1"/>
          </p:cNvSpPr>
          <p:nvPr>
            <p:ph type="sldNum" sz="quarter" idx="5"/>
          </p:nvPr>
        </p:nvSpPr>
        <p:spPr/>
        <p:txBody>
          <a:bodyPr/>
          <a:lstStyle/>
          <a:p>
            <a:fld id="{927CD11A-EED3-40CE-98A3-28FEE84867B3}" type="slidenum">
              <a:rPr lang="en-US" smtClean="0"/>
              <a:t>3</a:t>
            </a:fld>
            <a:endParaRPr lang="en-US"/>
          </a:p>
        </p:txBody>
      </p:sp>
    </p:spTree>
    <p:extLst>
      <p:ext uri="{BB962C8B-B14F-4D97-AF65-F5344CB8AC3E}">
        <p14:creationId xmlns:p14="http://schemas.microsoft.com/office/powerpoint/2010/main" val="412398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Case for Faith – Lee Strobel</a:t>
            </a:r>
          </a:p>
        </p:txBody>
      </p:sp>
      <p:sp>
        <p:nvSpPr>
          <p:cNvPr id="4" name="Slide Number Placeholder 3"/>
          <p:cNvSpPr>
            <a:spLocks noGrp="1"/>
          </p:cNvSpPr>
          <p:nvPr>
            <p:ph type="sldNum" sz="quarter" idx="5"/>
          </p:nvPr>
        </p:nvSpPr>
        <p:spPr/>
        <p:txBody>
          <a:bodyPr/>
          <a:lstStyle/>
          <a:p>
            <a:fld id="{927CD11A-EED3-40CE-98A3-28FEE84867B3}" type="slidenum">
              <a:rPr lang="en-US" smtClean="0"/>
              <a:t>4</a:t>
            </a:fld>
            <a:endParaRPr lang="en-US"/>
          </a:p>
        </p:txBody>
      </p:sp>
    </p:spTree>
    <p:extLst>
      <p:ext uri="{BB962C8B-B14F-4D97-AF65-F5344CB8AC3E}">
        <p14:creationId xmlns:p14="http://schemas.microsoft.com/office/powerpoint/2010/main" val="3624274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story of Alex </a:t>
            </a:r>
            <a:r>
              <a:rPr lang="en-US" dirty="0" err="1"/>
              <a:t>Wagenblast</a:t>
            </a:r>
            <a:r>
              <a:rPr lang="en-US" dirty="0"/>
              <a:t> in Undergrad</a:t>
            </a:r>
          </a:p>
        </p:txBody>
      </p:sp>
      <p:sp>
        <p:nvSpPr>
          <p:cNvPr id="4" name="Slide Number Placeholder 3"/>
          <p:cNvSpPr>
            <a:spLocks noGrp="1"/>
          </p:cNvSpPr>
          <p:nvPr>
            <p:ph type="sldNum" sz="quarter" idx="5"/>
          </p:nvPr>
        </p:nvSpPr>
        <p:spPr/>
        <p:txBody>
          <a:bodyPr/>
          <a:lstStyle/>
          <a:p>
            <a:fld id="{927CD11A-EED3-40CE-98A3-28FEE84867B3}" type="slidenum">
              <a:rPr lang="en-US" smtClean="0"/>
              <a:t>6</a:t>
            </a:fld>
            <a:endParaRPr lang="en-US"/>
          </a:p>
        </p:txBody>
      </p:sp>
    </p:spTree>
    <p:extLst>
      <p:ext uri="{BB962C8B-B14F-4D97-AF65-F5344CB8AC3E}">
        <p14:creationId xmlns:p14="http://schemas.microsoft.com/office/powerpoint/2010/main" val="4165746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Genesis 17:1 – The Almighty – Hebrew: </a:t>
            </a:r>
            <a:r>
              <a:rPr lang="en-US" dirty="0" err="1"/>
              <a:t>Shadday</a:t>
            </a:r>
            <a:r>
              <a:rPr lang="en-US" dirty="0"/>
              <a:t> – God is most powerful</a:t>
            </a:r>
          </a:p>
        </p:txBody>
      </p:sp>
      <p:sp>
        <p:nvSpPr>
          <p:cNvPr id="4" name="Slide Number Placeholder 3"/>
          <p:cNvSpPr>
            <a:spLocks noGrp="1"/>
          </p:cNvSpPr>
          <p:nvPr>
            <p:ph type="sldNum" sz="quarter" idx="5"/>
          </p:nvPr>
        </p:nvSpPr>
        <p:spPr/>
        <p:txBody>
          <a:bodyPr/>
          <a:lstStyle/>
          <a:p>
            <a:fld id="{927CD11A-EED3-40CE-98A3-28FEE84867B3}" type="slidenum">
              <a:rPr lang="en-US" smtClean="0"/>
              <a:t>7</a:t>
            </a:fld>
            <a:endParaRPr lang="en-US"/>
          </a:p>
        </p:txBody>
      </p:sp>
    </p:spTree>
    <p:extLst>
      <p:ext uri="{BB962C8B-B14F-4D97-AF65-F5344CB8AC3E}">
        <p14:creationId xmlns:p14="http://schemas.microsoft.com/office/powerpoint/2010/main" val="1347222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Epicurus was an ancient Greek philosopher and sage who founded a highly influential school of philosophy now called Epicureanism </a:t>
            </a:r>
          </a:p>
        </p:txBody>
      </p:sp>
      <p:sp>
        <p:nvSpPr>
          <p:cNvPr id="4" name="Slide Number Placeholder 3"/>
          <p:cNvSpPr>
            <a:spLocks noGrp="1"/>
          </p:cNvSpPr>
          <p:nvPr>
            <p:ph type="sldNum" sz="quarter" idx="5"/>
          </p:nvPr>
        </p:nvSpPr>
        <p:spPr/>
        <p:txBody>
          <a:bodyPr/>
          <a:lstStyle/>
          <a:p>
            <a:fld id="{927CD11A-EED3-40CE-98A3-28FEE84867B3}" type="slidenum">
              <a:rPr lang="en-US" smtClean="0"/>
              <a:t>8</a:t>
            </a:fld>
            <a:endParaRPr lang="en-US"/>
          </a:p>
        </p:txBody>
      </p:sp>
    </p:spTree>
    <p:extLst>
      <p:ext uri="{BB962C8B-B14F-4D97-AF65-F5344CB8AC3E}">
        <p14:creationId xmlns:p14="http://schemas.microsoft.com/office/powerpoint/2010/main" val="770683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Ukujola</a:t>
            </a:r>
            <a:r>
              <a:rPr lang="en-US" dirty="0"/>
              <a:t>, echelle</a:t>
            </a:r>
          </a:p>
        </p:txBody>
      </p:sp>
      <p:sp>
        <p:nvSpPr>
          <p:cNvPr id="4" name="Slide Number Placeholder 3"/>
          <p:cNvSpPr>
            <a:spLocks noGrp="1"/>
          </p:cNvSpPr>
          <p:nvPr>
            <p:ph type="sldNum" sz="quarter" idx="5"/>
          </p:nvPr>
        </p:nvSpPr>
        <p:spPr/>
        <p:txBody>
          <a:bodyPr/>
          <a:lstStyle/>
          <a:p>
            <a:fld id="{927CD11A-EED3-40CE-98A3-28FEE84867B3}" type="slidenum">
              <a:rPr lang="en-US" smtClean="0"/>
              <a:t>13</a:t>
            </a:fld>
            <a:endParaRPr lang="en-US"/>
          </a:p>
        </p:txBody>
      </p:sp>
    </p:spTree>
    <p:extLst>
      <p:ext uri="{BB962C8B-B14F-4D97-AF65-F5344CB8AC3E}">
        <p14:creationId xmlns:p14="http://schemas.microsoft.com/office/powerpoint/2010/main" val="3640443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Story, miscarriage </a:t>
            </a:r>
          </a:p>
        </p:txBody>
      </p:sp>
      <p:sp>
        <p:nvSpPr>
          <p:cNvPr id="4" name="Slide Number Placeholder 3"/>
          <p:cNvSpPr>
            <a:spLocks noGrp="1"/>
          </p:cNvSpPr>
          <p:nvPr>
            <p:ph type="sldNum" sz="quarter" idx="5"/>
          </p:nvPr>
        </p:nvSpPr>
        <p:spPr/>
        <p:txBody>
          <a:bodyPr/>
          <a:lstStyle/>
          <a:p>
            <a:fld id="{927CD11A-EED3-40CE-98A3-28FEE84867B3}" type="slidenum">
              <a:rPr lang="en-US" smtClean="0"/>
              <a:t>14</a:t>
            </a:fld>
            <a:endParaRPr lang="en-US"/>
          </a:p>
        </p:txBody>
      </p:sp>
    </p:spTree>
    <p:extLst>
      <p:ext uri="{BB962C8B-B14F-4D97-AF65-F5344CB8AC3E}">
        <p14:creationId xmlns:p14="http://schemas.microsoft.com/office/powerpoint/2010/main" val="4048187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Horoscope </a:t>
            </a:r>
          </a:p>
        </p:txBody>
      </p:sp>
      <p:sp>
        <p:nvSpPr>
          <p:cNvPr id="4" name="Slide Number Placeholder 3"/>
          <p:cNvSpPr>
            <a:spLocks noGrp="1"/>
          </p:cNvSpPr>
          <p:nvPr>
            <p:ph type="sldNum" sz="quarter" idx="5"/>
          </p:nvPr>
        </p:nvSpPr>
        <p:spPr/>
        <p:txBody>
          <a:bodyPr/>
          <a:lstStyle/>
          <a:p>
            <a:fld id="{927CD11A-EED3-40CE-98A3-28FEE84867B3}" type="slidenum">
              <a:rPr lang="en-US" smtClean="0"/>
              <a:t>18</a:t>
            </a:fld>
            <a:endParaRPr lang="en-US"/>
          </a:p>
        </p:txBody>
      </p:sp>
    </p:spTree>
    <p:extLst>
      <p:ext uri="{BB962C8B-B14F-4D97-AF65-F5344CB8AC3E}">
        <p14:creationId xmlns:p14="http://schemas.microsoft.com/office/powerpoint/2010/main" val="3823390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chor="b"/>
          <a:lstStyle>
            <a:lvl1pPr algn="ctr">
              <a:defRPr sz="6000">
                <a:solidFill>
                  <a:schemeClr val="tx2">
                    <a:lumMod val="20000"/>
                    <a:lumOff val="8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68DC83-4358-4069-9A04-36F684952B41}"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281940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6D5BB5-8E37-492B-8843-1477E0364CB8}"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407954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91661"/>
            <a:ext cx="2628900" cy="49090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691661"/>
            <a:ext cx="7734300" cy="49090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57E38-DB3A-4089-B386-FFD9F1943ECB}"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17925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F57356-1F59-4D89-9F54-28C9F76813D7}"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236194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709738"/>
            <a:ext cx="10515600" cy="2862262"/>
          </a:xfrm>
        </p:spPr>
        <p:txBody>
          <a:bodyPr anchor="b"/>
          <a:lstStyle>
            <a:lvl1pPr>
              <a:lnSpc>
                <a:spcPct val="100000"/>
              </a:lnSpc>
              <a:defRPr sz="6000"/>
            </a:lvl1pPr>
          </a:lstStyle>
          <a:p>
            <a:r>
              <a:rPr lang="en-US"/>
              <a:t>Click to edit Master title style</a:t>
            </a:r>
          </a:p>
        </p:txBody>
      </p:sp>
      <p:sp>
        <p:nvSpPr>
          <p:cNvPr id="3" name="Text Placeholder 2"/>
          <p:cNvSpPr>
            <a:spLocks noGrp="1"/>
          </p:cNvSpPr>
          <p:nvPr>
            <p:ph type="body" idx="1"/>
          </p:nvPr>
        </p:nvSpPr>
        <p:spPr>
          <a:xfrm>
            <a:off x="457200" y="4589463"/>
            <a:ext cx="10515600" cy="1500187"/>
          </a:xfrm>
        </p:spPr>
        <p:txBody>
          <a:bodyPr/>
          <a:lstStyle>
            <a:lvl1pPr marL="0" indent="0">
              <a:buNone/>
              <a:defRPr sz="2400" b="1">
                <a:solidFill>
                  <a:schemeClr val="tx2">
                    <a:lumMod val="50000"/>
                  </a:schemeClr>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2CE48F21-3C02-407D-A180-361657C962A9}"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273127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5625"/>
            <a:ext cx="4892040" cy="4351338"/>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800"/>
            </a:lvl6pPr>
            <a:lvl7pPr>
              <a:defRPr sz="1800"/>
            </a:lvl7pPr>
            <a:lvl8pPr>
              <a:defRPr sz="1800"/>
            </a:lvl8pPr>
            <a:lvl9pPr>
              <a:defRPr sz="18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4" name="Content Placeholder 3"/>
          <p:cNvSpPr>
            <a:spLocks noGrp="1"/>
          </p:cNvSpPr>
          <p:nvPr>
            <p:ph sz="half" idx="2"/>
          </p:nvPr>
        </p:nvSpPr>
        <p:spPr>
          <a:xfrm>
            <a:off x="5650524" y="1825625"/>
            <a:ext cx="4892040" cy="4351338"/>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800"/>
            </a:lvl6pPr>
            <a:lvl7pPr>
              <a:defRPr sz="1800"/>
            </a:lvl7pPr>
            <a:lvl8pPr>
              <a:defRPr sz="1800"/>
            </a:lvl8pPr>
            <a:lvl9pPr>
              <a:defRPr sz="18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5" name="Date Placeholder 4"/>
          <p:cNvSpPr>
            <a:spLocks noGrp="1"/>
          </p:cNvSpPr>
          <p:nvPr>
            <p:ph type="dt" sz="half" idx="10"/>
          </p:nvPr>
        </p:nvSpPr>
        <p:spPr/>
        <p:txBody>
          <a:bodyPr/>
          <a:lstStyle/>
          <a:p>
            <a:fld id="{37D8FB26-DB44-4B23-8E2C-73FCFB6E6A5C}" type="datetime1">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418393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6508" y="639150"/>
            <a:ext cx="10062285" cy="11430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86508" y="1793873"/>
            <a:ext cx="489204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86508" y="2498723"/>
            <a:ext cx="4892040" cy="3101977"/>
          </a:xfrm>
        </p:spPr>
        <p:txBody>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600"/>
            </a:lvl6pPr>
            <a:lvl7pPr>
              <a:defRPr sz="1600"/>
            </a:lvl7pPr>
            <a:lvl8pPr>
              <a:defRPr sz="1600"/>
            </a:lvl8pPr>
            <a:lvl9pPr>
              <a:defRPr sz="16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5" name="Text Placeholder 4"/>
          <p:cNvSpPr>
            <a:spLocks noGrp="1"/>
          </p:cNvSpPr>
          <p:nvPr>
            <p:ph type="body" sz="quarter" idx="3"/>
          </p:nvPr>
        </p:nvSpPr>
        <p:spPr>
          <a:xfrm>
            <a:off x="5656753" y="1793873"/>
            <a:ext cx="489204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6753" y="2498723"/>
            <a:ext cx="4892040" cy="3101977"/>
          </a:xfrm>
        </p:spPr>
        <p:txBody>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600"/>
            </a:lvl6pPr>
            <a:lvl7pPr>
              <a:defRPr sz="1600"/>
            </a:lvl7pPr>
            <a:lvl8pPr>
              <a:defRPr sz="1600"/>
            </a:lvl8pPr>
            <a:lvl9pPr>
              <a:defRPr sz="16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7" name="Date Placeholder 6"/>
          <p:cNvSpPr>
            <a:spLocks noGrp="1"/>
          </p:cNvSpPr>
          <p:nvPr>
            <p:ph type="dt" sz="half" idx="10"/>
          </p:nvPr>
        </p:nvSpPr>
        <p:spPr/>
        <p:txBody>
          <a:bodyPr/>
          <a:lstStyle/>
          <a:p>
            <a:fld id="{4C78A1B2-E24B-4D01-B1F3-1C91DA614AC9}" type="datetime1">
              <a:rPr lang="en-US" smtClean="0"/>
              <a:t>1/31/2023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340566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D7B829-4D67-4482-B952-BBD9DCA0A419}" type="datetime1">
              <a:rPr lang="en-US" smtClean="0"/>
              <a:t>1/31/2023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336385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4990D-3D92-40C3-8F0D-2F9DF871B3E2}" type="datetime1">
              <a:rPr lang="en-US" smtClean="0"/>
              <a:t>1/31/2023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192760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599"/>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800600" y="987425"/>
            <a:ext cx="5753100" cy="4613275"/>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4" name="Text Placeholder 3"/>
          <p:cNvSpPr>
            <a:spLocks noGrp="1"/>
          </p:cNvSpPr>
          <p:nvPr>
            <p:ph type="body" sz="half" idx="2"/>
          </p:nvPr>
        </p:nvSpPr>
        <p:spPr>
          <a:xfrm>
            <a:off x="457200" y="2254249"/>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E435C0-D298-4C67-8022-2A6AB1B2BA62}" type="datetime1">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128772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599"/>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800600" y="987425"/>
            <a:ext cx="5753100" cy="4613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2254249"/>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8F8098-106E-436A-B7C8-8017C782259C}" type="datetime1">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56957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39793"/>
            <a:ext cx="10096500" cy="11509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825625"/>
            <a:ext cx="10096500" cy="37780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lumMod val="20000"/>
                    <a:lumOff val="80000"/>
                  </a:schemeClr>
                </a:solidFill>
              </a:defRPr>
            </a:lvl1pPr>
          </a:lstStyle>
          <a:p>
            <a:fld id="{F3619435-DEBC-444A-913E-FBD2C4CF0E59}" type="datetime1">
              <a:rPr lang="en-US" smtClean="0"/>
              <a:t>1/31/2023</a:t>
            </a:fld>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lumMod val="20000"/>
                    <a:lumOff val="80000"/>
                  </a:schemeClr>
                </a:solidFill>
              </a:defRPr>
            </a:lvl1pPr>
          </a:lstStyle>
          <a:p>
            <a:fld id="{E5B29C50-D6F1-4DB6-9B68-F4CD3996E9CF}" type="slidenum">
              <a:rPr lang="en-US" smtClean="0"/>
              <a:pPr/>
              <a:t>‹#›</a:t>
            </a:fld>
            <a:endParaRPr lang="en-US"/>
          </a:p>
        </p:txBody>
      </p:sp>
    </p:spTree>
    <p:extLst>
      <p:ext uri="{BB962C8B-B14F-4D97-AF65-F5344CB8AC3E}">
        <p14:creationId xmlns:p14="http://schemas.microsoft.com/office/powerpoint/2010/main" val="16564842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ts val="4000"/>
        </a:lnSpc>
        <a:spcBef>
          <a:spcPct val="0"/>
        </a:spcBef>
        <a:buNone/>
        <a:defRPr sz="4000" b="1" kern="1200" cap="none" spc="0">
          <a:ln w="12700" cmpd="sng">
            <a:noFill/>
            <a:prstDash val="solid"/>
          </a:ln>
          <a:solidFill>
            <a:schemeClr val="accent4"/>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400" kern="1200">
          <a:solidFill>
            <a:schemeClr val="bg2"/>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288" userDrawn="1">
          <p15:clr>
            <a:srgbClr val="F26B43"/>
          </p15:clr>
        </p15:guide>
        <p15:guide id="3" pos="6648" userDrawn="1">
          <p15:clr>
            <a:srgbClr val="F26B43"/>
          </p15:clr>
        </p15:guide>
        <p15:guide id="4" orient="horz" pos="3528" userDrawn="1">
          <p15:clr>
            <a:srgbClr val="F26B43"/>
          </p15:clr>
        </p15:guide>
        <p15:guide id="5" orient="horz" pos="1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1854A-791F-4EA3-8112-4EE292BA56EE}"/>
              </a:ext>
            </a:extLst>
          </p:cNvPr>
          <p:cNvPicPr>
            <a:picLocks noChangeAspect="1"/>
          </p:cNvPicPr>
          <p:nvPr/>
        </p:nvPicPr>
        <p:blipFill>
          <a:blip r:embed="rId3"/>
          <a:stretch>
            <a:fillRect/>
          </a:stretch>
        </p:blipFill>
        <p:spPr>
          <a:xfrm>
            <a:off x="0" y="0"/>
            <a:ext cx="12192000" cy="6858000"/>
          </a:xfrm>
          <a:prstGeom prst="rect">
            <a:avLst/>
          </a:prstGeom>
        </p:spPr>
      </p:pic>
      <p:sp>
        <p:nvSpPr>
          <p:cNvPr id="3" name="Subtitle 2"/>
          <p:cNvSpPr>
            <a:spLocks noGrp="1"/>
          </p:cNvSpPr>
          <p:nvPr>
            <p:ph type="subTitle" idx="1"/>
          </p:nvPr>
        </p:nvSpPr>
        <p:spPr>
          <a:xfrm>
            <a:off x="9759518" y="6447505"/>
            <a:ext cx="2432482" cy="410495"/>
          </a:xfrm>
        </p:spPr>
        <p:txBody>
          <a:bodyPr>
            <a:normAutofit lnSpcReduction="10000"/>
          </a:bodyPr>
          <a:lstStyle/>
          <a:p>
            <a:r>
              <a:rPr lang="en-US" dirty="0"/>
              <a:t>Paden Reed, M.S.</a:t>
            </a:r>
          </a:p>
        </p:txBody>
      </p:sp>
    </p:spTree>
    <p:extLst>
      <p:ext uri="{BB962C8B-B14F-4D97-AF65-F5344CB8AC3E}">
        <p14:creationId xmlns:p14="http://schemas.microsoft.com/office/powerpoint/2010/main" val="199088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Overview</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The Atheists Challenge</a:t>
            </a:r>
          </a:p>
          <a:p>
            <a:pPr>
              <a:buClr>
                <a:schemeClr val="bg1"/>
              </a:buClr>
            </a:pPr>
            <a:r>
              <a:rPr lang="en-US" sz="4000" dirty="0">
                <a:solidFill>
                  <a:srgbClr val="FFFF00"/>
                </a:solidFill>
              </a:rPr>
              <a:t>Suffering Exists</a:t>
            </a:r>
          </a:p>
          <a:p>
            <a:pPr>
              <a:buClr>
                <a:schemeClr val="bg1"/>
              </a:buClr>
            </a:pPr>
            <a:r>
              <a:rPr lang="en-US" sz="4000" dirty="0">
                <a:solidFill>
                  <a:schemeClr val="bg1"/>
                </a:solidFill>
              </a:rPr>
              <a:t>World Religions and Suffering</a:t>
            </a:r>
          </a:p>
          <a:p>
            <a:pPr>
              <a:buClr>
                <a:schemeClr val="bg1"/>
              </a:buClr>
            </a:pPr>
            <a:r>
              <a:rPr lang="en-US" sz="4000" dirty="0">
                <a:solidFill>
                  <a:schemeClr val="bg1"/>
                </a:solidFill>
              </a:rPr>
              <a:t>The Christian Response</a:t>
            </a:r>
          </a:p>
          <a:p>
            <a:pPr>
              <a:buClr>
                <a:schemeClr val="bg1"/>
              </a:buClr>
            </a:pPr>
            <a:r>
              <a:rPr lang="en-US" sz="4000" dirty="0">
                <a:solidFill>
                  <a:schemeClr val="bg1"/>
                </a:solidFill>
              </a:rPr>
              <a:t>Ways We Benefit from Suffering</a:t>
            </a:r>
          </a:p>
          <a:p>
            <a:endParaRPr lang="en-US" sz="4000" b="1" dirty="0"/>
          </a:p>
          <a:p>
            <a:pPr marL="0" indent="0">
              <a:buNone/>
            </a:pPr>
            <a:endParaRPr lang="en-US" dirty="0"/>
          </a:p>
        </p:txBody>
      </p:sp>
    </p:spTree>
    <p:extLst>
      <p:ext uri="{BB962C8B-B14F-4D97-AF65-F5344CB8AC3E}">
        <p14:creationId xmlns:p14="http://schemas.microsoft.com/office/powerpoint/2010/main" val="210316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Suffering Exists</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Natural Disasters</a:t>
            </a:r>
          </a:p>
          <a:p>
            <a:pPr>
              <a:buClr>
                <a:schemeClr val="bg1"/>
              </a:buClr>
            </a:pPr>
            <a:r>
              <a:rPr lang="en-US" sz="4000" dirty="0">
                <a:solidFill>
                  <a:schemeClr val="bg1"/>
                </a:solidFill>
              </a:rPr>
              <a:t>Man’s Inhumanity to Man</a:t>
            </a:r>
          </a:p>
          <a:p>
            <a:pPr>
              <a:buClr>
                <a:schemeClr val="bg1"/>
              </a:buClr>
            </a:pPr>
            <a:r>
              <a:rPr lang="en-US" sz="4000" dirty="0">
                <a:solidFill>
                  <a:schemeClr val="bg1"/>
                </a:solidFill>
              </a:rPr>
              <a:t>Apparent Uncaused Suffering</a:t>
            </a:r>
          </a:p>
          <a:p>
            <a:endParaRPr lang="en-US" sz="4000" b="1" dirty="0"/>
          </a:p>
          <a:p>
            <a:pPr marL="0" indent="0">
              <a:buNone/>
            </a:pPr>
            <a:endParaRPr lang="en-US" dirty="0"/>
          </a:p>
        </p:txBody>
      </p:sp>
      <p:pic>
        <p:nvPicPr>
          <p:cNvPr id="2" name="Picture 1">
            <a:extLst>
              <a:ext uri="{FF2B5EF4-FFF2-40B4-BE49-F238E27FC236}">
                <a16:creationId xmlns:a16="http://schemas.microsoft.com/office/drawing/2014/main" id="{2C05D179-762C-4167-99E9-1EC7F8F98838}"/>
              </a:ext>
            </a:extLst>
          </p:cNvPr>
          <p:cNvPicPr>
            <a:picLocks noChangeAspect="1"/>
          </p:cNvPicPr>
          <p:nvPr/>
        </p:nvPicPr>
        <p:blipFill rotWithShape="1">
          <a:blip r:embed="rId2"/>
          <a:srcRect r="30241"/>
          <a:stretch/>
        </p:blipFill>
        <p:spPr>
          <a:xfrm flipH="1">
            <a:off x="8139164" y="1539868"/>
            <a:ext cx="3215159" cy="3182378"/>
          </a:xfrm>
          <a:prstGeom prst="rect">
            <a:avLst/>
          </a:prstGeom>
        </p:spPr>
      </p:pic>
    </p:spTree>
    <p:extLst>
      <p:ext uri="{BB962C8B-B14F-4D97-AF65-F5344CB8AC3E}">
        <p14:creationId xmlns:p14="http://schemas.microsoft.com/office/powerpoint/2010/main" val="192845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Natural Disasters</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3200" dirty="0">
                <a:solidFill>
                  <a:schemeClr val="bg1"/>
                </a:solidFill>
              </a:rPr>
              <a:t>1556 – Shaanxi earthquake struck China – 830,000</a:t>
            </a:r>
          </a:p>
          <a:p>
            <a:pPr>
              <a:buClr>
                <a:schemeClr val="bg1"/>
              </a:buClr>
            </a:pPr>
            <a:r>
              <a:rPr lang="en-US" sz="3200" dirty="0">
                <a:solidFill>
                  <a:schemeClr val="bg1"/>
                </a:solidFill>
              </a:rPr>
              <a:t>1815 – Volcanic explosion of Mt. </a:t>
            </a:r>
            <a:r>
              <a:rPr lang="en-US" sz="3200" dirty="0" err="1">
                <a:solidFill>
                  <a:schemeClr val="bg1"/>
                </a:solidFill>
              </a:rPr>
              <a:t>Tambora</a:t>
            </a:r>
            <a:r>
              <a:rPr lang="en-US" sz="3200" dirty="0">
                <a:solidFill>
                  <a:schemeClr val="bg1"/>
                </a:solidFill>
              </a:rPr>
              <a:t>, Indonesia – 92,000</a:t>
            </a:r>
          </a:p>
          <a:p>
            <a:pPr>
              <a:buClr>
                <a:schemeClr val="bg1"/>
              </a:buClr>
            </a:pPr>
            <a:r>
              <a:rPr lang="en-US" sz="3200" dirty="0">
                <a:solidFill>
                  <a:schemeClr val="bg1"/>
                </a:solidFill>
              </a:rPr>
              <a:t>1887 – Flooding in Hunan Province, China – 2,000,000</a:t>
            </a:r>
          </a:p>
          <a:p>
            <a:pPr>
              <a:buClr>
                <a:schemeClr val="bg1"/>
              </a:buClr>
            </a:pPr>
            <a:r>
              <a:rPr lang="en-US" sz="3200" dirty="0">
                <a:solidFill>
                  <a:schemeClr val="bg1"/>
                </a:solidFill>
              </a:rPr>
              <a:t>1918 – Global Flu – 50 million</a:t>
            </a:r>
          </a:p>
          <a:p>
            <a:pPr>
              <a:buClr>
                <a:schemeClr val="bg1"/>
              </a:buClr>
            </a:pPr>
            <a:r>
              <a:rPr lang="en-US" sz="3200" dirty="0">
                <a:solidFill>
                  <a:schemeClr val="bg1"/>
                </a:solidFill>
              </a:rPr>
              <a:t>1970 – Bhola cyclone in Bangladesh – 500,000</a:t>
            </a:r>
          </a:p>
          <a:p>
            <a:pPr>
              <a:buClr>
                <a:schemeClr val="bg1"/>
              </a:buClr>
            </a:pPr>
            <a:r>
              <a:rPr lang="en-US" sz="3200" dirty="0">
                <a:solidFill>
                  <a:schemeClr val="bg1"/>
                </a:solidFill>
              </a:rPr>
              <a:t>2003 – European heat wave – 70,000</a:t>
            </a:r>
          </a:p>
          <a:p>
            <a:pPr>
              <a:buClr>
                <a:schemeClr val="bg1"/>
              </a:buClr>
            </a:pPr>
            <a:r>
              <a:rPr lang="en-US" sz="3200" dirty="0">
                <a:solidFill>
                  <a:schemeClr val="bg1"/>
                </a:solidFill>
              </a:rPr>
              <a:t>2004 – Tsunami in Indonesia – 230,000</a:t>
            </a:r>
          </a:p>
          <a:p>
            <a:pPr>
              <a:buClr>
                <a:schemeClr val="bg1"/>
              </a:buClr>
            </a:pPr>
            <a:r>
              <a:rPr lang="en-US" sz="3200" dirty="0">
                <a:solidFill>
                  <a:schemeClr val="bg1"/>
                </a:solidFill>
              </a:rPr>
              <a:t>2020 – COVID 19 – 1,000,000?</a:t>
            </a:r>
          </a:p>
          <a:p>
            <a:pPr>
              <a:buClr>
                <a:schemeClr val="bg1"/>
              </a:buClr>
            </a:pPr>
            <a:endParaRPr lang="en-US" sz="3200" dirty="0">
              <a:solidFill>
                <a:schemeClr val="bg1"/>
              </a:solidFill>
            </a:endParaRPr>
          </a:p>
          <a:p>
            <a:endParaRPr lang="en-US" sz="4000" b="1" dirty="0"/>
          </a:p>
          <a:p>
            <a:pPr marL="0" indent="0">
              <a:buNone/>
            </a:pPr>
            <a:endParaRPr lang="en-US" dirty="0"/>
          </a:p>
        </p:txBody>
      </p:sp>
    </p:spTree>
    <p:extLst>
      <p:ext uri="{BB962C8B-B14F-4D97-AF65-F5344CB8AC3E}">
        <p14:creationId xmlns:p14="http://schemas.microsoft.com/office/powerpoint/2010/main" val="322929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FAB978-6219-48CC-B272-8E6EF76452C2}"/>
              </a:ext>
            </a:extLst>
          </p:cNvPr>
          <p:cNvPicPr>
            <a:picLocks noChangeAspect="1"/>
          </p:cNvPicPr>
          <p:nvPr/>
        </p:nvPicPr>
        <p:blipFill>
          <a:blip r:embed="rId3"/>
          <a:stretch>
            <a:fillRect/>
          </a:stretch>
        </p:blipFill>
        <p:spPr>
          <a:xfrm>
            <a:off x="270238" y="1465566"/>
            <a:ext cx="2054477" cy="2982410"/>
          </a:xfrm>
          <a:prstGeom prst="rect">
            <a:avLst/>
          </a:prstGeom>
        </p:spPr>
      </p:pic>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Man’s Inhumanity to Man</a:t>
            </a:r>
          </a:p>
        </p:txBody>
      </p:sp>
      <p:pic>
        <p:nvPicPr>
          <p:cNvPr id="4" name="Picture 3">
            <a:extLst>
              <a:ext uri="{FF2B5EF4-FFF2-40B4-BE49-F238E27FC236}">
                <a16:creationId xmlns:a16="http://schemas.microsoft.com/office/drawing/2014/main" id="{D165FEE0-1412-4AE4-933F-AE2445B08ACF}"/>
              </a:ext>
            </a:extLst>
          </p:cNvPr>
          <p:cNvPicPr>
            <a:picLocks noChangeAspect="1"/>
          </p:cNvPicPr>
          <p:nvPr/>
        </p:nvPicPr>
        <p:blipFill>
          <a:blip r:embed="rId4"/>
          <a:stretch>
            <a:fillRect/>
          </a:stretch>
        </p:blipFill>
        <p:spPr>
          <a:xfrm>
            <a:off x="226537" y="4020952"/>
            <a:ext cx="3873640" cy="2716713"/>
          </a:xfrm>
          <a:prstGeom prst="rect">
            <a:avLst/>
          </a:prstGeom>
        </p:spPr>
      </p:pic>
      <p:pic>
        <p:nvPicPr>
          <p:cNvPr id="5" name="Picture 4">
            <a:extLst>
              <a:ext uri="{FF2B5EF4-FFF2-40B4-BE49-F238E27FC236}">
                <a16:creationId xmlns:a16="http://schemas.microsoft.com/office/drawing/2014/main" id="{ABEE1B5C-2226-4817-986C-19E4ED597C32}"/>
              </a:ext>
            </a:extLst>
          </p:cNvPr>
          <p:cNvPicPr>
            <a:picLocks noChangeAspect="1"/>
          </p:cNvPicPr>
          <p:nvPr/>
        </p:nvPicPr>
        <p:blipFill>
          <a:blip r:embed="rId5"/>
          <a:stretch>
            <a:fillRect/>
          </a:stretch>
        </p:blipFill>
        <p:spPr>
          <a:xfrm>
            <a:off x="2302621" y="1433164"/>
            <a:ext cx="5370574" cy="2587787"/>
          </a:xfrm>
          <a:prstGeom prst="rect">
            <a:avLst/>
          </a:prstGeom>
        </p:spPr>
      </p:pic>
      <p:pic>
        <p:nvPicPr>
          <p:cNvPr id="6" name="Picture 5">
            <a:extLst>
              <a:ext uri="{FF2B5EF4-FFF2-40B4-BE49-F238E27FC236}">
                <a16:creationId xmlns:a16="http://schemas.microsoft.com/office/drawing/2014/main" id="{AB1ACCC9-1279-4415-8F4F-CAC75C3590B2}"/>
              </a:ext>
            </a:extLst>
          </p:cNvPr>
          <p:cNvPicPr>
            <a:picLocks noChangeAspect="1"/>
          </p:cNvPicPr>
          <p:nvPr/>
        </p:nvPicPr>
        <p:blipFill rotWithShape="1">
          <a:blip r:embed="rId6"/>
          <a:srcRect l="30445"/>
          <a:stretch/>
        </p:blipFill>
        <p:spPr>
          <a:xfrm>
            <a:off x="4100177" y="4008194"/>
            <a:ext cx="3496827" cy="2742229"/>
          </a:xfrm>
          <a:prstGeom prst="rect">
            <a:avLst/>
          </a:prstGeom>
        </p:spPr>
      </p:pic>
      <p:pic>
        <p:nvPicPr>
          <p:cNvPr id="7" name="Picture 6">
            <a:extLst>
              <a:ext uri="{FF2B5EF4-FFF2-40B4-BE49-F238E27FC236}">
                <a16:creationId xmlns:a16="http://schemas.microsoft.com/office/drawing/2014/main" id="{F4CDF6B6-95C1-4CB8-8B59-1D2B379E7894}"/>
              </a:ext>
            </a:extLst>
          </p:cNvPr>
          <p:cNvPicPr>
            <a:picLocks noChangeAspect="1"/>
          </p:cNvPicPr>
          <p:nvPr/>
        </p:nvPicPr>
        <p:blipFill>
          <a:blip r:embed="rId7"/>
          <a:stretch>
            <a:fillRect/>
          </a:stretch>
        </p:blipFill>
        <p:spPr>
          <a:xfrm>
            <a:off x="7684242" y="1449364"/>
            <a:ext cx="4302789" cy="2555386"/>
          </a:xfrm>
          <a:prstGeom prst="rect">
            <a:avLst/>
          </a:prstGeom>
        </p:spPr>
      </p:pic>
      <p:pic>
        <p:nvPicPr>
          <p:cNvPr id="8" name="Picture 7">
            <a:extLst>
              <a:ext uri="{FF2B5EF4-FFF2-40B4-BE49-F238E27FC236}">
                <a16:creationId xmlns:a16="http://schemas.microsoft.com/office/drawing/2014/main" id="{BDA6CF0F-B475-4299-9AA2-F738ED52DE9E}"/>
              </a:ext>
            </a:extLst>
          </p:cNvPr>
          <p:cNvPicPr>
            <a:picLocks noChangeAspect="1"/>
          </p:cNvPicPr>
          <p:nvPr/>
        </p:nvPicPr>
        <p:blipFill>
          <a:blip r:embed="rId8"/>
          <a:stretch>
            <a:fillRect/>
          </a:stretch>
        </p:blipFill>
        <p:spPr>
          <a:xfrm>
            <a:off x="7597003" y="4020951"/>
            <a:ext cx="4401075" cy="2716713"/>
          </a:xfrm>
          <a:prstGeom prst="rect">
            <a:avLst/>
          </a:prstGeom>
        </p:spPr>
      </p:pic>
    </p:spTree>
    <p:extLst>
      <p:ext uri="{BB962C8B-B14F-4D97-AF65-F5344CB8AC3E}">
        <p14:creationId xmlns:p14="http://schemas.microsoft.com/office/powerpoint/2010/main" val="242588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fontScale="90000"/>
          </a:bodyPr>
          <a:lstStyle/>
          <a:p>
            <a:r>
              <a:rPr lang="en-US" sz="6600" u="sng" dirty="0">
                <a:solidFill>
                  <a:schemeClr val="bg1"/>
                </a:solidFill>
              </a:rPr>
              <a:t>Apparent Uncaused Suffering</a:t>
            </a:r>
          </a:p>
        </p:txBody>
      </p:sp>
      <p:pic>
        <p:nvPicPr>
          <p:cNvPr id="4" name="Picture 3">
            <a:extLst>
              <a:ext uri="{FF2B5EF4-FFF2-40B4-BE49-F238E27FC236}">
                <a16:creationId xmlns:a16="http://schemas.microsoft.com/office/drawing/2014/main" id="{8A43EF29-B757-426A-8092-4C2A607138AF}"/>
              </a:ext>
            </a:extLst>
          </p:cNvPr>
          <p:cNvPicPr>
            <a:picLocks noChangeAspect="1"/>
          </p:cNvPicPr>
          <p:nvPr/>
        </p:nvPicPr>
        <p:blipFill>
          <a:blip r:embed="rId3"/>
          <a:stretch>
            <a:fillRect/>
          </a:stretch>
        </p:blipFill>
        <p:spPr>
          <a:xfrm>
            <a:off x="457200" y="1539868"/>
            <a:ext cx="3732963" cy="2486153"/>
          </a:xfrm>
          <a:prstGeom prst="rect">
            <a:avLst/>
          </a:prstGeom>
        </p:spPr>
      </p:pic>
      <p:pic>
        <p:nvPicPr>
          <p:cNvPr id="5" name="Picture 4">
            <a:extLst>
              <a:ext uri="{FF2B5EF4-FFF2-40B4-BE49-F238E27FC236}">
                <a16:creationId xmlns:a16="http://schemas.microsoft.com/office/drawing/2014/main" id="{8EF74BE3-C3E6-4E65-8FDF-C744E3305FDC}"/>
              </a:ext>
            </a:extLst>
          </p:cNvPr>
          <p:cNvPicPr>
            <a:picLocks noChangeAspect="1"/>
          </p:cNvPicPr>
          <p:nvPr/>
        </p:nvPicPr>
        <p:blipFill>
          <a:blip r:embed="rId4"/>
          <a:stretch>
            <a:fillRect/>
          </a:stretch>
        </p:blipFill>
        <p:spPr>
          <a:xfrm>
            <a:off x="4190163" y="1527818"/>
            <a:ext cx="3732963" cy="2488642"/>
          </a:xfrm>
          <a:prstGeom prst="rect">
            <a:avLst/>
          </a:prstGeom>
        </p:spPr>
      </p:pic>
      <p:pic>
        <p:nvPicPr>
          <p:cNvPr id="6" name="Picture 5">
            <a:extLst>
              <a:ext uri="{FF2B5EF4-FFF2-40B4-BE49-F238E27FC236}">
                <a16:creationId xmlns:a16="http://schemas.microsoft.com/office/drawing/2014/main" id="{FA545C48-BF79-4F37-AE84-373EA9EC5CBB}"/>
              </a:ext>
            </a:extLst>
          </p:cNvPr>
          <p:cNvPicPr>
            <a:picLocks noChangeAspect="1"/>
          </p:cNvPicPr>
          <p:nvPr/>
        </p:nvPicPr>
        <p:blipFill>
          <a:blip r:embed="rId5"/>
          <a:stretch>
            <a:fillRect/>
          </a:stretch>
        </p:blipFill>
        <p:spPr>
          <a:xfrm>
            <a:off x="7923126" y="1527818"/>
            <a:ext cx="3939803" cy="2488642"/>
          </a:xfrm>
          <a:prstGeom prst="rect">
            <a:avLst/>
          </a:prstGeom>
        </p:spPr>
      </p:pic>
      <p:pic>
        <p:nvPicPr>
          <p:cNvPr id="7" name="Picture 6">
            <a:extLst>
              <a:ext uri="{FF2B5EF4-FFF2-40B4-BE49-F238E27FC236}">
                <a16:creationId xmlns:a16="http://schemas.microsoft.com/office/drawing/2014/main" id="{ADCF56ED-F57E-47B5-87FA-2A6C015C9C0E}"/>
              </a:ext>
            </a:extLst>
          </p:cNvPr>
          <p:cNvPicPr>
            <a:picLocks noChangeAspect="1"/>
          </p:cNvPicPr>
          <p:nvPr/>
        </p:nvPicPr>
        <p:blipFill>
          <a:blip r:embed="rId6"/>
          <a:stretch>
            <a:fillRect/>
          </a:stretch>
        </p:blipFill>
        <p:spPr>
          <a:xfrm>
            <a:off x="1777483" y="4016459"/>
            <a:ext cx="4247969" cy="2831979"/>
          </a:xfrm>
          <a:prstGeom prst="rect">
            <a:avLst/>
          </a:prstGeom>
        </p:spPr>
      </p:pic>
      <p:pic>
        <p:nvPicPr>
          <p:cNvPr id="9" name="Picture 8">
            <a:extLst>
              <a:ext uri="{FF2B5EF4-FFF2-40B4-BE49-F238E27FC236}">
                <a16:creationId xmlns:a16="http://schemas.microsoft.com/office/drawing/2014/main" id="{B7E062CF-E724-4D2B-963B-E38D2CF767C4}"/>
              </a:ext>
            </a:extLst>
          </p:cNvPr>
          <p:cNvPicPr>
            <a:picLocks noChangeAspect="1"/>
          </p:cNvPicPr>
          <p:nvPr/>
        </p:nvPicPr>
        <p:blipFill rotWithShape="1">
          <a:blip r:embed="rId7"/>
          <a:srcRect l="22139"/>
          <a:stretch/>
        </p:blipFill>
        <p:spPr>
          <a:xfrm>
            <a:off x="6025452" y="4016458"/>
            <a:ext cx="4409982" cy="2831979"/>
          </a:xfrm>
          <a:prstGeom prst="rect">
            <a:avLst/>
          </a:prstGeom>
        </p:spPr>
      </p:pic>
    </p:spTree>
    <p:extLst>
      <p:ext uri="{BB962C8B-B14F-4D97-AF65-F5344CB8AC3E}">
        <p14:creationId xmlns:p14="http://schemas.microsoft.com/office/powerpoint/2010/main" val="187852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Overview</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The Atheists Challenge</a:t>
            </a:r>
          </a:p>
          <a:p>
            <a:pPr>
              <a:buClr>
                <a:schemeClr val="bg1"/>
              </a:buClr>
            </a:pPr>
            <a:r>
              <a:rPr lang="en-US" sz="4000" dirty="0">
                <a:solidFill>
                  <a:schemeClr val="bg1"/>
                </a:solidFill>
              </a:rPr>
              <a:t>Suffering Exists</a:t>
            </a:r>
          </a:p>
          <a:p>
            <a:pPr>
              <a:buClr>
                <a:schemeClr val="bg1"/>
              </a:buClr>
            </a:pPr>
            <a:r>
              <a:rPr lang="en-US" sz="4000" dirty="0">
                <a:solidFill>
                  <a:srgbClr val="FFFF00"/>
                </a:solidFill>
              </a:rPr>
              <a:t>World Religions and Suffering</a:t>
            </a:r>
          </a:p>
          <a:p>
            <a:pPr>
              <a:buClr>
                <a:schemeClr val="bg1"/>
              </a:buClr>
            </a:pPr>
            <a:r>
              <a:rPr lang="en-US" sz="4000" dirty="0">
                <a:solidFill>
                  <a:schemeClr val="bg1"/>
                </a:solidFill>
              </a:rPr>
              <a:t>The Christian Response</a:t>
            </a:r>
          </a:p>
          <a:p>
            <a:pPr>
              <a:buClr>
                <a:schemeClr val="bg1"/>
              </a:buClr>
            </a:pPr>
            <a:r>
              <a:rPr lang="en-US" sz="4000" dirty="0">
                <a:solidFill>
                  <a:schemeClr val="bg1"/>
                </a:solidFill>
              </a:rPr>
              <a:t>Ways We Benefit from Suffering</a:t>
            </a:r>
          </a:p>
          <a:p>
            <a:endParaRPr lang="en-US" sz="4000" b="1" dirty="0"/>
          </a:p>
          <a:p>
            <a:pPr marL="0" indent="0">
              <a:buNone/>
            </a:pPr>
            <a:endParaRPr lang="en-US" dirty="0"/>
          </a:p>
        </p:txBody>
      </p:sp>
    </p:spTree>
    <p:extLst>
      <p:ext uri="{BB962C8B-B14F-4D97-AF65-F5344CB8AC3E}">
        <p14:creationId xmlns:p14="http://schemas.microsoft.com/office/powerpoint/2010/main" val="263555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857244" cy="1150907"/>
          </a:xfrm>
        </p:spPr>
        <p:txBody>
          <a:bodyPr>
            <a:normAutofit/>
          </a:bodyPr>
          <a:lstStyle/>
          <a:p>
            <a:r>
              <a:rPr lang="en-US" sz="6600" u="sng" dirty="0">
                <a:solidFill>
                  <a:schemeClr val="bg1"/>
                </a:solidFill>
              </a:rPr>
              <a:t>World Religions and Suffering</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Atheism</a:t>
            </a:r>
          </a:p>
          <a:p>
            <a:pPr>
              <a:buClr>
                <a:schemeClr val="bg1"/>
              </a:buClr>
            </a:pPr>
            <a:r>
              <a:rPr lang="en-US" sz="4000" dirty="0">
                <a:solidFill>
                  <a:schemeClr val="bg1"/>
                </a:solidFill>
              </a:rPr>
              <a:t>Astrology, Fortunetelling, Fatalism</a:t>
            </a:r>
          </a:p>
          <a:p>
            <a:pPr>
              <a:buClr>
                <a:schemeClr val="bg1"/>
              </a:buClr>
            </a:pPr>
            <a:r>
              <a:rPr lang="en-US" sz="4000" dirty="0">
                <a:solidFill>
                  <a:schemeClr val="bg1"/>
                </a:solidFill>
              </a:rPr>
              <a:t>Buddhism, Hinduism, New Age</a:t>
            </a:r>
          </a:p>
          <a:p>
            <a:pPr>
              <a:buClr>
                <a:schemeClr val="bg1"/>
              </a:buClr>
            </a:pPr>
            <a:r>
              <a:rPr lang="en-US" sz="4000" dirty="0">
                <a:solidFill>
                  <a:schemeClr val="bg1"/>
                </a:solidFill>
              </a:rPr>
              <a:t>Islam</a:t>
            </a:r>
          </a:p>
          <a:p>
            <a:endParaRPr lang="en-US" sz="4000" b="1" dirty="0"/>
          </a:p>
          <a:p>
            <a:pPr marL="0" indent="0">
              <a:buNone/>
            </a:pPr>
            <a:endParaRPr lang="en-US" dirty="0"/>
          </a:p>
        </p:txBody>
      </p:sp>
      <p:pic>
        <p:nvPicPr>
          <p:cNvPr id="11" name="Picture 10">
            <a:extLst>
              <a:ext uri="{FF2B5EF4-FFF2-40B4-BE49-F238E27FC236}">
                <a16:creationId xmlns:a16="http://schemas.microsoft.com/office/drawing/2014/main" id="{4ED75A86-120B-49AE-8B42-993FDE228EA8}"/>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836" b="72654"/>
          <a:stretch/>
        </p:blipFill>
        <p:spPr>
          <a:xfrm>
            <a:off x="1819074" y="4524427"/>
            <a:ext cx="5833468" cy="1587409"/>
          </a:xfrm>
          <a:prstGeom prst="rect">
            <a:avLst/>
          </a:prstGeom>
        </p:spPr>
      </p:pic>
      <p:pic>
        <p:nvPicPr>
          <p:cNvPr id="12" name="Picture 11">
            <a:extLst>
              <a:ext uri="{FF2B5EF4-FFF2-40B4-BE49-F238E27FC236}">
                <a16:creationId xmlns:a16="http://schemas.microsoft.com/office/drawing/2014/main" id="{4BCBC069-DE6C-405D-9F67-DA5482D9207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4011" b="96257" l="3765" r="96706">
                        <a14:foregroundMark x1="16471" y1="21390" x2="16471" y2="21390"/>
                        <a14:foregroundMark x1="40706" y1="4011" x2="40706" y2="4011"/>
                        <a14:foregroundMark x1="92941" y1="33957" x2="92941" y2="33957"/>
                        <a14:foregroundMark x1="90588" y1="50267" x2="90588" y2="50267"/>
                        <a14:foregroundMark x1="96706" y1="33155" x2="96706" y2="33155"/>
                        <a14:foregroundMark x1="90353" y1="62032" x2="90353" y2="62032"/>
                        <a14:foregroundMark x1="85176" y1="74866" x2="85176" y2="74866"/>
                        <a14:foregroundMark x1="78353" y1="70856" x2="78353" y2="70856"/>
                        <a14:foregroundMark x1="57176" y1="96791" x2="57176" y2="96791"/>
                        <a14:foregroundMark x1="37882" y1="63636" x2="37882" y2="63636"/>
                        <a14:foregroundMark x1="55765" y1="57754" x2="55765" y2="57754"/>
                        <a14:foregroundMark x1="51765" y1="40374" x2="51765" y2="40374"/>
                        <a14:foregroundMark x1="64471" y1="32620" x2="64471" y2="32620"/>
                        <a14:foregroundMark x1="65882" y1="46257" x2="65882" y2="46257"/>
                        <a14:foregroundMark x1="53412" y1="36096" x2="53412" y2="36096"/>
                        <a14:foregroundMark x1="42824" y1="42246" x2="42824" y2="42246"/>
                        <a14:foregroundMark x1="29647" y1="46791" x2="29647" y2="46791"/>
                        <a14:foregroundMark x1="17176" y1="46524" x2="17176" y2="46524"/>
                        <a14:foregroundMark x1="22353" y1="48930" x2="22353" y2="48930"/>
                        <a14:foregroundMark x1="18824" y1="54011" x2="18824" y2="54011"/>
                        <a14:foregroundMark x1="8941" y1="51604" x2="8941" y2="51604"/>
                        <a14:foregroundMark x1="3765" y1="32620" x2="3765" y2="32620"/>
                        <a14:foregroundMark x1="22118" y1="31551" x2="22118" y2="31551"/>
                        <a14:foregroundMark x1="7765" y1="70588" x2="7765" y2="70588"/>
                        <a14:foregroundMark x1="14118" y1="75401" x2="14118" y2="75401"/>
                        <a14:foregroundMark x1="16235" y1="80214" x2="16235" y2="80214"/>
                        <a14:foregroundMark x1="17412" y1="81551" x2="17412" y2="81551"/>
                        <a14:foregroundMark x1="15294" y1="77807" x2="15294" y2="77807"/>
                        <a14:foregroundMark x1="16471" y1="80749" x2="16471" y2="80749"/>
                        <a14:backgroundMark x1="67765" y1="49198" x2="67765" y2="49198"/>
                        <a14:backgroundMark x1="76235" y1="51604" x2="76235" y2="51604"/>
                        <a14:backgroundMark x1="74353" y1="52139" x2="74353" y2="52139"/>
                        <a14:backgroundMark x1="90353" y1="41979" x2="90353" y2="41979"/>
                        <a14:backgroundMark x1="89882" y1="68449" x2="89882" y2="68449"/>
                        <a14:backgroundMark x1="88471" y1="70856" x2="88471" y2="70856"/>
                        <a14:backgroundMark x1="11529" y1="30481" x2="11529" y2="30481"/>
                        <a14:backgroundMark x1="14353" y1="29412" x2="14353" y2="29412"/>
                        <a14:backgroundMark x1="38118" y1="34759" x2="38118" y2="34759"/>
                        <a14:backgroundMark x1="15059" y1="27273" x2="15059" y2="27273"/>
                        <a14:backgroundMark x1="8706" y1="63904" x2="8706" y2="63904"/>
                        <a14:backgroundMark x1="20471" y1="46791" x2="20471" y2="46791"/>
                        <a14:backgroundMark x1="17412" y1="43583" x2="17412" y2="43583"/>
                        <a14:backgroundMark x1="14824" y1="43316" x2="14824" y2="43316"/>
                        <a14:backgroundMark x1="23059" y1="50535" x2="23059" y2="50535"/>
                        <a14:backgroundMark x1="26118" y1="49198" x2="26118" y2="49198"/>
                        <a14:backgroundMark x1="35529" y1="55348" x2="35529" y2="55348"/>
                        <a14:backgroundMark x1="27059" y1="67380" x2="27059" y2="67380"/>
                        <a14:backgroundMark x1="15765" y1="80749" x2="15765" y2="80749"/>
                        <a14:backgroundMark x1="17412" y1="80749" x2="17412" y2="80749"/>
                        <a14:backgroundMark x1="15529" y1="80481" x2="15529" y2="80481"/>
                        <a14:backgroundMark x1="17647" y1="81551" x2="17647" y2="81551"/>
                        <a14:backgroundMark x1="16235" y1="80214" x2="16235" y2="80214"/>
                      </a14:backgroundRemoval>
                    </a14:imgEffect>
                  </a14:imgLayer>
                </a14:imgProps>
              </a:ext>
            </a:extLst>
          </a:blip>
          <a:stretch>
            <a:fillRect/>
          </a:stretch>
        </p:blipFill>
        <p:spPr>
          <a:xfrm>
            <a:off x="9568290" y="1440970"/>
            <a:ext cx="1803874" cy="1587409"/>
          </a:xfrm>
          <a:prstGeom prst="rect">
            <a:avLst/>
          </a:prstGeom>
        </p:spPr>
      </p:pic>
      <p:pic>
        <p:nvPicPr>
          <p:cNvPr id="15" name="Picture 14">
            <a:extLst>
              <a:ext uri="{FF2B5EF4-FFF2-40B4-BE49-F238E27FC236}">
                <a16:creationId xmlns:a16="http://schemas.microsoft.com/office/drawing/2014/main" id="{700714F8-F792-487F-8D42-586D5AEBCA6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3704" b="95370" l="8500" r="91667">
                        <a14:foregroundMark x1="50500" y1="7778" x2="50500" y2="7778"/>
                        <a14:foregroundMark x1="91833" y1="50556" x2="91833" y2="50556"/>
                        <a14:foregroundMark x1="50500" y1="3704" x2="50500" y2="3704"/>
                        <a14:foregroundMark x1="8500" y1="51111" x2="8500" y2="51111"/>
                        <a14:foregroundMark x1="50500" y1="95370" x2="50500" y2="95370"/>
                      </a14:backgroundRemoval>
                    </a14:imgEffect>
                  </a14:imgLayer>
                </a14:imgProps>
              </a:ext>
            </a:extLst>
          </a:blip>
          <a:stretch>
            <a:fillRect/>
          </a:stretch>
        </p:blipFill>
        <p:spPr>
          <a:xfrm>
            <a:off x="9568290" y="3252801"/>
            <a:ext cx="1839081" cy="1655173"/>
          </a:xfrm>
          <a:prstGeom prst="rect">
            <a:avLst/>
          </a:prstGeom>
        </p:spPr>
      </p:pic>
      <p:pic>
        <p:nvPicPr>
          <p:cNvPr id="16" name="Picture 15">
            <a:extLst>
              <a:ext uri="{FF2B5EF4-FFF2-40B4-BE49-F238E27FC236}">
                <a16:creationId xmlns:a16="http://schemas.microsoft.com/office/drawing/2014/main" id="{A21661C9-62A4-489B-8ABC-13AAD34C0772}"/>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64509" b="84393" l="900" r="18100">
                        <a14:foregroundMark x1="6500" y1="71676" x2="6500" y2="71676"/>
                        <a14:foregroundMark x1="9900" y1="83468" x2="9900" y2="83468"/>
                        <a14:foregroundMark x1="1700" y1="78497" x2="1700" y2="78497"/>
                        <a14:foregroundMark x1="12100" y1="64509" x2="12100" y2="64509"/>
                        <a14:foregroundMark x1="900" y1="77341" x2="900" y2="77341"/>
                        <a14:foregroundMark x1="18100" y1="74104" x2="18100" y2="74104"/>
                        <a14:foregroundMark x1="11100" y1="84393" x2="11100" y2="84393"/>
                      </a14:backgroundRemoval>
                    </a14:imgEffect>
                  </a14:imgLayer>
                </a14:imgProps>
              </a:ext>
            </a:extLst>
          </a:blip>
          <a:srcRect t="62603" r="79899" b="14250"/>
          <a:stretch/>
        </p:blipFill>
        <p:spPr>
          <a:xfrm>
            <a:off x="8137510" y="4524427"/>
            <a:ext cx="1593670" cy="1587409"/>
          </a:xfrm>
          <a:prstGeom prst="rect">
            <a:avLst/>
          </a:prstGeom>
        </p:spPr>
      </p:pic>
    </p:spTree>
    <p:extLst>
      <p:ext uri="{BB962C8B-B14F-4D97-AF65-F5344CB8AC3E}">
        <p14:creationId xmlns:p14="http://schemas.microsoft.com/office/powerpoint/2010/main" val="18829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Atheism</a:t>
            </a:r>
          </a:p>
        </p:txBody>
      </p:sp>
      <p:sp>
        <p:nvSpPr>
          <p:cNvPr id="14" name="Content Placeholder 13"/>
          <p:cNvSpPr>
            <a:spLocks noGrp="1"/>
          </p:cNvSpPr>
          <p:nvPr>
            <p:ph idx="1"/>
          </p:nvPr>
        </p:nvSpPr>
        <p:spPr>
          <a:xfrm>
            <a:off x="457201" y="1539868"/>
            <a:ext cx="8274818" cy="4929171"/>
          </a:xfrm>
        </p:spPr>
        <p:txBody>
          <a:bodyPr>
            <a:normAutofit/>
          </a:bodyPr>
          <a:lstStyle/>
          <a:p>
            <a:pPr marL="0" indent="0">
              <a:buClr>
                <a:schemeClr val="bg1"/>
              </a:buClr>
              <a:buNone/>
            </a:pPr>
            <a:r>
              <a:rPr lang="en-US" sz="4000" dirty="0">
                <a:solidFill>
                  <a:schemeClr val="bg1"/>
                </a:solidFill>
              </a:rPr>
              <a:t>“Free will is an illusion. Our wills are simply not of our own making…We do not have the freedom we think we have…I cannot determine my wants….My mental life is given to me by the cosmos”</a:t>
            </a:r>
          </a:p>
          <a:p>
            <a:pPr marL="0" indent="0">
              <a:buClr>
                <a:schemeClr val="bg1"/>
              </a:buClr>
              <a:buNone/>
            </a:pPr>
            <a:r>
              <a:rPr lang="en-US" sz="4000" dirty="0">
                <a:solidFill>
                  <a:schemeClr val="bg1"/>
                </a:solidFill>
              </a:rPr>
              <a:t>				</a:t>
            </a:r>
            <a:r>
              <a:rPr lang="en-US" sz="2000" dirty="0">
                <a:solidFill>
                  <a:schemeClr val="bg1"/>
                </a:solidFill>
              </a:rPr>
              <a:t>	</a:t>
            </a:r>
            <a:r>
              <a:rPr lang="en-US" sz="2800" dirty="0">
                <a:solidFill>
                  <a:schemeClr val="bg1"/>
                </a:solidFill>
              </a:rPr>
              <a:t>Free Will, 2012</a:t>
            </a:r>
            <a:endParaRPr lang="en-US" sz="4000" dirty="0">
              <a:solidFill>
                <a:schemeClr val="bg1"/>
              </a:solidFill>
            </a:endParaRPr>
          </a:p>
          <a:p>
            <a:endParaRPr lang="en-US" sz="4000" b="1" dirty="0"/>
          </a:p>
          <a:p>
            <a:pPr marL="0" indent="0">
              <a:buNone/>
            </a:pPr>
            <a:endParaRPr lang="en-US" dirty="0"/>
          </a:p>
        </p:txBody>
      </p:sp>
      <p:pic>
        <p:nvPicPr>
          <p:cNvPr id="4" name="Picture 3">
            <a:extLst>
              <a:ext uri="{FF2B5EF4-FFF2-40B4-BE49-F238E27FC236}">
                <a16:creationId xmlns:a16="http://schemas.microsoft.com/office/drawing/2014/main" id="{D28A4642-2FDB-4166-B858-F54034C90FA2}"/>
              </a:ext>
            </a:extLst>
          </p:cNvPr>
          <p:cNvPicPr>
            <a:picLocks noChangeAspect="1"/>
          </p:cNvPicPr>
          <p:nvPr/>
        </p:nvPicPr>
        <p:blipFill>
          <a:blip r:embed="rId2"/>
          <a:stretch>
            <a:fillRect/>
          </a:stretch>
        </p:blipFill>
        <p:spPr>
          <a:xfrm>
            <a:off x="9229584" y="2679734"/>
            <a:ext cx="2505215" cy="250521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5F5A40F-95EB-4305-B8AA-DE6CBE4F9423}"/>
              </a:ext>
            </a:extLst>
          </p:cNvPr>
          <p:cNvSpPr txBox="1"/>
          <p:nvPr/>
        </p:nvSpPr>
        <p:spPr>
          <a:xfrm>
            <a:off x="8978118" y="5210441"/>
            <a:ext cx="3151163" cy="584775"/>
          </a:xfrm>
          <a:prstGeom prst="rect">
            <a:avLst/>
          </a:prstGeom>
          <a:noFill/>
          <a:ln>
            <a:noFill/>
          </a:ln>
        </p:spPr>
        <p:txBody>
          <a:bodyPr wrap="square" rtlCol="0">
            <a:spAutoFit/>
          </a:bodyPr>
          <a:lstStyle/>
          <a:p>
            <a:pPr algn="ctr"/>
            <a:r>
              <a:rPr lang="en-US" sz="3200" dirty="0">
                <a:solidFill>
                  <a:schemeClr val="bg2"/>
                </a:solidFill>
                <a:effectLst>
                  <a:outerShdw blurRad="38100" dist="38100" dir="2700000" algn="tl">
                    <a:srgbClr val="000000">
                      <a:alpha val="43137"/>
                    </a:srgbClr>
                  </a:outerShdw>
                </a:effectLst>
              </a:rPr>
              <a:t>Sam Harris</a:t>
            </a:r>
          </a:p>
        </p:txBody>
      </p:sp>
      <p:pic>
        <p:nvPicPr>
          <p:cNvPr id="6" name="Picture 5">
            <a:extLst>
              <a:ext uri="{FF2B5EF4-FFF2-40B4-BE49-F238E27FC236}">
                <a16:creationId xmlns:a16="http://schemas.microsoft.com/office/drawing/2014/main" id="{6E97BD8A-8188-4D87-8FB4-8E017C241C33}"/>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4011" b="96257" l="3765" r="96706">
                        <a14:foregroundMark x1="16471" y1="21390" x2="16471" y2="21390"/>
                        <a14:foregroundMark x1="40706" y1="4011" x2="40706" y2="4011"/>
                        <a14:foregroundMark x1="92941" y1="33957" x2="92941" y2="33957"/>
                        <a14:foregroundMark x1="90588" y1="50267" x2="90588" y2="50267"/>
                        <a14:foregroundMark x1="96706" y1="33155" x2="96706" y2="33155"/>
                        <a14:foregroundMark x1="90353" y1="62032" x2="90353" y2="62032"/>
                        <a14:foregroundMark x1="85176" y1="74866" x2="85176" y2="74866"/>
                        <a14:foregroundMark x1="78353" y1="70856" x2="78353" y2="70856"/>
                        <a14:foregroundMark x1="57176" y1="96791" x2="57176" y2="96791"/>
                        <a14:foregroundMark x1="37882" y1="63636" x2="37882" y2="63636"/>
                        <a14:foregroundMark x1="55765" y1="57754" x2="55765" y2="57754"/>
                        <a14:foregroundMark x1="51765" y1="40374" x2="51765" y2="40374"/>
                        <a14:foregroundMark x1="64471" y1="32620" x2="64471" y2="32620"/>
                        <a14:foregroundMark x1="65882" y1="46257" x2="65882" y2="46257"/>
                        <a14:foregroundMark x1="53412" y1="36096" x2="53412" y2="36096"/>
                        <a14:foregroundMark x1="42824" y1="42246" x2="42824" y2="42246"/>
                        <a14:foregroundMark x1="29647" y1="46791" x2="29647" y2="46791"/>
                        <a14:foregroundMark x1="17176" y1="46524" x2="17176" y2="46524"/>
                        <a14:foregroundMark x1="22353" y1="48930" x2="22353" y2="48930"/>
                        <a14:foregroundMark x1="18824" y1="54011" x2="18824" y2="54011"/>
                        <a14:foregroundMark x1="8941" y1="51604" x2="8941" y2="51604"/>
                        <a14:foregroundMark x1="3765" y1="32620" x2="3765" y2="32620"/>
                        <a14:foregroundMark x1="22118" y1="31551" x2="22118" y2="31551"/>
                        <a14:foregroundMark x1="7765" y1="70588" x2="7765" y2="70588"/>
                        <a14:foregroundMark x1="14118" y1="75401" x2="14118" y2="75401"/>
                        <a14:foregroundMark x1="16235" y1="80214" x2="16235" y2="80214"/>
                        <a14:foregroundMark x1="17412" y1="81551" x2="17412" y2="81551"/>
                        <a14:foregroundMark x1="15294" y1="77807" x2="15294" y2="77807"/>
                        <a14:foregroundMark x1="16471" y1="80749" x2="16471" y2="80749"/>
                        <a14:backgroundMark x1="67765" y1="49198" x2="67765" y2="49198"/>
                        <a14:backgroundMark x1="76235" y1="51604" x2="76235" y2="51604"/>
                        <a14:backgroundMark x1="74353" y1="52139" x2="74353" y2="52139"/>
                        <a14:backgroundMark x1="90353" y1="41979" x2="90353" y2="41979"/>
                        <a14:backgroundMark x1="89882" y1="68449" x2="89882" y2="68449"/>
                        <a14:backgroundMark x1="88471" y1="70856" x2="88471" y2="70856"/>
                        <a14:backgroundMark x1="11529" y1="30481" x2="11529" y2="30481"/>
                        <a14:backgroundMark x1="14353" y1="29412" x2="14353" y2="29412"/>
                        <a14:backgroundMark x1="38118" y1="34759" x2="38118" y2="34759"/>
                        <a14:backgroundMark x1="15059" y1="27273" x2="15059" y2="27273"/>
                        <a14:backgroundMark x1="8706" y1="63904" x2="8706" y2="63904"/>
                        <a14:backgroundMark x1="20471" y1="46791" x2="20471" y2="46791"/>
                        <a14:backgroundMark x1="17412" y1="43583" x2="17412" y2="43583"/>
                        <a14:backgroundMark x1="14824" y1="43316" x2="14824" y2="43316"/>
                        <a14:backgroundMark x1="23059" y1="50535" x2="23059" y2="50535"/>
                        <a14:backgroundMark x1="26118" y1="49198" x2="26118" y2="49198"/>
                        <a14:backgroundMark x1="35529" y1="55348" x2="35529" y2="55348"/>
                        <a14:backgroundMark x1="27059" y1="67380" x2="27059" y2="67380"/>
                        <a14:backgroundMark x1="15765" y1="80749" x2="15765" y2="80749"/>
                        <a14:backgroundMark x1="17412" y1="80749" x2="17412" y2="80749"/>
                        <a14:backgroundMark x1="15529" y1="80481" x2="15529" y2="80481"/>
                        <a14:backgroundMark x1="17647" y1="81551" x2="17647" y2="81551"/>
                        <a14:backgroundMark x1="16235" y1="80214" x2="16235" y2="80214"/>
                      </a14:backgroundRemoval>
                    </a14:imgEffect>
                  </a14:imgLayer>
                </a14:imgProps>
              </a:ext>
            </a:extLst>
          </a:blip>
          <a:stretch>
            <a:fillRect/>
          </a:stretch>
        </p:blipFill>
        <p:spPr>
          <a:xfrm>
            <a:off x="9889249" y="1189746"/>
            <a:ext cx="1328902" cy="1169434"/>
          </a:xfrm>
          <a:prstGeom prst="rect">
            <a:avLst/>
          </a:prstGeom>
        </p:spPr>
      </p:pic>
    </p:spTree>
    <p:extLst>
      <p:ext uri="{BB962C8B-B14F-4D97-AF65-F5344CB8AC3E}">
        <p14:creationId xmlns:p14="http://schemas.microsoft.com/office/powerpoint/2010/main" val="212193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199" y="388961"/>
            <a:ext cx="11389807" cy="1150907"/>
          </a:xfrm>
        </p:spPr>
        <p:txBody>
          <a:bodyPr>
            <a:normAutofit fontScale="90000"/>
          </a:bodyPr>
          <a:lstStyle/>
          <a:p>
            <a:r>
              <a:rPr lang="en-US" sz="6600" u="sng" dirty="0">
                <a:solidFill>
                  <a:schemeClr val="bg1"/>
                </a:solidFill>
              </a:rPr>
              <a:t>Astrology, Fortunetelling, Fatalism</a:t>
            </a:r>
          </a:p>
        </p:txBody>
      </p:sp>
      <p:sp>
        <p:nvSpPr>
          <p:cNvPr id="14" name="Content Placeholder 13"/>
          <p:cNvSpPr>
            <a:spLocks noGrp="1"/>
          </p:cNvSpPr>
          <p:nvPr>
            <p:ph idx="1"/>
          </p:nvPr>
        </p:nvSpPr>
        <p:spPr>
          <a:xfrm>
            <a:off x="457200" y="1539868"/>
            <a:ext cx="9118879" cy="4929171"/>
          </a:xfrm>
        </p:spPr>
        <p:txBody>
          <a:bodyPr>
            <a:normAutofit/>
          </a:bodyPr>
          <a:lstStyle/>
          <a:p>
            <a:pPr>
              <a:buClr>
                <a:schemeClr val="bg1"/>
              </a:buClr>
            </a:pPr>
            <a:r>
              <a:rPr lang="en-US" sz="4000" dirty="0">
                <a:solidFill>
                  <a:schemeClr val="bg1"/>
                </a:solidFill>
              </a:rPr>
              <a:t>Our fate is written in the stars or in a crystal ball</a:t>
            </a:r>
          </a:p>
          <a:p>
            <a:pPr>
              <a:buClr>
                <a:schemeClr val="bg1"/>
              </a:buClr>
            </a:pPr>
            <a:r>
              <a:rPr lang="en-US" sz="4000" dirty="0">
                <a:solidFill>
                  <a:schemeClr val="bg1"/>
                </a:solidFill>
              </a:rPr>
              <a:t>Closely tied to the Atheist view of predeterminism and materialism</a:t>
            </a:r>
          </a:p>
          <a:p>
            <a:pPr>
              <a:buClr>
                <a:schemeClr val="bg1"/>
              </a:buClr>
            </a:pPr>
            <a:r>
              <a:rPr lang="en-US" sz="4000" dirty="0">
                <a:solidFill>
                  <a:schemeClr val="bg1"/>
                </a:solidFill>
              </a:rPr>
              <a:t>It’s just a scam….</a:t>
            </a:r>
          </a:p>
          <a:p>
            <a:endParaRPr lang="en-US" sz="4000" b="1" dirty="0"/>
          </a:p>
          <a:p>
            <a:pPr marL="0" indent="0">
              <a:buNone/>
            </a:pPr>
            <a:endParaRPr lang="en-US" dirty="0"/>
          </a:p>
        </p:txBody>
      </p:sp>
      <p:pic>
        <p:nvPicPr>
          <p:cNvPr id="4" name="Picture 3">
            <a:extLst>
              <a:ext uri="{FF2B5EF4-FFF2-40B4-BE49-F238E27FC236}">
                <a16:creationId xmlns:a16="http://schemas.microsoft.com/office/drawing/2014/main" id="{4A867B5F-2F1D-4189-B81D-F33DE0A46D1C}"/>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836" r="74512" b="72654"/>
          <a:stretch/>
        </p:blipFill>
        <p:spPr>
          <a:xfrm>
            <a:off x="9323058" y="1759425"/>
            <a:ext cx="1889253" cy="2017049"/>
          </a:xfrm>
          <a:prstGeom prst="rect">
            <a:avLst/>
          </a:prstGeom>
        </p:spPr>
      </p:pic>
      <p:pic>
        <p:nvPicPr>
          <p:cNvPr id="2" name="Picture 1">
            <a:extLst>
              <a:ext uri="{FF2B5EF4-FFF2-40B4-BE49-F238E27FC236}">
                <a16:creationId xmlns:a16="http://schemas.microsoft.com/office/drawing/2014/main" id="{09AE9242-C3C0-4DC0-B49A-28E1D54325E3}"/>
              </a:ext>
            </a:extLst>
          </p:cNvPr>
          <p:cNvPicPr>
            <a:picLocks noChangeAspect="1"/>
          </p:cNvPicPr>
          <p:nvPr/>
        </p:nvPicPr>
        <p:blipFill rotWithShape="1">
          <a:blip r:embed="rId4"/>
          <a:srcRect l="11328" r="11676" b="30110"/>
          <a:stretch/>
        </p:blipFill>
        <p:spPr>
          <a:xfrm>
            <a:off x="7791863" y="4103473"/>
            <a:ext cx="3568431" cy="2429317"/>
          </a:xfrm>
          <a:prstGeom prst="rect">
            <a:avLst/>
          </a:prstGeom>
        </p:spPr>
      </p:pic>
    </p:spTree>
    <p:extLst>
      <p:ext uri="{BB962C8B-B14F-4D97-AF65-F5344CB8AC3E}">
        <p14:creationId xmlns:p14="http://schemas.microsoft.com/office/powerpoint/2010/main" val="142345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fontScale="90000"/>
          </a:bodyPr>
          <a:lstStyle/>
          <a:p>
            <a:r>
              <a:rPr lang="en-US" sz="6600" u="sng" dirty="0">
                <a:solidFill>
                  <a:schemeClr val="bg1"/>
                </a:solidFill>
              </a:rPr>
              <a:t>Buddhism, Hinduism, New Age</a:t>
            </a:r>
          </a:p>
        </p:txBody>
      </p:sp>
      <p:sp>
        <p:nvSpPr>
          <p:cNvPr id="14" name="Content Placeholder 13"/>
          <p:cNvSpPr>
            <a:spLocks noGrp="1"/>
          </p:cNvSpPr>
          <p:nvPr>
            <p:ph idx="1"/>
          </p:nvPr>
        </p:nvSpPr>
        <p:spPr>
          <a:xfrm>
            <a:off x="457201" y="1539868"/>
            <a:ext cx="8857622" cy="4929171"/>
          </a:xfrm>
        </p:spPr>
        <p:txBody>
          <a:bodyPr>
            <a:normAutofit/>
          </a:bodyPr>
          <a:lstStyle/>
          <a:p>
            <a:pPr>
              <a:buClr>
                <a:schemeClr val="bg1"/>
              </a:buClr>
            </a:pPr>
            <a:r>
              <a:rPr lang="en-US" sz="4000" dirty="0">
                <a:solidFill>
                  <a:schemeClr val="bg1"/>
                </a:solidFill>
              </a:rPr>
              <a:t>Existence is cyclical - Reincarnation</a:t>
            </a:r>
          </a:p>
          <a:p>
            <a:pPr>
              <a:buClr>
                <a:schemeClr val="bg1"/>
              </a:buClr>
            </a:pPr>
            <a:r>
              <a:rPr lang="en-US" sz="4000" dirty="0">
                <a:solidFill>
                  <a:schemeClr val="bg1"/>
                </a:solidFill>
              </a:rPr>
              <a:t>Suffering is the result of repeating life in an effort to get it right. </a:t>
            </a:r>
          </a:p>
          <a:p>
            <a:pPr>
              <a:buClr>
                <a:schemeClr val="bg1"/>
              </a:buClr>
            </a:pPr>
            <a:r>
              <a:rPr lang="en-US" sz="4000" dirty="0">
                <a:solidFill>
                  <a:schemeClr val="bg1"/>
                </a:solidFill>
              </a:rPr>
              <a:t>Problem is “right” is not truly defined and we don’t know our past experiences to “get it right”. So current suffering is meaningless in correcting our future lives…if it were true</a:t>
            </a:r>
          </a:p>
          <a:p>
            <a:endParaRPr lang="en-US" sz="4000" b="1" dirty="0"/>
          </a:p>
          <a:p>
            <a:pPr marL="0" indent="0">
              <a:buNone/>
            </a:pPr>
            <a:endParaRPr lang="en-US" dirty="0"/>
          </a:p>
        </p:txBody>
      </p:sp>
      <p:pic>
        <p:nvPicPr>
          <p:cNvPr id="4" name="Picture 3">
            <a:extLst>
              <a:ext uri="{FF2B5EF4-FFF2-40B4-BE49-F238E27FC236}">
                <a16:creationId xmlns:a16="http://schemas.microsoft.com/office/drawing/2014/main" id="{7DE3E823-D1E4-4785-A9F7-42EADC79D99E}"/>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5995" t="-836" r="32478" b="72654"/>
          <a:stretch/>
        </p:blipFill>
        <p:spPr>
          <a:xfrm>
            <a:off x="9634158" y="4105544"/>
            <a:ext cx="1839082" cy="1587409"/>
          </a:xfrm>
          <a:prstGeom prst="rect">
            <a:avLst/>
          </a:prstGeom>
        </p:spPr>
      </p:pic>
      <p:pic>
        <p:nvPicPr>
          <p:cNvPr id="5" name="Picture 4">
            <a:extLst>
              <a:ext uri="{FF2B5EF4-FFF2-40B4-BE49-F238E27FC236}">
                <a16:creationId xmlns:a16="http://schemas.microsoft.com/office/drawing/2014/main" id="{A5078375-6273-4B25-A40E-B54F8C4DCE55}"/>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3704" b="95370" l="8500" r="91667">
                        <a14:foregroundMark x1="50500" y1="7778" x2="50500" y2="7778"/>
                        <a14:foregroundMark x1="91833" y1="50556" x2="91833" y2="50556"/>
                        <a14:foregroundMark x1="50500" y1="3704" x2="50500" y2="3704"/>
                        <a14:foregroundMark x1="8500" y1="51111" x2="8500" y2="51111"/>
                        <a14:foregroundMark x1="50500" y1="95370" x2="50500" y2="95370"/>
                      </a14:backgroundRemoval>
                    </a14:imgEffect>
                  </a14:imgLayer>
                </a14:imgProps>
              </a:ext>
            </a:extLst>
          </a:blip>
          <a:stretch>
            <a:fillRect/>
          </a:stretch>
        </p:blipFill>
        <p:spPr>
          <a:xfrm>
            <a:off x="9634159" y="2093169"/>
            <a:ext cx="1839081" cy="1655173"/>
          </a:xfrm>
          <a:prstGeom prst="rect">
            <a:avLst/>
          </a:prstGeom>
        </p:spPr>
      </p:pic>
    </p:spTree>
    <p:extLst>
      <p:ext uri="{BB962C8B-B14F-4D97-AF65-F5344CB8AC3E}">
        <p14:creationId xmlns:p14="http://schemas.microsoft.com/office/powerpoint/2010/main" val="6065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Overview</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The Atheists Challenge</a:t>
            </a:r>
          </a:p>
          <a:p>
            <a:pPr>
              <a:buClr>
                <a:schemeClr val="bg1"/>
              </a:buClr>
            </a:pPr>
            <a:r>
              <a:rPr lang="en-US" sz="4000" dirty="0">
                <a:solidFill>
                  <a:schemeClr val="bg1"/>
                </a:solidFill>
              </a:rPr>
              <a:t>Suffering Exists</a:t>
            </a:r>
          </a:p>
          <a:p>
            <a:pPr>
              <a:buClr>
                <a:schemeClr val="bg1"/>
              </a:buClr>
            </a:pPr>
            <a:r>
              <a:rPr lang="en-US" sz="4000" dirty="0">
                <a:solidFill>
                  <a:schemeClr val="bg1"/>
                </a:solidFill>
              </a:rPr>
              <a:t>World Religions and Suffering</a:t>
            </a:r>
          </a:p>
          <a:p>
            <a:pPr>
              <a:buClr>
                <a:schemeClr val="bg1"/>
              </a:buClr>
            </a:pPr>
            <a:r>
              <a:rPr lang="en-US" sz="4000" dirty="0">
                <a:solidFill>
                  <a:schemeClr val="bg1"/>
                </a:solidFill>
              </a:rPr>
              <a:t>The Christian Response</a:t>
            </a:r>
          </a:p>
          <a:p>
            <a:pPr>
              <a:buClr>
                <a:schemeClr val="bg1"/>
              </a:buClr>
            </a:pPr>
            <a:r>
              <a:rPr lang="en-US" sz="4000" dirty="0">
                <a:solidFill>
                  <a:schemeClr val="bg1"/>
                </a:solidFill>
              </a:rPr>
              <a:t>Ways We Benefit from Suffering</a:t>
            </a:r>
          </a:p>
          <a:p>
            <a:endParaRPr lang="en-US" sz="4000" b="1" dirty="0"/>
          </a:p>
          <a:p>
            <a:pPr marL="0" indent="0">
              <a:buNone/>
            </a:pPr>
            <a:endParaRPr lang="en-US" dirty="0"/>
          </a:p>
        </p:txBody>
      </p:sp>
    </p:spTree>
    <p:extLst>
      <p:ext uri="{BB962C8B-B14F-4D97-AF65-F5344CB8AC3E}">
        <p14:creationId xmlns:p14="http://schemas.microsoft.com/office/powerpoint/2010/main" val="402638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Islam</a:t>
            </a:r>
          </a:p>
        </p:txBody>
      </p:sp>
      <p:sp>
        <p:nvSpPr>
          <p:cNvPr id="14" name="Content Placeholder 13"/>
          <p:cNvSpPr>
            <a:spLocks noGrp="1"/>
          </p:cNvSpPr>
          <p:nvPr>
            <p:ph idx="1"/>
          </p:nvPr>
        </p:nvSpPr>
        <p:spPr>
          <a:xfrm>
            <a:off x="457201" y="1539868"/>
            <a:ext cx="7892980" cy="4929171"/>
          </a:xfrm>
        </p:spPr>
        <p:txBody>
          <a:bodyPr>
            <a:normAutofit/>
          </a:bodyPr>
          <a:lstStyle/>
          <a:p>
            <a:pPr marL="0" indent="0">
              <a:buClr>
                <a:schemeClr val="bg1"/>
              </a:buClr>
              <a:buNone/>
            </a:pPr>
            <a:r>
              <a:rPr lang="en-US" sz="4000" dirty="0">
                <a:solidFill>
                  <a:schemeClr val="bg1"/>
                </a:solidFill>
              </a:rPr>
              <a:t>2 Reasons: Sin or a Test</a:t>
            </a:r>
          </a:p>
          <a:p>
            <a:pPr marL="0" indent="0">
              <a:buClr>
                <a:schemeClr val="bg1"/>
              </a:buClr>
              <a:buNone/>
            </a:pPr>
            <a:r>
              <a:rPr lang="en-US" sz="4000" dirty="0">
                <a:solidFill>
                  <a:schemeClr val="bg1"/>
                </a:solidFill>
              </a:rPr>
              <a:t>Surah 42:30</a:t>
            </a:r>
          </a:p>
          <a:p>
            <a:pPr marL="0" indent="0">
              <a:buClr>
                <a:schemeClr val="bg1"/>
              </a:buClr>
              <a:buNone/>
            </a:pPr>
            <a:r>
              <a:rPr lang="en-US" sz="4000" dirty="0">
                <a:solidFill>
                  <a:schemeClr val="bg1"/>
                </a:solidFill>
              </a:rPr>
              <a:t>And whatever strikes you of disaster - it is for what your hands have earned; but He pardons much.</a:t>
            </a:r>
          </a:p>
          <a:p>
            <a:pPr marL="0" indent="0">
              <a:buNone/>
            </a:pPr>
            <a:endParaRPr lang="en-US" dirty="0"/>
          </a:p>
        </p:txBody>
      </p:sp>
      <p:pic>
        <p:nvPicPr>
          <p:cNvPr id="4" name="Picture 3">
            <a:extLst>
              <a:ext uri="{FF2B5EF4-FFF2-40B4-BE49-F238E27FC236}">
                <a16:creationId xmlns:a16="http://schemas.microsoft.com/office/drawing/2014/main" id="{563DC2EF-6141-4864-A376-2133AA71C7D0}"/>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backgroundRemoval t="64509" b="84393" l="900" r="18100">
                        <a14:foregroundMark x1="6500" y1="71676" x2="6500" y2="71676"/>
                        <a14:foregroundMark x1="9900" y1="83468" x2="9900" y2="83468"/>
                        <a14:foregroundMark x1="1700" y1="78497" x2="1700" y2="78497"/>
                        <a14:foregroundMark x1="12100" y1="64509" x2="12100" y2="64509"/>
                        <a14:foregroundMark x1="900" y1="77341" x2="900" y2="77341"/>
                        <a14:foregroundMark x1="18100" y1="74104" x2="18100" y2="74104"/>
                        <a14:foregroundMark x1="11100" y1="84393" x2="11100" y2="84393"/>
                      </a14:backgroundRemoval>
                    </a14:imgEffect>
                  </a14:imgLayer>
                </a14:imgProps>
              </a:ext>
            </a:extLst>
          </a:blip>
          <a:srcRect t="62603" r="79899" b="14250"/>
          <a:stretch/>
        </p:blipFill>
        <p:spPr>
          <a:xfrm>
            <a:off x="9212684" y="638998"/>
            <a:ext cx="2252486" cy="2243637"/>
          </a:xfrm>
          <a:prstGeom prst="rect">
            <a:avLst/>
          </a:prstGeom>
        </p:spPr>
      </p:pic>
    </p:spTree>
    <p:extLst>
      <p:ext uri="{BB962C8B-B14F-4D97-AF65-F5344CB8AC3E}">
        <p14:creationId xmlns:p14="http://schemas.microsoft.com/office/powerpoint/2010/main" val="144444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Islam</a:t>
            </a:r>
          </a:p>
        </p:txBody>
      </p:sp>
      <p:sp>
        <p:nvSpPr>
          <p:cNvPr id="14" name="Content Placeholder 13"/>
          <p:cNvSpPr>
            <a:spLocks noGrp="1"/>
          </p:cNvSpPr>
          <p:nvPr>
            <p:ph idx="1"/>
          </p:nvPr>
        </p:nvSpPr>
        <p:spPr>
          <a:xfrm>
            <a:off x="457200" y="1539868"/>
            <a:ext cx="8157989" cy="5318132"/>
          </a:xfrm>
        </p:spPr>
        <p:txBody>
          <a:bodyPr>
            <a:normAutofit/>
          </a:bodyPr>
          <a:lstStyle/>
          <a:p>
            <a:pPr marL="0" indent="0">
              <a:buClr>
                <a:schemeClr val="bg1"/>
              </a:buClr>
              <a:buNone/>
            </a:pPr>
            <a:r>
              <a:rPr lang="en-US" sz="4000" dirty="0">
                <a:solidFill>
                  <a:schemeClr val="bg1"/>
                </a:solidFill>
              </a:rPr>
              <a:t>2 Reasons: Sin or a Test</a:t>
            </a:r>
          </a:p>
          <a:p>
            <a:pPr marL="0" indent="0">
              <a:buClr>
                <a:schemeClr val="bg1"/>
              </a:buClr>
              <a:buNone/>
            </a:pPr>
            <a:r>
              <a:rPr lang="en-US" sz="4000" dirty="0">
                <a:solidFill>
                  <a:schemeClr val="bg1"/>
                </a:solidFill>
              </a:rPr>
              <a:t>Surah 47:4</a:t>
            </a:r>
            <a:endParaRPr lang="en-US" sz="4000" dirty="0"/>
          </a:p>
          <a:p>
            <a:pPr marL="0" indent="0">
              <a:buNone/>
            </a:pPr>
            <a:r>
              <a:rPr lang="en-US" sz="3600" dirty="0">
                <a:solidFill>
                  <a:schemeClr val="bg1">
                    <a:lumMod val="95000"/>
                  </a:schemeClr>
                </a:solidFill>
              </a:rPr>
              <a:t>So when you meet those who disbelieve [in battle], strike [their] necks until, when you have inflicted slaughter upon them, then secure their bonds, and either [confer] favor afterwards or ransom [them] until the war lays down its burdens. </a:t>
            </a:r>
          </a:p>
        </p:txBody>
      </p:sp>
      <p:pic>
        <p:nvPicPr>
          <p:cNvPr id="4" name="Picture 3">
            <a:extLst>
              <a:ext uri="{FF2B5EF4-FFF2-40B4-BE49-F238E27FC236}">
                <a16:creationId xmlns:a16="http://schemas.microsoft.com/office/drawing/2014/main" id="{563DC2EF-6141-4864-A376-2133AA71C7D0}"/>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backgroundRemoval t="64509" b="84393" l="900" r="18100">
                        <a14:foregroundMark x1="6500" y1="71676" x2="6500" y2="71676"/>
                        <a14:foregroundMark x1="9900" y1="83468" x2="9900" y2="83468"/>
                        <a14:foregroundMark x1="1700" y1="78497" x2="1700" y2="78497"/>
                        <a14:foregroundMark x1="12100" y1="64509" x2="12100" y2="64509"/>
                        <a14:foregroundMark x1="900" y1="77341" x2="900" y2="77341"/>
                        <a14:foregroundMark x1="18100" y1="74104" x2="18100" y2="74104"/>
                        <a14:foregroundMark x1="11100" y1="84393" x2="11100" y2="84393"/>
                      </a14:backgroundRemoval>
                    </a14:imgEffect>
                  </a14:imgLayer>
                </a14:imgProps>
              </a:ext>
            </a:extLst>
          </a:blip>
          <a:srcRect t="62603" r="79899" b="14250"/>
          <a:stretch/>
        </p:blipFill>
        <p:spPr>
          <a:xfrm>
            <a:off x="9212684" y="638998"/>
            <a:ext cx="2252486" cy="2243637"/>
          </a:xfrm>
          <a:prstGeom prst="rect">
            <a:avLst/>
          </a:prstGeom>
        </p:spPr>
      </p:pic>
      <p:pic>
        <p:nvPicPr>
          <p:cNvPr id="2" name="Picture 1">
            <a:extLst>
              <a:ext uri="{FF2B5EF4-FFF2-40B4-BE49-F238E27FC236}">
                <a16:creationId xmlns:a16="http://schemas.microsoft.com/office/drawing/2014/main" id="{683954A9-1059-409B-8C83-173C531F1D96}"/>
              </a:ext>
            </a:extLst>
          </p:cNvPr>
          <p:cNvPicPr>
            <a:picLocks noChangeAspect="1"/>
          </p:cNvPicPr>
          <p:nvPr/>
        </p:nvPicPr>
        <p:blipFill rotWithShape="1">
          <a:blip r:embed="rId4"/>
          <a:srcRect l="43637"/>
          <a:stretch/>
        </p:blipFill>
        <p:spPr>
          <a:xfrm>
            <a:off x="9074206" y="3610692"/>
            <a:ext cx="2390964" cy="2858347"/>
          </a:xfrm>
          <a:prstGeom prst="rect">
            <a:avLst/>
          </a:prstGeom>
        </p:spPr>
      </p:pic>
    </p:spTree>
    <p:extLst>
      <p:ext uri="{BB962C8B-B14F-4D97-AF65-F5344CB8AC3E}">
        <p14:creationId xmlns:p14="http://schemas.microsoft.com/office/powerpoint/2010/main" val="420143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Islam</a:t>
            </a:r>
          </a:p>
        </p:txBody>
      </p:sp>
      <p:sp>
        <p:nvSpPr>
          <p:cNvPr id="14" name="Content Placeholder 13"/>
          <p:cNvSpPr>
            <a:spLocks noGrp="1"/>
          </p:cNvSpPr>
          <p:nvPr>
            <p:ph idx="1"/>
          </p:nvPr>
        </p:nvSpPr>
        <p:spPr>
          <a:xfrm>
            <a:off x="457201" y="1539868"/>
            <a:ext cx="8246124" cy="5125337"/>
          </a:xfrm>
        </p:spPr>
        <p:txBody>
          <a:bodyPr>
            <a:normAutofit/>
          </a:bodyPr>
          <a:lstStyle/>
          <a:p>
            <a:pPr marL="0" indent="0">
              <a:buClr>
                <a:schemeClr val="bg1"/>
              </a:buClr>
              <a:buNone/>
            </a:pPr>
            <a:r>
              <a:rPr lang="en-US" sz="4000" dirty="0">
                <a:solidFill>
                  <a:schemeClr val="bg1"/>
                </a:solidFill>
              </a:rPr>
              <a:t>2 Reasons: Sin or a Test</a:t>
            </a:r>
          </a:p>
          <a:p>
            <a:pPr marL="0" indent="0">
              <a:buClr>
                <a:schemeClr val="bg1"/>
              </a:buClr>
              <a:buNone/>
            </a:pPr>
            <a:r>
              <a:rPr lang="en-US" sz="4000" dirty="0">
                <a:solidFill>
                  <a:schemeClr val="bg1"/>
                </a:solidFill>
              </a:rPr>
              <a:t>Surah 47:4</a:t>
            </a:r>
            <a:endParaRPr lang="en-US" sz="4000" dirty="0"/>
          </a:p>
          <a:p>
            <a:pPr marL="0" indent="0">
              <a:buNone/>
            </a:pPr>
            <a:r>
              <a:rPr lang="en-US" sz="3600" dirty="0">
                <a:solidFill>
                  <a:schemeClr val="bg1">
                    <a:lumMod val="95000"/>
                  </a:schemeClr>
                </a:solidFill>
              </a:rPr>
              <a:t>That [is the command]. And if Allah had willed, He could have taken vengeance upon them [Himself], but [He ordered armed struggle] </a:t>
            </a:r>
            <a:r>
              <a:rPr lang="en-US" sz="3600" dirty="0">
                <a:solidFill>
                  <a:srgbClr val="FFFF00"/>
                </a:solidFill>
              </a:rPr>
              <a:t>to test some of you </a:t>
            </a:r>
            <a:r>
              <a:rPr lang="en-US" sz="3600" dirty="0">
                <a:solidFill>
                  <a:schemeClr val="bg1">
                    <a:lumMod val="95000"/>
                  </a:schemeClr>
                </a:solidFill>
              </a:rPr>
              <a:t>by means of others. And those who are killed in the cause of Allah - never will He waste their deeds.</a:t>
            </a:r>
          </a:p>
        </p:txBody>
      </p:sp>
      <p:pic>
        <p:nvPicPr>
          <p:cNvPr id="4" name="Picture 3">
            <a:extLst>
              <a:ext uri="{FF2B5EF4-FFF2-40B4-BE49-F238E27FC236}">
                <a16:creationId xmlns:a16="http://schemas.microsoft.com/office/drawing/2014/main" id="{563DC2EF-6141-4864-A376-2133AA71C7D0}"/>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backgroundRemoval t="64509" b="84393" l="900" r="18100">
                        <a14:foregroundMark x1="6500" y1="71676" x2="6500" y2="71676"/>
                        <a14:foregroundMark x1="9900" y1="83468" x2="9900" y2="83468"/>
                        <a14:foregroundMark x1="1700" y1="78497" x2="1700" y2="78497"/>
                        <a14:foregroundMark x1="12100" y1="64509" x2="12100" y2="64509"/>
                        <a14:foregroundMark x1="900" y1="77341" x2="900" y2="77341"/>
                        <a14:foregroundMark x1="18100" y1="74104" x2="18100" y2="74104"/>
                        <a14:foregroundMark x1="11100" y1="84393" x2="11100" y2="84393"/>
                      </a14:backgroundRemoval>
                    </a14:imgEffect>
                  </a14:imgLayer>
                </a14:imgProps>
              </a:ext>
            </a:extLst>
          </a:blip>
          <a:srcRect t="62603" r="79899" b="14250"/>
          <a:stretch/>
        </p:blipFill>
        <p:spPr>
          <a:xfrm>
            <a:off x="9212684" y="638998"/>
            <a:ext cx="2252486" cy="2243637"/>
          </a:xfrm>
          <a:prstGeom prst="rect">
            <a:avLst/>
          </a:prstGeom>
        </p:spPr>
      </p:pic>
      <p:pic>
        <p:nvPicPr>
          <p:cNvPr id="2" name="Picture 1">
            <a:extLst>
              <a:ext uri="{FF2B5EF4-FFF2-40B4-BE49-F238E27FC236}">
                <a16:creationId xmlns:a16="http://schemas.microsoft.com/office/drawing/2014/main" id="{683954A9-1059-409B-8C83-173C531F1D96}"/>
              </a:ext>
            </a:extLst>
          </p:cNvPr>
          <p:cNvPicPr>
            <a:picLocks noChangeAspect="1"/>
          </p:cNvPicPr>
          <p:nvPr/>
        </p:nvPicPr>
        <p:blipFill rotWithShape="1">
          <a:blip r:embed="rId4"/>
          <a:srcRect l="43637"/>
          <a:stretch/>
        </p:blipFill>
        <p:spPr>
          <a:xfrm>
            <a:off x="9074206" y="3610692"/>
            <a:ext cx="2390964" cy="2858347"/>
          </a:xfrm>
          <a:prstGeom prst="rect">
            <a:avLst/>
          </a:prstGeom>
        </p:spPr>
      </p:pic>
    </p:spTree>
    <p:extLst>
      <p:ext uri="{BB962C8B-B14F-4D97-AF65-F5344CB8AC3E}">
        <p14:creationId xmlns:p14="http://schemas.microsoft.com/office/powerpoint/2010/main" val="163011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Overview</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The Atheists Challenge</a:t>
            </a:r>
          </a:p>
          <a:p>
            <a:pPr>
              <a:buClr>
                <a:schemeClr val="bg1"/>
              </a:buClr>
            </a:pPr>
            <a:r>
              <a:rPr lang="en-US" sz="4000" dirty="0">
                <a:solidFill>
                  <a:schemeClr val="bg1"/>
                </a:solidFill>
              </a:rPr>
              <a:t>Suffering Exists</a:t>
            </a:r>
          </a:p>
          <a:p>
            <a:pPr>
              <a:buClr>
                <a:schemeClr val="bg1"/>
              </a:buClr>
            </a:pPr>
            <a:r>
              <a:rPr lang="en-US" sz="4000" dirty="0">
                <a:solidFill>
                  <a:schemeClr val="bg1"/>
                </a:solidFill>
              </a:rPr>
              <a:t>World Religions and Suffering</a:t>
            </a:r>
          </a:p>
          <a:p>
            <a:pPr>
              <a:buClr>
                <a:schemeClr val="bg1"/>
              </a:buClr>
            </a:pPr>
            <a:r>
              <a:rPr lang="en-US" sz="4000" dirty="0">
                <a:solidFill>
                  <a:srgbClr val="FFFF00"/>
                </a:solidFill>
              </a:rPr>
              <a:t>The Christian Response</a:t>
            </a:r>
          </a:p>
          <a:p>
            <a:pPr>
              <a:buClr>
                <a:schemeClr val="bg1"/>
              </a:buClr>
            </a:pPr>
            <a:r>
              <a:rPr lang="en-US" sz="4000" dirty="0">
                <a:solidFill>
                  <a:schemeClr val="bg1"/>
                </a:solidFill>
              </a:rPr>
              <a:t>Ways We Benefit from Suffering</a:t>
            </a:r>
          </a:p>
          <a:p>
            <a:endParaRPr lang="en-US" sz="4000" b="1" dirty="0"/>
          </a:p>
          <a:p>
            <a:pPr marL="0" indent="0">
              <a:buNone/>
            </a:pPr>
            <a:endParaRPr lang="en-US" dirty="0"/>
          </a:p>
        </p:txBody>
      </p:sp>
    </p:spTree>
    <p:extLst>
      <p:ext uri="{BB962C8B-B14F-4D97-AF65-F5344CB8AC3E}">
        <p14:creationId xmlns:p14="http://schemas.microsoft.com/office/powerpoint/2010/main" val="23085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The Christian Response</a:t>
            </a:r>
          </a:p>
        </p:txBody>
      </p:sp>
      <p:sp>
        <p:nvSpPr>
          <p:cNvPr id="4" name="TextBox 3">
            <a:extLst>
              <a:ext uri="{FF2B5EF4-FFF2-40B4-BE49-F238E27FC236}">
                <a16:creationId xmlns:a16="http://schemas.microsoft.com/office/drawing/2014/main" id="{BA756564-582F-4497-99DF-AE81DF6B10C8}"/>
              </a:ext>
            </a:extLst>
          </p:cNvPr>
          <p:cNvSpPr txBox="1"/>
          <p:nvPr/>
        </p:nvSpPr>
        <p:spPr>
          <a:xfrm>
            <a:off x="3724589" y="1556728"/>
            <a:ext cx="4742821"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Evil, Pain, and Suffering</a:t>
            </a:r>
          </a:p>
        </p:txBody>
      </p:sp>
      <p:cxnSp>
        <p:nvCxnSpPr>
          <p:cNvPr id="6" name="Straight Connector 5">
            <a:extLst>
              <a:ext uri="{FF2B5EF4-FFF2-40B4-BE49-F238E27FC236}">
                <a16:creationId xmlns:a16="http://schemas.microsoft.com/office/drawing/2014/main" id="{67C0F387-0049-41B1-8804-FF6C62316006}"/>
              </a:ext>
            </a:extLst>
          </p:cNvPr>
          <p:cNvCxnSpPr>
            <a:stCxn id="4" idx="2"/>
          </p:cNvCxnSpPr>
          <p:nvPr/>
        </p:nvCxnSpPr>
        <p:spPr>
          <a:xfrm flipH="1">
            <a:off x="4722725" y="2203059"/>
            <a:ext cx="1373275" cy="1079515"/>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D0392E4E-6BA7-43C9-98B2-83E8FE283584}"/>
              </a:ext>
            </a:extLst>
          </p:cNvPr>
          <p:cNvCxnSpPr>
            <a:cxnSpLocks/>
            <a:stCxn id="4" idx="2"/>
          </p:cNvCxnSpPr>
          <p:nvPr/>
        </p:nvCxnSpPr>
        <p:spPr>
          <a:xfrm>
            <a:off x="6096000" y="2203059"/>
            <a:ext cx="1440264" cy="1079515"/>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434B0B66-B535-48EC-8293-909EE818A138}"/>
              </a:ext>
            </a:extLst>
          </p:cNvPr>
          <p:cNvSpPr txBox="1"/>
          <p:nvPr/>
        </p:nvSpPr>
        <p:spPr>
          <a:xfrm>
            <a:off x="6481187" y="3265714"/>
            <a:ext cx="25053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Emotional</a:t>
            </a:r>
          </a:p>
        </p:txBody>
      </p:sp>
      <p:sp>
        <p:nvSpPr>
          <p:cNvPr id="15" name="TextBox 14">
            <a:extLst>
              <a:ext uri="{FF2B5EF4-FFF2-40B4-BE49-F238E27FC236}">
                <a16:creationId xmlns:a16="http://schemas.microsoft.com/office/drawing/2014/main" id="{98E484EE-B32B-47A1-B16B-07DC383D1413}"/>
              </a:ext>
            </a:extLst>
          </p:cNvPr>
          <p:cNvSpPr txBox="1"/>
          <p:nvPr/>
        </p:nvSpPr>
        <p:spPr>
          <a:xfrm>
            <a:off x="3392996" y="3248854"/>
            <a:ext cx="25053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Intellectual</a:t>
            </a:r>
          </a:p>
        </p:txBody>
      </p:sp>
      <p:cxnSp>
        <p:nvCxnSpPr>
          <p:cNvPr id="16" name="Straight Connector 15">
            <a:extLst>
              <a:ext uri="{FF2B5EF4-FFF2-40B4-BE49-F238E27FC236}">
                <a16:creationId xmlns:a16="http://schemas.microsoft.com/office/drawing/2014/main" id="{B32FB322-8756-4D4C-BDA4-661AB6CB590E}"/>
              </a:ext>
            </a:extLst>
          </p:cNvPr>
          <p:cNvCxnSpPr/>
          <p:nvPr/>
        </p:nvCxnSpPr>
        <p:spPr>
          <a:xfrm flipH="1">
            <a:off x="3232216" y="3912045"/>
            <a:ext cx="1373275" cy="1079515"/>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7FAE8E4-9483-4B3F-9378-F117982E2443}"/>
              </a:ext>
            </a:extLst>
          </p:cNvPr>
          <p:cNvCxnSpPr>
            <a:cxnSpLocks/>
          </p:cNvCxnSpPr>
          <p:nvPr/>
        </p:nvCxnSpPr>
        <p:spPr>
          <a:xfrm>
            <a:off x="4605491" y="3912045"/>
            <a:ext cx="1440264" cy="1079515"/>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43EF0016-BBF8-4B33-8E15-F9FC8CA44DC4}"/>
              </a:ext>
            </a:extLst>
          </p:cNvPr>
          <p:cNvSpPr txBox="1"/>
          <p:nvPr/>
        </p:nvSpPr>
        <p:spPr>
          <a:xfrm>
            <a:off x="2446772" y="4957840"/>
            <a:ext cx="15708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Logical</a:t>
            </a:r>
          </a:p>
        </p:txBody>
      </p:sp>
      <p:sp>
        <p:nvSpPr>
          <p:cNvPr id="19" name="TextBox 18">
            <a:extLst>
              <a:ext uri="{FF2B5EF4-FFF2-40B4-BE49-F238E27FC236}">
                <a16:creationId xmlns:a16="http://schemas.microsoft.com/office/drawing/2014/main" id="{DB6A4F24-9BB4-4F4F-9CEA-966D5765B8EB}"/>
              </a:ext>
            </a:extLst>
          </p:cNvPr>
          <p:cNvSpPr txBox="1"/>
          <p:nvPr/>
        </p:nvSpPr>
        <p:spPr>
          <a:xfrm>
            <a:off x="5076084" y="4951794"/>
            <a:ext cx="1939341"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Probable</a:t>
            </a:r>
          </a:p>
        </p:txBody>
      </p:sp>
    </p:spTree>
    <p:extLst>
      <p:ext uri="{BB962C8B-B14F-4D97-AF65-F5344CB8AC3E}">
        <p14:creationId xmlns:p14="http://schemas.microsoft.com/office/powerpoint/2010/main" val="32795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What about Evil?</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If an atheist admits that there is evil then he must both define it and explain its origin. </a:t>
            </a:r>
          </a:p>
          <a:p>
            <a:pPr>
              <a:buClr>
                <a:schemeClr val="bg1"/>
              </a:buClr>
            </a:pPr>
            <a:r>
              <a:rPr lang="en-US" sz="4000" dirty="0">
                <a:solidFill>
                  <a:schemeClr val="bg1"/>
                </a:solidFill>
              </a:rPr>
              <a:t>This in turn leads to the moral dilemma of accounting for Atheism</a:t>
            </a:r>
          </a:p>
          <a:p>
            <a:endParaRPr lang="en-US" sz="4000" b="1" dirty="0"/>
          </a:p>
          <a:p>
            <a:pPr marL="0" indent="0">
              <a:buNone/>
            </a:pPr>
            <a:endParaRPr lang="en-US" dirty="0"/>
          </a:p>
        </p:txBody>
      </p:sp>
    </p:spTree>
    <p:extLst>
      <p:ext uri="{BB962C8B-B14F-4D97-AF65-F5344CB8AC3E}">
        <p14:creationId xmlns:p14="http://schemas.microsoft.com/office/powerpoint/2010/main" val="196479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596" t="10577" b="18224"/>
          <a:stretch/>
        </p:blipFill>
        <p:spPr bwMode="auto">
          <a:xfrm>
            <a:off x="0" y="-1"/>
            <a:ext cx="12192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748352" y="0"/>
            <a:ext cx="11443648" cy="1380076"/>
          </a:xfrm>
        </p:spPr>
        <p:txBody>
          <a:bodyPr>
            <a:normAutofit/>
          </a:bodyPr>
          <a:lstStyle/>
          <a:p>
            <a:r>
              <a:rPr lang="en-US" sz="7200" i="1" dirty="0">
                <a:solidFill>
                  <a:srgbClr val="FFFF00"/>
                </a:solidFill>
              </a:rPr>
              <a:t>Anthropological Argument</a:t>
            </a:r>
          </a:p>
        </p:txBody>
      </p:sp>
      <p:sp>
        <p:nvSpPr>
          <p:cNvPr id="2" name="TextBox 1"/>
          <p:cNvSpPr txBox="1"/>
          <p:nvPr/>
        </p:nvSpPr>
        <p:spPr>
          <a:xfrm>
            <a:off x="5351488" y="1275036"/>
            <a:ext cx="6715593" cy="4963795"/>
          </a:xfrm>
          <a:prstGeom prst="rect">
            <a:avLst/>
          </a:prstGeom>
          <a:noFill/>
          <a:ln>
            <a:noFill/>
          </a:ln>
        </p:spPr>
        <p:txBody>
          <a:bodyPr wrap="square" rtlCol="0">
            <a:spAutoFit/>
          </a:bodyPr>
          <a:lstStyle/>
          <a:p>
            <a:pPr>
              <a:lnSpc>
                <a:spcPct val="75000"/>
              </a:lnSpc>
            </a:pPr>
            <a:r>
              <a:rPr lang="en-US" sz="4800" b="1" dirty="0"/>
              <a:t>1. If God does not exist, then objective morals do not exist. </a:t>
            </a:r>
          </a:p>
          <a:p>
            <a:pPr>
              <a:lnSpc>
                <a:spcPct val="75000"/>
              </a:lnSpc>
            </a:pPr>
            <a:endParaRPr lang="en-US" b="1" dirty="0"/>
          </a:p>
          <a:p>
            <a:pPr>
              <a:lnSpc>
                <a:spcPct val="75000"/>
              </a:lnSpc>
            </a:pPr>
            <a:r>
              <a:rPr lang="en-US" sz="4800" b="1" dirty="0"/>
              <a:t>2. Objective moral values such as good and evil, justice and injustice, do exist. </a:t>
            </a:r>
          </a:p>
          <a:p>
            <a:pPr>
              <a:lnSpc>
                <a:spcPct val="75000"/>
              </a:lnSpc>
            </a:pPr>
            <a:endParaRPr lang="en-US" b="1" dirty="0"/>
          </a:p>
          <a:p>
            <a:pPr>
              <a:lnSpc>
                <a:spcPct val="75000"/>
              </a:lnSpc>
            </a:pPr>
            <a:r>
              <a:rPr lang="en-US" sz="4800" b="1" dirty="0"/>
              <a:t>3. Therefore, God exits.</a:t>
            </a:r>
          </a:p>
        </p:txBody>
      </p:sp>
    </p:spTree>
    <p:extLst>
      <p:ext uri="{BB962C8B-B14F-4D97-AF65-F5344CB8AC3E}">
        <p14:creationId xmlns:p14="http://schemas.microsoft.com/office/powerpoint/2010/main" val="351254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The Christian Response</a:t>
            </a:r>
          </a:p>
        </p:txBody>
      </p:sp>
      <p:sp>
        <p:nvSpPr>
          <p:cNvPr id="4" name="TextBox 3">
            <a:extLst>
              <a:ext uri="{FF2B5EF4-FFF2-40B4-BE49-F238E27FC236}">
                <a16:creationId xmlns:a16="http://schemas.microsoft.com/office/drawing/2014/main" id="{BA756564-582F-4497-99DF-AE81DF6B10C8}"/>
              </a:ext>
            </a:extLst>
          </p:cNvPr>
          <p:cNvSpPr txBox="1"/>
          <p:nvPr/>
        </p:nvSpPr>
        <p:spPr>
          <a:xfrm>
            <a:off x="4131548" y="1579634"/>
            <a:ext cx="4027714"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Pain and Suffering</a:t>
            </a:r>
          </a:p>
        </p:txBody>
      </p:sp>
      <p:cxnSp>
        <p:nvCxnSpPr>
          <p:cNvPr id="6" name="Straight Connector 5">
            <a:extLst>
              <a:ext uri="{FF2B5EF4-FFF2-40B4-BE49-F238E27FC236}">
                <a16:creationId xmlns:a16="http://schemas.microsoft.com/office/drawing/2014/main" id="{67C0F387-0049-41B1-8804-FF6C62316006}"/>
              </a:ext>
            </a:extLst>
          </p:cNvPr>
          <p:cNvCxnSpPr>
            <a:cxnSpLocks/>
            <a:stCxn id="4" idx="2"/>
            <a:endCxn id="15" idx="0"/>
          </p:cNvCxnSpPr>
          <p:nvPr/>
        </p:nvCxnSpPr>
        <p:spPr>
          <a:xfrm flipH="1">
            <a:off x="4645690" y="2225965"/>
            <a:ext cx="1499715" cy="1022889"/>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D0392E4E-6BA7-43C9-98B2-83E8FE283584}"/>
              </a:ext>
            </a:extLst>
          </p:cNvPr>
          <p:cNvCxnSpPr>
            <a:cxnSpLocks/>
            <a:stCxn id="4" idx="2"/>
            <a:endCxn id="12" idx="0"/>
          </p:cNvCxnSpPr>
          <p:nvPr/>
        </p:nvCxnSpPr>
        <p:spPr>
          <a:xfrm>
            <a:off x="6145405" y="2225965"/>
            <a:ext cx="1588476" cy="1039749"/>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434B0B66-B535-48EC-8293-909EE818A138}"/>
              </a:ext>
            </a:extLst>
          </p:cNvPr>
          <p:cNvSpPr txBox="1"/>
          <p:nvPr/>
        </p:nvSpPr>
        <p:spPr>
          <a:xfrm>
            <a:off x="6481187" y="3265714"/>
            <a:ext cx="25053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Emotional</a:t>
            </a:r>
          </a:p>
        </p:txBody>
      </p:sp>
      <p:sp>
        <p:nvSpPr>
          <p:cNvPr id="15" name="TextBox 14">
            <a:extLst>
              <a:ext uri="{FF2B5EF4-FFF2-40B4-BE49-F238E27FC236}">
                <a16:creationId xmlns:a16="http://schemas.microsoft.com/office/drawing/2014/main" id="{98E484EE-B32B-47A1-B16B-07DC383D1413}"/>
              </a:ext>
            </a:extLst>
          </p:cNvPr>
          <p:cNvSpPr txBox="1"/>
          <p:nvPr/>
        </p:nvSpPr>
        <p:spPr>
          <a:xfrm>
            <a:off x="3392996" y="3248854"/>
            <a:ext cx="25053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Intellectual</a:t>
            </a:r>
          </a:p>
        </p:txBody>
      </p:sp>
      <p:cxnSp>
        <p:nvCxnSpPr>
          <p:cNvPr id="16" name="Straight Connector 15">
            <a:extLst>
              <a:ext uri="{FF2B5EF4-FFF2-40B4-BE49-F238E27FC236}">
                <a16:creationId xmlns:a16="http://schemas.microsoft.com/office/drawing/2014/main" id="{B32FB322-8756-4D4C-BDA4-661AB6CB590E}"/>
              </a:ext>
            </a:extLst>
          </p:cNvPr>
          <p:cNvCxnSpPr/>
          <p:nvPr/>
        </p:nvCxnSpPr>
        <p:spPr>
          <a:xfrm flipH="1">
            <a:off x="3232216" y="3912045"/>
            <a:ext cx="1373275" cy="1079515"/>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7FAE8E4-9483-4B3F-9378-F117982E2443}"/>
              </a:ext>
            </a:extLst>
          </p:cNvPr>
          <p:cNvCxnSpPr>
            <a:cxnSpLocks/>
          </p:cNvCxnSpPr>
          <p:nvPr/>
        </p:nvCxnSpPr>
        <p:spPr>
          <a:xfrm>
            <a:off x="4605491" y="3912045"/>
            <a:ext cx="1440264" cy="1079515"/>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43EF0016-BBF8-4B33-8E15-F9FC8CA44DC4}"/>
              </a:ext>
            </a:extLst>
          </p:cNvPr>
          <p:cNvSpPr txBox="1"/>
          <p:nvPr/>
        </p:nvSpPr>
        <p:spPr>
          <a:xfrm>
            <a:off x="2446772" y="4957840"/>
            <a:ext cx="15708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Logical</a:t>
            </a:r>
          </a:p>
        </p:txBody>
      </p:sp>
      <p:sp>
        <p:nvSpPr>
          <p:cNvPr id="19" name="TextBox 18">
            <a:extLst>
              <a:ext uri="{FF2B5EF4-FFF2-40B4-BE49-F238E27FC236}">
                <a16:creationId xmlns:a16="http://schemas.microsoft.com/office/drawing/2014/main" id="{DB6A4F24-9BB4-4F4F-9CEA-966D5765B8EB}"/>
              </a:ext>
            </a:extLst>
          </p:cNvPr>
          <p:cNvSpPr txBox="1"/>
          <p:nvPr/>
        </p:nvSpPr>
        <p:spPr>
          <a:xfrm>
            <a:off x="5076084" y="4951794"/>
            <a:ext cx="1939341"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Probable</a:t>
            </a:r>
          </a:p>
        </p:txBody>
      </p:sp>
    </p:spTree>
    <p:extLst>
      <p:ext uri="{BB962C8B-B14F-4D97-AF65-F5344CB8AC3E}">
        <p14:creationId xmlns:p14="http://schemas.microsoft.com/office/powerpoint/2010/main" val="98489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fontScale="90000"/>
          </a:bodyPr>
          <a:lstStyle/>
          <a:p>
            <a:r>
              <a:rPr lang="en-US" sz="6600" u="sng" dirty="0">
                <a:solidFill>
                  <a:schemeClr val="bg1"/>
                </a:solidFill>
              </a:rPr>
              <a:t>Atheists Accept Some Suffering</a:t>
            </a:r>
          </a:p>
        </p:txBody>
      </p:sp>
      <p:sp>
        <p:nvSpPr>
          <p:cNvPr id="14" name="Content Placeholder 13"/>
          <p:cNvSpPr>
            <a:spLocks noGrp="1"/>
          </p:cNvSpPr>
          <p:nvPr>
            <p:ph idx="1"/>
          </p:nvPr>
        </p:nvSpPr>
        <p:spPr>
          <a:xfrm>
            <a:off x="457200" y="1539868"/>
            <a:ext cx="7390563" cy="4929171"/>
          </a:xfrm>
        </p:spPr>
        <p:txBody>
          <a:bodyPr>
            <a:normAutofit lnSpcReduction="10000"/>
          </a:bodyPr>
          <a:lstStyle/>
          <a:p>
            <a:pPr marL="0" indent="0">
              <a:buClr>
                <a:schemeClr val="bg1"/>
              </a:buClr>
              <a:buNone/>
            </a:pPr>
            <a:r>
              <a:rPr lang="en-US" sz="4000" dirty="0">
                <a:solidFill>
                  <a:schemeClr val="bg1"/>
                </a:solidFill>
              </a:rPr>
              <a:t>“You can’t get through life without some harm. I think we all agree it is wrong to stick a needle into a baby. That’s horrible. But, if that baby needs a life-saving injection, we will cause that harm…The baby won’t understand it, but we will do that because there is a greater good”</a:t>
            </a:r>
          </a:p>
          <a:p>
            <a:pPr marL="0" indent="0">
              <a:buClr>
                <a:schemeClr val="bg1"/>
              </a:buClr>
              <a:buNone/>
            </a:pPr>
            <a:r>
              <a:rPr lang="en-US" sz="1600" dirty="0">
                <a:solidFill>
                  <a:schemeClr val="bg1"/>
                </a:solidFill>
              </a:rPr>
              <a:t>					            </a:t>
            </a:r>
            <a:r>
              <a:rPr lang="en-US" sz="2000" dirty="0">
                <a:solidFill>
                  <a:schemeClr val="bg1"/>
                </a:solidFill>
              </a:rPr>
              <a:t>Butt/Barker Debate</a:t>
            </a:r>
            <a:endParaRPr lang="en-US" sz="1600" dirty="0">
              <a:solidFill>
                <a:schemeClr val="bg1"/>
              </a:solidFill>
            </a:endParaRPr>
          </a:p>
          <a:p>
            <a:endParaRPr lang="en-US" sz="4000" b="1" dirty="0"/>
          </a:p>
          <a:p>
            <a:pPr marL="0" indent="0">
              <a:buNone/>
            </a:pPr>
            <a:endParaRPr lang="en-US" dirty="0"/>
          </a:p>
        </p:txBody>
      </p:sp>
      <p:pic>
        <p:nvPicPr>
          <p:cNvPr id="4" name="Picture 2">
            <a:extLst>
              <a:ext uri="{FF2B5EF4-FFF2-40B4-BE49-F238E27FC236}">
                <a16:creationId xmlns:a16="http://schemas.microsoft.com/office/drawing/2014/main" id="{6B6FFA64-2495-452F-8F0E-BC3B65D3B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2677" y="2180491"/>
            <a:ext cx="2796538" cy="2141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A57C9E8F-79A0-4E81-B505-0A67D0370CEE}"/>
              </a:ext>
            </a:extLst>
          </p:cNvPr>
          <p:cNvSpPr/>
          <p:nvPr/>
        </p:nvSpPr>
        <p:spPr>
          <a:xfrm>
            <a:off x="9221393" y="4377688"/>
            <a:ext cx="2119106" cy="584775"/>
          </a:xfrm>
          <a:prstGeom prst="rect">
            <a:avLst/>
          </a:prstGeom>
        </p:spPr>
        <p:txBody>
          <a:bodyPr wrap="none">
            <a:spAutoFit/>
          </a:bodyPr>
          <a:lstStyle/>
          <a:p>
            <a:pPr algn="ctr"/>
            <a:r>
              <a:rPr lang="en-US" sz="3200" dirty="0">
                <a:solidFill>
                  <a:srgbClr val="E9E5DC"/>
                </a:solidFill>
              </a:rPr>
              <a:t>Dan Barker </a:t>
            </a:r>
            <a:endParaRPr lang="en-US" dirty="0"/>
          </a:p>
        </p:txBody>
      </p:sp>
    </p:spTree>
    <p:extLst>
      <p:ext uri="{BB962C8B-B14F-4D97-AF65-F5344CB8AC3E}">
        <p14:creationId xmlns:p14="http://schemas.microsoft.com/office/powerpoint/2010/main" val="128623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The Christian Response</a:t>
            </a:r>
          </a:p>
        </p:txBody>
      </p:sp>
      <p:sp>
        <p:nvSpPr>
          <p:cNvPr id="4" name="TextBox 3">
            <a:extLst>
              <a:ext uri="{FF2B5EF4-FFF2-40B4-BE49-F238E27FC236}">
                <a16:creationId xmlns:a16="http://schemas.microsoft.com/office/drawing/2014/main" id="{BA756564-582F-4497-99DF-AE81DF6B10C8}"/>
              </a:ext>
            </a:extLst>
          </p:cNvPr>
          <p:cNvSpPr txBox="1"/>
          <p:nvPr/>
        </p:nvSpPr>
        <p:spPr>
          <a:xfrm>
            <a:off x="2960911" y="1591725"/>
            <a:ext cx="6414202"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Unnecessary Pain and Suffering</a:t>
            </a:r>
          </a:p>
        </p:txBody>
      </p:sp>
      <p:cxnSp>
        <p:nvCxnSpPr>
          <p:cNvPr id="6" name="Straight Connector 5">
            <a:extLst>
              <a:ext uri="{FF2B5EF4-FFF2-40B4-BE49-F238E27FC236}">
                <a16:creationId xmlns:a16="http://schemas.microsoft.com/office/drawing/2014/main" id="{67C0F387-0049-41B1-8804-FF6C62316006}"/>
              </a:ext>
            </a:extLst>
          </p:cNvPr>
          <p:cNvCxnSpPr>
            <a:cxnSpLocks/>
            <a:stCxn id="4" idx="2"/>
            <a:endCxn id="15" idx="0"/>
          </p:cNvCxnSpPr>
          <p:nvPr/>
        </p:nvCxnSpPr>
        <p:spPr>
          <a:xfrm flipH="1">
            <a:off x="4645690" y="2238056"/>
            <a:ext cx="1522322" cy="1010798"/>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D0392E4E-6BA7-43C9-98B2-83E8FE283584}"/>
              </a:ext>
            </a:extLst>
          </p:cNvPr>
          <p:cNvCxnSpPr>
            <a:cxnSpLocks/>
            <a:stCxn id="4" idx="2"/>
            <a:endCxn id="12" idx="0"/>
          </p:cNvCxnSpPr>
          <p:nvPr/>
        </p:nvCxnSpPr>
        <p:spPr>
          <a:xfrm>
            <a:off x="6168012" y="2238056"/>
            <a:ext cx="1565869" cy="1027658"/>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434B0B66-B535-48EC-8293-909EE818A138}"/>
              </a:ext>
            </a:extLst>
          </p:cNvPr>
          <p:cNvSpPr txBox="1"/>
          <p:nvPr/>
        </p:nvSpPr>
        <p:spPr>
          <a:xfrm>
            <a:off x="6481187" y="3265714"/>
            <a:ext cx="25053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Emotional</a:t>
            </a:r>
          </a:p>
        </p:txBody>
      </p:sp>
      <p:sp>
        <p:nvSpPr>
          <p:cNvPr id="15" name="TextBox 14">
            <a:extLst>
              <a:ext uri="{FF2B5EF4-FFF2-40B4-BE49-F238E27FC236}">
                <a16:creationId xmlns:a16="http://schemas.microsoft.com/office/drawing/2014/main" id="{98E484EE-B32B-47A1-B16B-07DC383D1413}"/>
              </a:ext>
            </a:extLst>
          </p:cNvPr>
          <p:cNvSpPr txBox="1"/>
          <p:nvPr/>
        </p:nvSpPr>
        <p:spPr>
          <a:xfrm>
            <a:off x="3392996" y="3248854"/>
            <a:ext cx="25053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Intellectual</a:t>
            </a:r>
          </a:p>
        </p:txBody>
      </p:sp>
      <p:cxnSp>
        <p:nvCxnSpPr>
          <p:cNvPr id="16" name="Straight Connector 15">
            <a:extLst>
              <a:ext uri="{FF2B5EF4-FFF2-40B4-BE49-F238E27FC236}">
                <a16:creationId xmlns:a16="http://schemas.microsoft.com/office/drawing/2014/main" id="{B32FB322-8756-4D4C-BDA4-661AB6CB590E}"/>
              </a:ext>
            </a:extLst>
          </p:cNvPr>
          <p:cNvCxnSpPr/>
          <p:nvPr/>
        </p:nvCxnSpPr>
        <p:spPr>
          <a:xfrm flipH="1">
            <a:off x="3232216" y="3912045"/>
            <a:ext cx="1373275" cy="1079515"/>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7FAE8E4-9483-4B3F-9378-F117982E2443}"/>
              </a:ext>
            </a:extLst>
          </p:cNvPr>
          <p:cNvCxnSpPr>
            <a:cxnSpLocks/>
          </p:cNvCxnSpPr>
          <p:nvPr/>
        </p:nvCxnSpPr>
        <p:spPr>
          <a:xfrm>
            <a:off x="4605491" y="3912045"/>
            <a:ext cx="1440264" cy="1079515"/>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43EF0016-BBF8-4B33-8E15-F9FC8CA44DC4}"/>
              </a:ext>
            </a:extLst>
          </p:cNvPr>
          <p:cNvSpPr txBox="1"/>
          <p:nvPr/>
        </p:nvSpPr>
        <p:spPr>
          <a:xfrm>
            <a:off x="2446772" y="4957840"/>
            <a:ext cx="15708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Logical</a:t>
            </a:r>
          </a:p>
        </p:txBody>
      </p:sp>
      <p:sp>
        <p:nvSpPr>
          <p:cNvPr id="19" name="TextBox 18">
            <a:extLst>
              <a:ext uri="{FF2B5EF4-FFF2-40B4-BE49-F238E27FC236}">
                <a16:creationId xmlns:a16="http://schemas.microsoft.com/office/drawing/2014/main" id="{DB6A4F24-9BB4-4F4F-9CEA-966D5765B8EB}"/>
              </a:ext>
            </a:extLst>
          </p:cNvPr>
          <p:cNvSpPr txBox="1"/>
          <p:nvPr/>
        </p:nvSpPr>
        <p:spPr>
          <a:xfrm>
            <a:off x="5076084" y="4951794"/>
            <a:ext cx="1939341"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Probable</a:t>
            </a:r>
          </a:p>
        </p:txBody>
      </p:sp>
    </p:spTree>
    <p:extLst>
      <p:ext uri="{BB962C8B-B14F-4D97-AF65-F5344CB8AC3E}">
        <p14:creationId xmlns:p14="http://schemas.microsoft.com/office/powerpoint/2010/main" val="108334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fontScale="90000"/>
          </a:bodyPr>
          <a:lstStyle/>
          <a:p>
            <a:r>
              <a:rPr lang="en-US" sz="6600" u="sng" dirty="0">
                <a:solidFill>
                  <a:schemeClr val="bg1"/>
                </a:solidFill>
              </a:rPr>
              <a:t>The Life of a Former Preacher</a:t>
            </a:r>
          </a:p>
        </p:txBody>
      </p:sp>
      <p:sp>
        <p:nvSpPr>
          <p:cNvPr id="14" name="Content Placeholder 13"/>
          <p:cNvSpPr>
            <a:spLocks noGrp="1"/>
          </p:cNvSpPr>
          <p:nvPr>
            <p:ph idx="1"/>
          </p:nvPr>
        </p:nvSpPr>
        <p:spPr>
          <a:xfrm>
            <a:off x="457201" y="1539868"/>
            <a:ext cx="8248650" cy="4929171"/>
          </a:xfrm>
        </p:spPr>
        <p:txBody>
          <a:bodyPr>
            <a:normAutofit/>
          </a:bodyPr>
          <a:lstStyle/>
          <a:p>
            <a:pPr>
              <a:buClr>
                <a:schemeClr val="bg1"/>
              </a:buClr>
            </a:pPr>
            <a:r>
              <a:rPr lang="en-US" sz="4000" dirty="0">
                <a:solidFill>
                  <a:schemeClr val="bg1"/>
                </a:solidFill>
              </a:rPr>
              <a:t>Charles Templeton (1915 – 2001)</a:t>
            </a:r>
          </a:p>
          <a:p>
            <a:pPr>
              <a:buClr>
                <a:schemeClr val="bg1"/>
              </a:buClr>
            </a:pPr>
            <a:r>
              <a:rPr lang="en-US" sz="4000" dirty="0">
                <a:solidFill>
                  <a:schemeClr val="bg1"/>
                </a:solidFill>
              </a:rPr>
              <a:t>Was a preacher alongside Billy Graham speaking to crowds between 10 and 30 thousand nightly</a:t>
            </a:r>
          </a:p>
          <a:p>
            <a:pPr>
              <a:buClr>
                <a:schemeClr val="bg1"/>
              </a:buClr>
            </a:pPr>
            <a:r>
              <a:rPr lang="en-US" sz="4000" dirty="0">
                <a:solidFill>
                  <a:schemeClr val="bg1"/>
                </a:solidFill>
              </a:rPr>
              <a:t>Considered one of the most prolific and well known preachers of the 20</a:t>
            </a:r>
            <a:r>
              <a:rPr lang="en-US" sz="4000" baseline="30000" dirty="0">
                <a:solidFill>
                  <a:schemeClr val="bg1"/>
                </a:solidFill>
              </a:rPr>
              <a:t>th</a:t>
            </a:r>
            <a:r>
              <a:rPr lang="en-US" sz="4000" dirty="0">
                <a:solidFill>
                  <a:schemeClr val="bg1"/>
                </a:solidFill>
              </a:rPr>
              <a:t> century</a:t>
            </a:r>
          </a:p>
          <a:p>
            <a:endParaRPr lang="en-US" sz="4000" b="1" dirty="0"/>
          </a:p>
          <a:p>
            <a:pPr marL="0" indent="0">
              <a:buNone/>
            </a:pPr>
            <a:endParaRPr lang="en-US" dirty="0"/>
          </a:p>
        </p:txBody>
      </p:sp>
      <p:pic>
        <p:nvPicPr>
          <p:cNvPr id="2" name="Picture 1">
            <a:extLst>
              <a:ext uri="{FF2B5EF4-FFF2-40B4-BE49-F238E27FC236}">
                <a16:creationId xmlns:a16="http://schemas.microsoft.com/office/drawing/2014/main" id="{BEE73266-158D-4737-8234-8CD9B5238DE5}"/>
              </a:ext>
            </a:extLst>
          </p:cNvPr>
          <p:cNvPicPr>
            <a:picLocks noChangeAspect="1"/>
          </p:cNvPicPr>
          <p:nvPr/>
        </p:nvPicPr>
        <p:blipFill>
          <a:blip r:embed="rId3"/>
          <a:stretch>
            <a:fillRect/>
          </a:stretch>
        </p:blipFill>
        <p:spPr>
          <a:xfrm>
            <a:off x="9260446" y="1976437"/>
            <a:ext cx="2586507" cy="3189295"/>
          </a:xfrm>
          <a:prstGeom prst="rect">
            <a:avLst/>
          </a:prstGeom>
        </p:spPr>
      </p:pic>
    </p:spTree>
    <p:extLst>
      <p:ext uri="{BB962C8B-B14F-4D97-AF65-F5344CB8AC3E}">
        <p14:creationId xmlns:p14="http://schemas.microsoft.com/office/powerpoint/2010/main" val="36017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199" y="388961"/>
            <a:ext cx="11460145" cy="1150907"/>
          </a:xfrm>
        </p:spPr>
        <p:txBody>
          <a:bodyPr>
            <a:noAutofit/>
          </a:bodyPr>
          <a:lstStyle/>
          <a:p>
            <a:r>
              <a:rPr lang="en-US" sz="4800" u="sng" dirty="0">
                <a:solidFill>
                  <a:schemeClr val="bg1"/>
                </a:solidFill>
              </a:rPr>
              <a:t>Is it logical for Suffering and God to Coexist?</a:t>
            </a:r>
          </a:p>
        </p:txBody>
      </p:sp>
      <p:sp>
        <p:nvSpPr>
          <p:cNvPr id="14" name="Content Placeholder 13"/>
          <p:cNvSpPr>
            <a:spLocks noGrp="1"/>
          </p:cNvSpPr>
          <p:nvPr>
            <p:ph idx="1"/>
          </p:nvPr>
        </p:nvSpPr>
        <p:spPr>
          <a:xfrm>
            <a:off x="457201" y="1539868"/>
            <a:ext cx="9199266" cy="4929171"/>
          </a:xfrm>
        </p:spPr>
        <p:txBody>
          <a:bodyPr>
            <a:normAutofit/>
          </a:bodyPr>
          <a:lstStyle/>
          <a:p>
            <a:pPr marL="742950" indent="-742950">
              <a:buClr>
                <a:schemeClr val="bg1"/>
              </a:buClr>
              <a:buFont typeface="+mj-lt"/>
              <a:buAutoNum type="arabicPeriod"/>
            </a:pPr>
            <a:r>
              <a:rPr lang="en-US" sz="4000" dirty="0">
                <a:solidFill>
                  <a:schemeClr val="bg1"/>
                </a:solidFill>
              </a:rPr>
              <a:t>An all-loving, all-powerful God exists</a:t>
            </a:r>
          </a:p>
          <a:p>
            <a:pPr marL="742950" indent="-742950">
              <a:buClr>
                <a:schemeClr val="bg1"/>
              </a:buClr>
              <a:buFont typeface="+mj-lt"/>
              <a:buAutoNum type="arabicPeriod"/>
            </a:pPr>
            <a:r>
              <a:rPr lang="en-US" sz="4000" dirty="0">
                <a:solidFill>
                  <a:schemeClr val="bg1"/>
                </a:solidFill>
              </a:rPr>
              <a:t>Unnecessary Suffering Exists</a:t>
            </a:r>
          </a:p>
          <a:p>
            <a:pPr marL="742950" indent="-742950">
              <a:buClr>
                <a:schemeClr val="bg1"/>
              </a:buClr>
              <a:buFont typeface="+mj-lt"/>
              <a:buAutoNum type="arabicPeriod"/>
            </a:pPr>
            <a:endParaRPr lang="en-US" sz="4000" dirty="0">
              <a:solidFill>
                <a:schemeClr val="bg1"/>
              </a:solidFill>
            </a:endParaRPr>
          </a:p>
          <a:p>
            <a:pPr marL="0" indent="0">
              <a:buClr>
                <a:schemeClr val="bg1"/>
              </a:buClr>
              <a:buNone/>
            </a:pPr>
            <a:r>
              <a:rPr lang="en-US" sz="4000" dirty="0">
                <a:solidFill>
                  <a:schemeClr val="bg1"/>
                </a:solidFill>
              </a:rPr>
              <a:t>Where is the explicit contradiction in these two statements?</a:t>
            </a:r>
          </a:p>
          <a:p>
            <a:endParaRPr lang="en-US" sz="4000" b="1" dirty="0"/>
          </a:p>
          <a:p>
            <a:pPr marL="0" indent="0">
              <a:buNone/>
            </a:pPr>
            <a:endParaRPr lang="en-US" dirty="0"/>
          </a:p>
        </p:txBody>
      </p:sp>
      <p:pic>
        <p:nvPicPr>
          <p:cNvPr id="1026" name="Picture 2" descr="Image result for confused no background">
            <a:extLst>
              <a:ext uri="{FF2B5EF4-FFF2-40B4-BE49-F238E27FC236}">
                <a16:creationId xmlns:a16="http://schemas.microsoft.com/office/drawing/2014/main" id="{2B2CE749-D1A4-4E43-920A-3FC97010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646" y="3694443"/>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96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fade">
                                      <p:cBhvr>
                                        <p:cTn id="10"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Hidden Assumptions </a:t>
            </a:r>
          </a:p>
        </p:txBody>
      </p:sp>
      <p:sp>
        <p:nvSpPr>
          <p:cNvPr id="14" name="Content Placeholder 13"/>
          <p:cNvSpPr>
            <a:spLocks noGrp="1"/>
          </p:cNvSpPr>
          <p:nvPr>
            <p:ph idx="1"/>
          </p:nvPr>
        </p:nvSpPr>
        <p:spPr>
          <a:xfrm>
            <a:off x="457200" y="1539868"/>
            <a:ext cx="11157045" cy="4929171"/>
          </a:xfrm>
        </p:spPr>
        <p:txBody>
          <a:bodyPr>
            <a:normAutofit/>
          </a:bodyPr>
          <a:lstStyle/>
          <a:p>
            <a:pPr marL="742950" indent="-742950">
              <a:buClr>
                <a:schemeClr val="bg1"/>
              </a:buClr>
              <a:buFont typeface="+mj-lt"/>
              <a:buAutoNum type="arabicPeriod"/>
            </a:pPr>
            <a:r>
              <a:rPr lang="en-US" sz="4000" dirty="0">
                <a:solidFill>
                  <a:schemeClr val="bg1"/>
                </a:solidFill>
              </a:rPr>
              <a:t>If God is all-powerful, He can create any world that He wants</a:t>
            </a:r>
          </a:p>
          <a:p>
            <a:pPr marL="742950" indent="-742950">
              <a:buClr>
                <a:schemeClr val="bg1"/>
              </a:buClr>
              <a:buFont typeface="+mj-lt"/>
              <a:buAutoNum type="arabicPeriod"/>
            </a:pPr>
            <a:r>
              <a:rPr lang="en-US" sz="4000" dirty="0">
                <a:solidFill>
                  <a:schemeClr val="bg1"/>
                </a:solidFill>
              </a:rPr>
              <a:t>If God is all-loving, He prefers a world without suffering</a:t>
            </a:r>
          </a:p>
          <a:p>
            <a:endParaRPr lang="en-US" sz="4000" b="1" dirty="0"/>
          </a:p>
          <a:p>
            <a:pPr marL="0" indent="0">
              <a:buNone/>
            </a:pPr>
            <a:endParaRPr lang="en-US" dirty="0"/>
          </a:p>
        </p:txBody>
      </p:sp>
    </p:spTree>
    <p:extLst>
      <p:ext uri="{BB962C8B-B14F-4D97-AF65-F5344CB8AC3E}">
        <p14:creationId xmlns:p14="http://schemas.microsoft.com/office/powerpoint/2010/main" val="159223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1277600" cy="1150907"/>
          </a:xfrm>
        </p:spPr>
        <p:txBody>
          <a:bodyPr>
            <a:normAutofit/>
          </a:bodyPr>
          <a:lstStyle/>
          <a:p>
            <a:r>
              <a:rPr lang="en-US" sz="5400" u="sng" dirty="0">
                <a:solidFill>
                  <a:schemeClr val="bg1"/>
                </a:solidFill>
              </a:rPr>
              <a:t>Can God Create Any World He Wants?</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No, there are certain things which are logically inconsistent and violate the very nature of truth. </a:t>
            </a:r>
          </a:p>
          <a:p>
            <a:pPr>
              <a:buClr>
                <a:schemeClr val="bg1"/>
              </a:buClr>
            </a:pPr>
            <a:endParaRPr lang="en-US" sz="4000" dirty="0">
              <a:solidFill>
                <a:schemeClr val="bg1"/>
              </a:solidFill>
            </a:endParaRPr>
          </a:p>
          <a:p>
            <a:endParaRPr lang="en-US" sz="4000" b="1" dirty="0"/>
          </a:p>
          <a:p>
            <a:pPr marL="0" indent="0">
              <a:buNone/>
            </a:pPr>
            <a:endParaRPr lang="en-US" dirty="0"/>
          </a:p>
        </p:txBody>
      </p:sp>
      <p:sp>
        <p:nvSpPr>
          <p:cNvPr id="4" name="Isosceles Triangle 3">
            <a:extLst>
              <a:ext uri="{FF2B5EF4-FFF2-40B4-BE49-F238E27FC236}">
                <a16:creationId xmlns:a16="http://schemas.microsoft.com/office/drawing/2014/main" id="{B146BBD5-FD85-4DB8-8EF4-FEB4C8111A22}"/>
              </a:ext>
            </a:extLst>
          </p:cNvPr>
          <p:cNvSpPr/>
          <p:nvPr/>
        </p:nvSpPr>
        <p:spPr>
          <a:xfrm>
            <a:off x="2326175" y="3311838"/>
            <a:ext cx="2773180" cy="2488993"/>
          </a:xfrm>
          <a:prstGeom prst="triangl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7162D88-5DAA-47F7-AC5F-FB65EB423454}"/>
              </a:ext>
            </a:extLst>
          </p:cNvPr>
          <p:cNvSpPr/>
          <p:nvPr/>
        </p:nvSpPr>
        <p:spPr>
          <a:xfrm>
            <a:off x="2326175" y="3311837"/>
            <a:ext cx="2773180" cy="2488993"/>
          </a:xfrm>
          <a:prstGeom prst="rect">
            <a:avLst/>
          </a:prstGeom>
          <a:noFill/>
          <a:ln w="571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6" name="Picture 2" descr="Image result for stick figure married">
            <a:extLst>
              <a:ext uri="{FF2B5EF4-FFF2-40B4-BE49-F238E27FC236}">
                <a16:creationId xmlns:a16="http://schemas.microsoft.com/office/drawing/2014/main" id="{D665FC24-67D9-4E99-843A-A4336FCB653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8000" y1="25882" x2="28000" y2="25882"/>
                        <a14:foregroundMark x1="32235" y1="36235" x2="32235" y2="36235"/>
                        <a14:foregroundMark x1="30118" y1="39529" x2="30118" y2="39529"/>
                        <a14:foregroundMark x1="30118" y1="42118" x2="30118" y2="42118"/>
                        <a14:foregroundMark x1="29882" y1="45882" x2="29882" y2="45882"/>
                        <a14:foregroundMark x1="30118" y1="44706" x2="30118" y2="44706"/>
                        <a14:backgroundMark x1="29176" y1="45647" x2="29176" y2="45647"/>
                        <a14:backgroundMark x1="29647" y1="45882" x2="29647" y2="45882"/>
                        <a14:backgroundMark x1="29882" y1="45882" x2="29882" y2="45882"/>
                      </a14:backgroundRemoval>
                    </a14:imgEffect>
                  </a14:imgLayer>
                </a14:imgProps>
              </a:ext>
              <a:ext uri="{28A0092B-C50C-407E-A947-70E740481C1C}">
                <a14:useLocalDpi xmlns:a14="http://schemas.microsoft.com/office/drawing/2010/main" val="0"/>
              </a:ext>
            </a:extLst>
          </a:blip>
          <a:srcRect/>
          <a:stretch>
            <a:fillRect/>
          </a:stretch>
        </p:blipFill>
        <p:spPr bwMode="auto">
          <a:xfrm>
            <a:off x="5649648" y="2522136"/>
            <a:ext cx="3813948" cy="38139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62493B5-B139-40E4-BAAC-CF02B6CBA0FC}"/>
              </a:ext>
            </a:extLst>
          </p:cNvPr>
          <p:cNvGrpSpPr/>
          <p:nvPr/>
        </p:nvGrpSpPr>
        <p:grpSpPr>
          <a:xfrm>
            <a:off x="5649648" y="2510912"/>
            <a:ext cx="1826022" cy="3813948"/>
            <a:chOff x="3957402" y="1428769"/>
            <a:chExt cx="2309477" cy="4788067"/>
          </a:xfrm>
        </p:grpSpPr>
        <p:pic>
          <p:nvPicPr>
            <p:cNvPr id="8" name="Picture 2" descr="Image result for stick figure married">
              <a:extLst>
                <a:ext uri="{FF2B5EF4-FFF2-40B4-BE49-F238E27FC236}">
                  <a16:creationId xmlns:a16="http://schemas.microsoft.com/office/drawing/2014/main" id="{637F8319-8FD6-4425-82BB-BA838DEB1E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8000" y1="25882" x2="28000" y2="25882"/>
                          <a14:foregroundMark x1="32235" y1="36235" x2="32235" y2="36235"/>
                          <a14:foregroundMark x1="30118" y1="39529" x2="30118" y2="39529"/>
                          <a14:foregroundMark x1="30118" y1="42118" x2="30118" y2="42118"/>
                          <a14:foregroundMark x1="29882" y1="45882" x2="29882" y2="45882"/>
                          <a14:foregroundMark x1="30118" y1="44706" x2="30118" y2="44706"/>
                          <a14:backgroundMark x1="29176" y1="45647" x2="29176" y2="45647"/>
                          <a14:backgroundMark x1="29647" y1="45882" x2="29647" y2="45882"/>
                          <a14:backgroundMark x1="29882" y1="45882" x2="29882" y2="45882"/>
                        </a14:backgroundRemoval>
                      </a14:imgEffect>
                    </a14:imgLayer>
                  </a14:imgProps>
                </a:ext>
                <a:ext uri="{28A0092B-C50C-407E-A947-70E740481C1C}">
                  <a14:useLocalDpi xmlns:a14="http://schemas.microsoft.com/office/drawing/2010/main" val="0"/>
                </a:ext>
              </a:extLst>
            </a:blip>
            <a:srcRect r="53346"/>
            <a:stretch/>
          </p:blipFill>
          <p:spPr bwMode="auto">
            <a:xfrm>
              <a:off x="3957402" y="1428769"/>
              <a:ext cx="2233847" cy="478806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33110416-3B8D-4B53-9B99-87C9F8EE9141}"/>
                </a:ext>
              </a:extLst>
            </p:cNvPr>
            <p:cNvSpPr/>
            <p:nvPr/>
          </p:nvSpPr>
          <p:spPr>
            <a:xfrm rot="20374657">
              <a:off x="6082428" y="3772452"/>
              <a:ext cx="184451" cy="400261"/>
            </a:xfrm>
            <a:prstGeom prst="ellipse">
              <a:avLst/>
            </a:prstGeom>
            <a:solidFill>
              <a:schemeClr val="tx1">
                <a:lumMod val="85000"/>
                <a:lumOff val="15000"/>
              </a:schemeClr>
            </a:solidFill>
            <a:ln>
              <a:solidFill>
                <a:schemeClr val="tx1">
                  <a:lumMod val="85000"/>
                  <a:lumOff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7209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fade">
                                      <p:cBhvr>
                                        <p:cTn id="2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1277600" cy="1150907"/>
          </a:xfrm>
        </p:spPr>
        <p:txBody>
          <a:bodyPr>
            <a:normAutofit/>
          </a:bodyPr>
          <a:lstStyle/>
          <a:p>
            <a:r>
              <a:rPr lang="en-US" sz="5400" u="sng" dirty="0">
                <a:solidFill>
                  <a:schemeClr val="bg1"/>
                </a:solidFill>
              </a:rPr>
              <a:t>Can God Create Any World He Wants?</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If an </a:t>
            </a:r>
            <a:r>
              <a:rPr lang="en-US" sz="4000">
                <a:solidFill>
                  <a:schemeClr val="bg1"/>
                </a:solidFill>
              </a:rPr>
              <a:t>Atheist insists </a:t>
            </a:r>
            <a:r>
              <a:rPr lang="en-US" sz="4000" dirty="0">
                <a:solidFill>
                  <a:schemeClr val="bg1"/>
                </a:solidFill>
              </a:rPr>
              <a:t>that God can or should be able to do the impossible…then there should be no issue with an Atheist accepting what he perceives as an impossibility.</a:t>
            </a:r>
          </a:p>
          <a:p>
            <a:pPr>
              <a:buClr>
                <a:schemeClr val="bg1"/>
              </a:buClr>
            </a:pPr>
            <a:endParaRPr lang="en-US" sz="4000" dirty="0">
              <a:solidFill>
                <a:schemeClr val="bg1"/>
              </a:solidFill>
            </a:endParaRPr>
          </a:p>
          <a:p>
            <a:endParaRPr lang="en-US" sz="4000" b="1" dirty="0"/>
          </a:p>
          <a:p>
            <a:pPr marL="0" indent="0">
              <a:buNone/>
            </a:pPr>
            <a:endParaRPr lang="en-US" dirty="0"/>
          </a:p>
        </p:txBody>
      </p:sp>
    </p:spTree>
    <p:extLst>
      <p:ext uri="{BB962C8B-B14F-4D97-AF65-F5344CB8AC3E}">
        <p14:creationId xmlns:p14="http://schemas.microsoft.com/office/powerpoint/2010/main" val="225856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1277600" cy="1150907"/>
          </a:xfrm>
        </p:spPr>
        <p:txBody>
          <a:bodyPr>
            <a:noAutofit/>
          </a:bodyPr>
          <a:lstStyle/>
          <a:p>
            <a:r>
              <a:rPr lang="en-US" sz="4800" u="sng" dirty="0">
                <a:solidFill>
                  <a:schemeClr val="bg1"/>
                </a:solidFill>
              </a:rPr>
              <a:t>Does an All-Loving God Prefer no Suffering? </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How could we know without having all knowledge?</a:t>
            </a:r>
          </a:p>
          <a:p>
            <a:pPr>
              <a:buClr>
                <a:schemeClr val="bg1"/>
              </a:buClr>
            </a:pPr>
            <a:r>
              <a:rPr lang="en-US" sz="4000" dirty="0">
                <a:solidFill>
                  <a:schemeClr val="bg1"/>
                </a:solidFill>
              </a:rPr>
              <a:t>We have already shown that some suffering is beneficial.</a:t>
            </a:r>
          </a:p>
          <a:p>
            <a:pPr>
              <a:buClr>
                <a:schemeClr val="bg1"/>
              </a:buClr>
            </a:pPr>
            <a:r>
              <a:rPr lang="en-US" sz="4000" dirty="0">
                <a:solidFill>
                  <a:schemeClr val="bg1"/>
                </a:solidFill>
              </a:rPr>
              <a:t>Who is to say that not all suffering in some form or fashion has some reason for God allowing it in this world? </a:t>
            </a:r>
          </a:p>
          <a:p>
            <a:endParaRPr lang="en-US" sz="4000" b="1" dirty="0"/>
          </a:p>
          <a:p>
            <a:pPr marL="0" indent="0">
              <a:buNone/>
            </a:pPr>
            <a:endParaRPr lang="en-US" dirty="0"/>
          </a:p>
        </p:txBody>
      </p:sp>
    </p:spTree>
    <p:extLst>
      <p:ext uri="{BB962C8B-B14F-4D97-AF65-F5344CB8AC3E}">
        <p14:creationId xmlns:p14="http://schemas.microsoft.com/office/powerpoint/2010/main" val="390242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Job</a:t>
            </a:r>
          </a:p>
        </p:txBody>
      </p:sp>
      <p:sp>
        <p:nvSpPr>
          <p:cNvPr id="14" name="Content Placeholder 13"/>
          <p:cNvSpPr>
            <a:spLocks noGrp="1"/>
          </p:cNvSpPr>
          <p:nvPr>
            <p:ph idx="1"/>
          </p:nvPr>
        </p:nvSpPr>
        <p:spPr>
          <a:xfrm>
            <a:off x="457200" y="1539868"/>
            <a:ext cx="11440048" cy="4929171"/>
          </a:xfrm>
        </p:spPr>
        <p:txBody>
          <a:bodyPr>
            <a:normAutofit/>
          </a:bodyPr>
          <a:lstStyle/>
          <a:p>
            <a:pPr>
              <a:buClr>
                <a:schemeClr val="bg1"/>
              </a:buClr>
            </a:pPr>
            <a:r>
              <a:rPr lang="en-US" sz="4000" dirty="0">
                <a:solidFill>
                  <a:schemeClr val="bg1"/>
                </a:solidFill>
              </a:rPr>
              <a:t>Job had everything – friends, family, land, cattle, etc.</a:t>
            </a:r>
          </a:p>
          <a:p>
            <a:pPr>
              <a:buClr>
                <a:schemeClr val="bg1"/>
              </a:buClr>
            </a:pPr>
            <a:r>
              <a:rPr lang="en-US" sz="4000" dirty="0">
                <a:solidFill>
                  <a:schemeClr val="bg1"/>
                </a:solidFill>
              </a:rPr>
              <a:t>Everything taken away from him</a:t>
            </a:r>
          </a:p>
          <a:p>
            <a:pPr>
              <a:buClr>
                <a:schemeClr val="bg1"/>
              </a:buClr>
            </a:pPr>
            <a:r>
              <a:rPr lang="en-US" sz="4000" dirty="0">
                <a:solidFill>
                  <a:schemeClr val="bg1"/>
                </a:solidFill>
              </a:rPr>
              <a:t>Afflicted with sores</a:t>
            </a:r>
          </a:p>
          <a:p>
            <a:pPr>
              <a:buClr>
                <a:schemeClr val="bg1"/>
              </a:buClr>
            </a:pPr>
            <a:r>
              <a:rPr lang="en-US" sz="4000" dirty="0">
                <a:solidFill>
                  <a:schemeClr val="bg1"/>
                </a:solidFill>
              </a:rPr>
              <a:t>Left by his wife</a:t>
            </a:r>
          </a:p>
          <a:p>
            <a:pPr>
              <a:buClr>
                <a:schemeClr val="bg1"/>
              </a:buClr>
            </a:pPr>
            <a:r>
              <a:rPr lang="en-US" sz="4000" dirty="0">
                <a:solidFill>
                  <a:schemeClr val="bg1"/>
                </a:solidFill>
              </a:rPr>
              <a:t>Rejected by his friends</a:t>
            </a:r>
          </a:p>
          <a:p>
            <a:endParaRPr lang="en-US" sz="4000" b="1" dirty="0"/>
          </a:p>
          <a:p>
            <a:pPr marL="0" indent="0">
              <a:buNone/>
            </a:pPr>
            <a:endParaRPr lang="en-US" dirty="0"/>
          </a:p>
        </p:txBody>
      </p:sp>
      <p:pic>
        <p:nvPicPr>
          <p:cNvPr id="2" name="Picture 1">
            <a:extLst>
              <a:ext uri="{FF2B5EF4-FFF2-40B4-BE49-F238E27FC236}">
                <a16:creationId xmlns:a16="http://schemas.microsoft.com/office/drawing/2014/main" id="{92B55034-71E0-4871-B118-1DAD44F60D98}"/>
              </a:ext>
            </a:extLst>
          </p:cNvPr>
          <p:cNvPicPr>
            <a:picLocks noChangeAspect="1"/>
          </p:cNvPicPr>
          <p:nvPr/>
        </p:nvPicPr>
        <p:blipFill>
          <a:blip r:embed="rId2"/>
          <a:stretch>
            <a:fillRect/>
          </a:stretch>
        </p:blipFill>
        <p:spPr>
          <a:xfrm>
            <a:off x="6130799" y="3516923"/>
            <a:ext cx="5690250" cy="2845125"/>
          </a:xfrm>
          <a:prstGeom prst="rect">
            <a:avLst/>
          </a:prstGeom>
        </p:spPr>
      </p:pic>
    </p:spTree>
    <p:extLst>
      <p:ext uri="{BB962C8B-B14F-4D97-AF65-F5344CB8AC3E}">
        <p14:creationId xmlns:p14="http://schemas.microsoft.com/office/powerpoint/2010/main" val="38708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703386"/>
            <a:ext cx="11157045" cy="5765654"/>
          </a:xfrm>
        </p:spPr>
        <p:txBody>
          <a:bodyPr>
            <a:normAutofit/>
          </a:bodyPr>
          <a:lstStyle/>
          <a:p>
            <a:pPr marL="0" indent="0">
              <a:buNone/>
            </a:pPr>
            <a:r>
              <a:rPr lang="en-US" sz="4000" dirty="0">
                <a:solidFill>
                  <a:schemeClr val="bg1"/>
                </a:solidFill>
              </a:rPr>
              <a:t>Job 1:8</a:t>
            </a:r>
          </a:p>
          <a:p>
            <a:pPr marL="0" indent="0">
              <a:buNone/>
            </a:pPr>
            <a:r>
              <a:rPr lang="en-US" sz="4000" dirty="0">
                <a:solidFill>
                  <a:schemeClr val="bg1"/>
                </a:solidFill>
              </a:rPr>
              <a:t>Then the Lord said to Satan, “Have you considered My servant Job, that there is none like him on the earth, a blameless and upright man, one who fears God and shuns evil?”</a:t>
            </a:r>
            <a:endParaRPr lang="en-US" dirty="0"/>
          </a:p>
        </p:txBody>
      </p:sp>
      <p:pic>
        <p:nvPicPr>
          <p:cNvPr id="2" name="Picture 1">
            <a:extLst>
              <a:ext uri="{FF2B5EF4-FFF2-40B4-BE49-F238E27FC236}">
                <a16:creationId xmlns:a16="http://schemas.microsoft.com/office/drawing/2014/main" id="{3E9D24F2-45EB-4E64-B41E-21F6FC9C0DFB}"/>
              </a:ext>
            </a:extLst>
          </p:cNvPr>
          <p:cNvPicPr>
            <a:picLocks noChangeAspect="1"/>
          </p:cNvPicPr>
          <p:nvPr/>
        </p:nvPicPr>
        <p:blipFill>
          <a:blip r:embed="rId2"/>
          <a:stretch>
            <a:fillRect/>
          </a:stretch>
        </p:blipFill>
        <p:spPr>
          <a:xfrm>
            <a:off x="7145215" y="3586213"/>
            <a:ext cx="3810000" cy="2857500"/>
          </a:xfrm>
          <a:prstGeom prst="rect">
            <a:avLst/>
          </a:prstGeom>
        </p:spPr>
      </p:pic>
    </p:spTree>
    <p:extLst>
      <p:ext uri="{BB962C8B-B14F-4D97-AF65-F5344CB8AC3E}">
        <p14:creationId xmlns:p14="http://schemas.microsoft.com/office/powerpoint/2010/main" val="160111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703386"/>
            <a:ext cx="11157045" cy="5765654"/>
          </a:xfrm>
        </p:spPr>
        <p:txBody>
          <a:bodyPr>
            <a:normAutofit fontScale="85000" lnSpcReduction="10000"/>
          </a:bodyPr>
          <a:lstStyle/>
          <a:p>
            <a:pPr marL="0" indent="0">
              <a:buNone/>
            </a:pPr>
            <a:r>
              <a:rPr lang="en-US" sz="4000" dirty="0">
                <a:solidFill>
                  <a:schemeClr val="bg1"/>
                </a:solidFill>
              </a:rPr>
              <a:t>Job 38:1-5</a:t>
            </a:r>
          </a:p>
          <a:p>
            <a:pPr marL="0" indent="0">
              <a:buNone/>
            </a:pPr>
            <a:r>
              <a:rPr lang="en-US" sz="4000" dirty="0">
                <a:solidFill>
                  <a:schemeClr val="bg1"/>
                </a:solidFill>
              </a:rPr>
              <a:t>Then the Lord answered Job out of the whirlwind, and said:</a:t>
            </a:r>
          </a:p>
          <a:p>
            <a:pPr marL="0" indent="0">
              <a:buNone/>
            </a:pPr>
            <a:r>
              <a:rPr lang="en-US" sz="4000" dirty="0">
                <a:solidFill>
                  <a:schemeClr val="bg1"/>
                </a:solidFill>
              </a:rPr>
              <a:t>“Who is this who darkens counsel</a:t>
            </a:r>
          </a:p>
          <a:p>
            <a:pPr marL="0" indent="0">
              <a:buNone/>
            </a:pPr>
            <a:r>
              <a:rPr lang="en-US" sz="4000" dirty="0">
                <a:solidFill>
                  <a:schemeClr val="bg1"/>
                </a:solidFill>
              </a:rPr>
              <a:t>By words without knowledge?</a:t>
            </a:r>
          </a:p>
          <a:p>
            <a:pPr marL="0" indent="0">
              <a:buNone/>
            </a:pPr>
            <a:r>
              <a:rPr lang="en-US" sz="4000" dirty="0">
                <a:solidFill>
                  <a:schemeClr val="bg1"/>
                </a:solidFill>
              </a:rPr>
              <a:t>Now prepare yourself like a man;</a:t>
            </a:r>
          </a:p>
          <a:p>
            <a:pPr marL="0" indent="0">
              <a:buNone/>
            </a:pPr>
            <a:r>
              <a:rPr lang="en-US" sz="4000" dirty="0">
                <a:solidFill>
                  <a:schemeClr val="bg1"/>
                </a:solidFill>
              </a:rPr>
              <a:t>I will question you, and you shall answer Me.</a:t>
            </a:r>
          </a:p>
          <a:p>
            <a:pPr marL="0" indent="0">
              <a:buNone/>
            </a:pPr>
            <a:r>
              <a:rPr lang="en-US" sz="4000" dirty="0">
                <a:solidFill>
                  <a:schemeClr val="bg1"/>
                </a:solidFill>
              </a:rPr>
              <a:t>“Where were you when I laid the foundations of the earth?</a:t>
            </a:r>
          </a:p>
          <a:p>
            <a:pPr marL="0" indent="0">
              <a:buNone/>
            </a:pPr>
            <a:r>
              <a:rPr lang="en-US" sz="4000" dirty="0">
                <a:solidFill>
                  <a:schemeClr val="bg1"/>
                </a:solidFill>
              </a:rPr>
              <a:t>Tell Me, if you have understanding.</a:t>
            </a:r>
          </a:p>
          <a:p>
            <a:pPr marL="0" indent="0">
              <a:buNone/>
            </a:pPr>
            <a:r>
              <a:rPr lang="en-US" sz="4000" dirty="0">
                <a:solidFill>
                  <a:schemeClr val="bg1"/>
                </a:solidFill>
              </a:rPr>
              <a:t>Who determined its measurements?</a:t>
            </a:r>
          </a:p>
          <a:p>
            <a:pPr marL="0" indent="0">
              <a:buNone/>
            </a:pPr>
            <a:r>
              <a:rPr lang="en-US" sz="4000" dirty="0">
                <a:solidFill>
                  <a:schemeClr val="bg1"/>
                </a:solidFill>
              </a:rPr>
              <a:t>Surely you know!</a:t>
            </a:r>
            <a:endParaRPr lang="en-US" dirty="0"/>
          </a:p>
        </p:txBody>
      </p:sp>
    </p:spTree>
    <p:extLst>
      <p:ext uri="{BB962C8B-B14F-4D97-AF65-F5344CB8AC3E}">
        <p14:creationId xmlns:p14="http://schemas.microsoft.com/office/powerpoint/2010/main" val="347514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199" y="388961"/>
            <a:ext cx="11460145" cy="1150907"/>
          </a:xfrm>
        </p:spPr>
        <p:txBody>
          <a:bodyPr>
            <a:noAutofit/>
          </a:bodyPr>
          <a:lstStyle/>
          <a:p>
            <a:r>
              <a:rPr lang="en-US" sz="4800" u="sng" dirty="0">
                <a:solidFill>
                  <a:schemeClr val="bg1"/>
                </a:solidFill>
              </a:rPr>
              <a:t>Is it logical for Suffering and God to Coexist?</a:t>
            </a:r>
          </a:p>
        </p:txBody>
      </p:sp>
      <p:sp>
        <p:nvSpPr>
          <p:cNvPr id="14" name="Content Placeholder 13"/>
          <p:cNvSpPr>
            <a:spLocks noGrp="1"/>
          </p:cNvSpPr>
          <p:nvPr>
            <p:ph idx="1"/>
          </p:nvPr>
        </p:nvSpPr>
        <p:spPr>
          <a:xfrm>
            <a:off x="457201" y="1539868"/>
            <a:ext cx="9199266" cy="4929171"/>
          </a:xfrm>
        </p:spPr>
        <p:txBody>
          <a:bodyPr>
            <a:normAutofit/>
          </a:bodyPr>
          <a:lstStyle/>
          <a:p>
            <a:pPr marL="742950" indent="-742950">
              <a:buClr>
                <a:schemeClr val="bg1"/>
              </a:buClr>
              <a:buFont typeface="+mj-lt"/>
              <a:buAutoNum type="arabicPeriod"/>
            </a:pPr>
            <a:r>
              <a:rPr lang="en-US" sz="4000" dirty="0">
                <a:solidFill>
                  <a:schemeClr val="bg1"/>
                </a:solidFill>
              </a:rPr>
              <a:t>An all-loving, all-powerful God exists</a:t>
            </a:r>
          </a:p>
          <a:p>
            <a:pPr marL="742950" indent="-742950">
              <a:buClr>
                <a:schemeClr val="bg1"/>
              </a:buClr>
              <a:buFont typeface="+mj-lt"/>
              <a:buAutoNum type="arabicPeriod"/>
            </a:pPr>
            <a:r>
              <a:rPr lang="en-US" sz="4000" dirty="0">
                <a:solidFill>
                  <a:schemeClr val="bg1"/>
                </a:solidFill>
              </a:rPr>
              <a:t>Unnecessary Suffering Exists</a:t>
            </a:r>
          </a:p>
          <a:p>
            <a:pPr marL="742950" indent="-742950">
              <a:buClr>
                <a:schemeClr val="bg1"/>
              </a:buClr>
              <a:buFont typeface="+mj-lt"/>
              <a:buAutoNum type="arabicPeriod"/>
            </a:pPr>
            <a:endParaRPr lang="en-US" sz="4000" dirty="0">
              <a:solidFill>
                <a:schemeClr val="bg1"/>
              </a:solidFill>
            </a:endParaRPr>
          </a:p>
          <a:p>
            <a:pPr marL="0" indent="0">
              <a:buClr>
                <a:schemeClr val="bg1"/>
              </a:buClr>
              <a:buNone/>
            </a:pPr>
            <a:r>
              <a:rPr lang="en-US" sz="4000" dirty="0">
                <a:solidFill>
                  <a:schemeClr val="bg1"/>
                </a:solidFill>
              </a:rPr>
              <a:t>Where is the explicit contradiction in these two statements?</a:t>
            </a:r>
          </a:p>
          <a:p>
            <a:endParaRPr lang="en-US" sz="4000" b="1" dirty="0"/>
          </a:p>
          <a:p>
            <a:pPr marL="0" indent="0">
              <a:buNone/>
            </a:pPr>
            <a:endParaRPr lang="en-US" dirty="0"/>
          </a:p>
        </p:txBody>
      </p:sp>
      <p:pic>
        <p:nvPicPr>
          <p:cNvPr id="1026" name="Picture 2" descr="Image result for confused no background">
            <a:extLst>
              <a:ext uri="{FF2B5EF4-FFF2-40B4-BE49-F238E27FC236}">
                <a16:creationId xmlns:a16="http://schemas.microsoft.com/office/drawing/2014/main" id="{2B2CE749-D1A4-4E43-920A-3FC97010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646" y="3694443"/>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44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fade">
                                      <p:cBhvr>
                                        <p:cTn id="10"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1500338" cy="1150907"/>
          </a:xfrm>
        </p:spPr>
        <p:txBody>
          <a:bodyPr>
            <a:noAutofit/>
          </a:bodyPr>
          <a:lstStyle/>
          <a:p>
            <a:r>
              <a:rPr lang="en-US" sz="5400" u="sng" dirty="0">
                <a:solidFill>
                  <a:schemeClr val="bg1"/>
                </a:solidFill>
              </a:rPr>
              <a:t>The Atheist have the Burden of Proof</a:t>
            </a:r>
          </a:p>
        </p:txBody>
      </p:sp>
      <p:sp>
        <p:nvSpPr>
          <p:cNvPr id="14" name="Content Placeholder 13"/>
          <p:cNvSpPr>
            <a:spLocks noGrp="1"/>
          </p:cNvSpPr>
          <p:nvPr>
            <p:ph idx="1"/>
          </p:nvPr>
        </p:nvSpPr>
        <p:spPr>
          <a:xfrm>
            <a:off x="457200" y="1539868"/>
            <a:ext cx="11157045" cy="4929171"/>
          </a:xfrm>
        </p:spPr>
        <p:txBody>
          <a:bodyPr>
            <a:normAutofit/>
          </a:bodyPr>
          <a:lstStyle/>
          <a:p>
            <a:pPr marL="742950" indent="-742950">
              <a:buClr>
                <a:schemeClr val="bg1"/>
              </a:buClr>
              <a:buFont typeface="+mj-lt"/>
              <a:buAutoNum type="arabicPeriod"/>
            </a:pPr>
            <a:r>
              <a:rPr lang="en-US" sz="4000" dirty="0">
                <a:solidFill>
                  <a:schemeClr val="bg1"/>
                </a:solidFill>
              </a:rPr>
              <a:t>It’s logically impossible that free will exists </a:t>
            </a:r>
          </a:p>
          <a:p>
            <a:pPr marL="742950" indent="-742950">
              <a:buClr>
                <a:schemeClr val="bg1"/>
              </a:buClr>
              <a:buFont typeface="+mj-lt"/>
              <a:buAutoNum type="arabicPeriod"/>
            </a:pPr>
            <a:r>
              <a:rPr lang="en-US" sz="4000" dirty="0">
                <a:solidFill>
                  <a:schemeClr val="bg1"/>
                </a:solidFill>
              </a:rPr>
              <a:t>It’s logically impossible that God has good reasons for permitting suffering</a:t>
            </a:r>
          </a:p>
          <a:p>
            <a:endParaRPr lang="en-US" sz="4000" b="1" dirty="0"/>
          </a:p>
          <a:p>
            <a:pPr marL="0" indent="0">
              <a:buNone/>
            </a:pPr>
            <a:endParaRPr lang="en-US" dirty="0"/>
          </a:p>
        </p:txBody>
      </p:sp>
    </p:spTree>
    <p:extLst>
      <p:ext uri="{BB962C8B-B14F-4D97-AF65-F5344CB8AC3E}">
        <p14:creationId xmlns:p14="http://schemas.microsoft.com/office/powerpoint/2010/main" val="371813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fontScale="90000"/>
          </a:bodyPr>
          <a:lstStyle/>
          <a:p>
            <a:r>
              <a:rPr lang="en-US" sz="6600" u="sng" dirty="0">
                <a:solidFill>
                  <a:schemeClr val="bg1"/>
                </a:solidFill>
              </a:rPr>
              <a:t>The Life of a Former Preacher</a:t>
            </a:r>
          </a:p>
        </p:txBody>
      </p:sp>
      <p:sp>
        <p:nvSpPr>
          <p:cNvPr id="14" name="Content Placeholder 13"/>
          <p:cNvSpPr>
            <a:spLocks noGrp="1"/>
          </p:cNvSpPr>
          <p:nvPr>
            <p:ph idx="1"/>
          </p:nvPr>
        </p:nvSpPr>
        <p:spPr>
          <a:xfrm>
            <a:off x="457201" y="1539868"/>
            <a:ext cx="8375492" cy="4929171"/>
          </a:xfrm>
        </p:spPr>
        <p:txBody>
          <a:bodyPr>
            <a:normAutofit/>
          </a:bodyPr>
          <a:lstStyle/>
          <a:p>
            <a:pPr>
              <a:buClr>
                <a:schemeClr val="bg1"/>
              </a:buClr>
            </a:pPr>
            <a:r>
              <a:rPr lang="en-US" sz="4000" dirty="0">
                <a:solidFill>
                  <a:schemeClr val="bg1"/>
                </a:solidFill>
              </a:rPr>
              <a:t>Lee Strobel interviewed Charles Templeton shortly after he published his book “Farewell to God” and before his death in 2001. </a:t>
            </a:r>
          </a:p>
          <a:p>
            <a:pPr marL="0" indent="0">
              <a:buClr>
                <a:schemeClr val="bg1"/>
              </a:buClr>
              <a:buNone/>
            </a:pPr>
            <a:r>
              <a:rPr lang="en-US" sz="4000" u="sng" dirty="0">
                <a:solidFill>
                  <a:schemeClr val="bg1"/>
                </a:solidFill>
              </a:rPr>
              <a:t>Strobel</a:t>
            </a:r>
            <a:r>
              <a:rPr lang="en-US" sz="4000" dirty="0">
                <a:solidFill>
                  <a:schemeClr val="bg1"/>
                </a:solidFill>
              </a:rPr>
              <a:t>: “Was there one thing in particular that caused you to lose your faith in God?”</a:t>
            </a:r>
          </a:p>
          <a:p>
            <a:endParaRPr lang="en-US" sz="4000" b="1" dirty="0"/>
          </a:p>
          <a:p>
            <a:pPr marL="0" indent="0">
              <a:buNone/>
            </a:pPr>
            <a:endParaRPr lang="en-US" dirty="0"/>
          </a:p>
        </p:txBody>
      </p:sp>
      <p:pic>
        <p:nvPicPr>
          <p:cNvPr id="2" name="Picture 1">
            <a:extLst>
              <a:ext uri="{FF2B5EF4-FFF2-40B4-BE49-F238E27FC236}">
                <a16:creationId xmlns:a16="http://schemas.microsoft.com/office/drawing/2014/main" id="{A4A84141-2637-49B8-9C9B-13A493F3B5E5}"/>
              </a:ext>
            </a:extLst>
          </p:cNvPr>
          <p:cNvPicPr>
            <a:picLocks noChangeAspect="1"/>
          </p:cNvPicPr>
          <p:nvPr/>
        </p:nvPicPr>
        <p:blipFill>
          <a:blip r:embed="rId3"/>
          <a:stretch>
            <a:fillRect/>
          </a:stretch>
        </p:blipFill>
        <p:spPr>
          <a:xfrm>
            <a:off x="9379452" y="1727207"/>
            <a:ext cx="2348495" cy="3590925"/>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1889458E-2A3A-4352-8E74-FA5311774FC3}"/>
              </a:ext>
            </a:extLst>
          </p:cNvPr>
          <p:cNvSpPr/>
          <p:nvPr/>
        </p:nvSpPr>
        <p:spPr>
          <a:xfrm>
            <a:off x="9926210" y="5318132"/>
            <a:ext cx="1254977" cy="707886"/>
          </a:xfrm>
          <a:prstGeom prst="rect">
            <a:avLst/>
          </a:prstGeom>
        </p:spPr>
        <p:txBody>
          <a:bodyPr wrap="square">
            <a:spAutoFit/>
          </a:bodyPr>
          <a:lstStyle/>
          <a:p>
            <a:r>
              <a:rPr lang="en-US" sz="4000" dirty="0">
                <a:solidFill>
                  <a:schemeClr val="bg1"/>
                </a:solidFill>
              </a:rPr>
              <a:t>1996</a:t>
            </a:r>
          </a:p>
        </p:txBody>
      </p:sp>
    </p:spTree>
    <p:extLst>
      <p:ext uri="{BB962C8B-B14F-4D97-AF65-F5344CB8AC3E}">
        <p14:creationId xmlns:p14="http://schemas.microsoft.com/office/powerpoint/2010/main" val="70457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The Christian Response</a:t>
            </a:r>
          </a:p>
        </p:txBody>
      </p:sp>
      <p:sp>
        <p:nvSpPr>
          <p:cNvPr id="4" name="TextBox 3">
            <a:extLst>
              <a:ext uri="{FF2B5EF4-FFF2-40B4-BE49-F238E27FC236}">
                <a16:creationId xmlns:a16="http://schemas.microsoft.com/office/drawing/2014/main" id="{BA756564-582F-4497-99DF-AE81DF6B10C8}"/>
              </a:ext>
            </a:extLst>
          </p:cNvPr>
          <p:cNvSpPr txBox="1"/>
          <p:nvPr/>
        </p:nvSpPr>
        <p:spPr>
          <a:xfrm>
            <a:off x="2960911" y="1591725"/>
            <a:ext cx="6414202"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Unnecessary Pain and Suffering</a:t>
            </a:r>
          </a:p>
        </p:txBody>
      </p:sp>
      <p:cxnSp>
        <p:nvCxnSpPr>
          <p:cNvPr id="6" name="Straight Connector 5">
            <a:extLst>
              <a:ext uri="{FF2B5EF4-FFF2-40B4-BE49-F238E27FC236}">
                <a16:creationId xmlns:a16="http://schemas.microsoft.com/office/drawing/2014/main" id="{67C0F387-0049-41B1-8804-FF6C62316006}"/>
              </a:ext>
            </a:extLst>
          </p:cNvPr>
          <p:cNvCxnSpPr>
            <a:cxnSpLocks/>
            <a:stCxn id="4" idx="2"/>
            <a:endCxn id="15" idx="0"/>
          </p:cNvCxnSpPr>
          <p:nvPr/>
        </p:nvCxnSpPr>
        <p:spPr>
          <a:xfrm flipH="1">
            <a:off x="4645690" y="2238056"/>
            <a:ext cx="1522322" cy="1010798"/>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D0392E4E-6BA7-43C9-98B2-83E8FE283584}"/>
              </a:ext>
            </a:extLst>
          </p:cNvPr>
          <p:cNvCxnSpPr>
            <a:cxnSpLocks/>
            <a:stCxn id="4" idx="2"/>
            <a:endCxn id="12" idx="0"/>
          </p:cNvCxnSpPr>
          <p:nvPr/>
        </p:nvCxnSpPr>
        <p:spPr>
          <a:xfrm>
            <a:off x="6168012" y="2238056"/>
            <a:ext cx="1565869" cy="1027658"/>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434B0B66-B535-48EC-8293-909EE818A138}"/>
              </a:ext>
            </a:extLst>
          </p:cNvPr>
          <p:cNvSpPr txBox="1"/>
          <p:nvPr/>
        </p:nvSpPr>
        <p:spPr>
          <a:xfrm>
            <a:off x="6481187" y="3265714"/>
            <a:ext cx="25053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Emotional</a:t>
            </a:r>
          </a:p>
        </p:txBody>
      </p:sp>
      <p:sp>
        <p:nvSpPr>
          <p:cNvPr id="15" name="TextBox 14">
            <a:extLst>
              <a:ext uri="{FF2B5EF4-FFF2-40B4-BE49-F238E27FC236}">
                <a16:creationId xmlns:a16="http://schemas.microsoft.com/office/drawing/2014/main" id="{98E484EE-B32B-47A1-B16B-07DC383D1413}"/>
              </a:ext>
            </a:extLst>
          </p:cNvPr>
          <p:cNvSpPr txBox="1"/>
          <p:nvPr/>
        </p:nvSpPr>
        <p:spPr>
          <a:xfrm>
            <a:off x="3392996" y="3248854"/>
            <a:ext cx="25053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Intellectual</a:t>
            </a:r>
          </a:p>
        </p:txBody>
      </p:sp>
      <p:cxnSp>
        <p:nvCxnSpPr>
          <p:cNvPr id="16" name="Straight Connector 15">
            <a:extLst>
              <a:ext uri="{FF2B5EF4-FFF2-40B4-BE49-F238E27FC236}">
                <a16:creationId xmlns:a16="http://schemas.microsoft.com/office/drawing/2014/main" id="{B32FB322-8756-4D4C-BDA4-661AB6CB590E}"/>
              </a:ext>
            </a:extLst>
          </p:cNvPr>
          <p:cNvCxnSpPr/>
          <p:nvPr/>
        </p:nvCxnSpPr>
        <p:spPr>
          <a:xfrm flipH="1">
            <a:off x="3232216" y="3912045"/>
            <a:ext cx="1373275" cy="1079515"/>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7FAE8E4-9483-4B3F-9378-F117982E2443}"/>
              </a:ext>
            </a:extLst>
          </p:cNvPr>
          <p:cNvCxnSpPr>
            <a:cxnSpLocks/>
          </p:cNvCxnSpPr>
          <p:nvPr/>
        </p:nvCxnSpPr>
        <p:spPr>
          <a:xfrm>
            <a:off x="4605491" y="3912045"/>
            <a:ext cx="1440264" cy="1079515"/>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43EF0016-BBF8-4B33-8E15-F9FC8CA44DC4}"/>
              </a:ext>
            </a:extLst>
          </p:cNvPr>
          <p:cNvSpPr txBox="1"/>
          <p:nvPr/>
        </p:nvSpPr>
        <p:spPr>
          <a:xfrm>
            <a:off x="2446772" y="4957840"/>
            <a:ext cx="15708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Logical</a:t>
            </a:r>
          </a:p>
        </p:txBody>
      </p:sp>
      <p:sp>
        <p:nvSpPr>
          <p:cNvPr id="19" name="TextBox 18">
            <a:extLst>
              <a:ext uri="{FF2B5EF4-FFF2-40B4-BE49-F238E27FC236}">
                <a16:creationId xmlns:a16="http://schemas.microsoft.com/office/drawing/2014/main" id="{DB6A4F24-9BB4-4F4F-9CEA-966D5765B8EB}"/>
              </a:ext>
            </a:extLst>
          </p:cNvPr>
          <p:cNvSpPr txBox="1"/>
          <p:nvPr/>
        </p:nvSpPr>
        <p:spPr>
          <a:xfrm>
            <a:off x="5076084" y="4951794"/>
            <a:ext cx="1939341"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Probable</a:t>
            </a:r>
          </a:p>
        </p:txBody>
      </p:sp>
    </p:spTree>
    <p:extLst>
      <p:ext uri="{BB962C8B-B14F-4D97-AF65-F5344CB8AC3E}">
        <p14:creationId xmlns:p14="http://schemas.microsoft.com/office/powerpoint/2010/main" val="45123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The Probable Problem</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While it’s logically possible that God and suffering both exist, it’s far from likely</a:t>
            </a:r>
          </a:p>
          <a:p>
            <a:pPr>
              <a:buClr>
                <a:schemeClr val="bg1"/>
              </a:buClr>
            </a:pPr>
            <a:r>
              <a:rPr lang="en-US" sz="4000" dirty="0">
                <a:solidFill>
                  <a:schemeClr val="bg1"/>
                </a:solidFill>
              </a:rPr>
              <a:t>Because there is so much suffering, it seems improbably that God could have good reasons for permitting it</a:t>
            </a:r>
          </a:p>
          <a:p>
            <a:pPr>
              <a:buClr>
                <a:schemeClr val="bg1"/>
              </a:buClr>
            </a:pPr>
            <a:r>
              <a:rPr lang="en-US" sz="4000" dirty="0">
                <a:solidFill>
                  <a:schemeClr val="bg1"/>
                </a:solidFill>
              </a:rPr>
              <a:t>So while it is not impossible that God exists it is highly improbable </a:t>
            </a:r>
          </a:p>
          <a:p>
            <a:endParaRPr lang="en-US" sz="4000" b="1" dirty="0"/>
          </a:p>
          <a:p>
            <a:pPr marL="0" indent="0">
              <a:buNone/>
            </a:pPr>
            <a:endParaRPr lang="en-US" dirty="0"/>
          </a:p>
        </p:txBody>
      </p:sp>
    </p:spTree>
    <p:extLst>
      <p:ext uri="{BB962C8B-B14F-4D97-AF65-F5344CB8AC3E}">
        <p14:creationId xmlns:p14="http://schemas.microsoft.com/office/powerpoint/2010/main" val="50125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The Probable Problem</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We are not in a position to say that God probably lacks reasons for allowing suffering in the world…because we are not all knowing. </a:t>
            </a:r>
          </a:p>
          <a:p>
            <a:pPr>
              <a:buClr>
                <a:schemeClr val="bg1"/>
              </a:buClr>
            </a:pPr>
            <a:r>
              <a:rPr lang="en-US" sz="4000" dirty="0">
                <a:solidFill>
                  <a:schemeClr val="bg1"/>
                </a:solidFill>
              </a:rPr>
              <a:t>This argument must also be weighed in light of all the previous arguments made FOR the existence of God</a:t>
            </a:r>
          </a:p>
          <a:p>
            <a:pPr>
              <a:buClr>
                <a:schemeClr val="bg1"/>
              </a:buClr>
            </a:pPr>
            <a:r>
              <a:rPr lang="en-US" sz="4000" dirty="0">
                <a:solidFill>
                  <a:schemeClr val="bg1"/>
                </a:solidFill>
              </a:rPr>
              <a:t>The Christian faith gives the best explanation of the co-existence of God and Suffering</a:t>
            </a:r>
          </a:p>
          <a:p>
            <a:endParaRPr lang="en-US" sz="4000" b="1" dirty="0"/>
          </a:p>
          <a:p>
            <a:pPr marL="0" indent="0">
              <a:buNone/>
            </a:pPr>
            <a:endParaRPr lang="en-US" dirty="0"/>
          </a:p>
        </p:txBody>
      </p:sp>
    </p:spTree>
    <p:extLst>
      <p:ext uri="{BB962C8B-B14F-4D97-AF65-F5344CB8AC3E}">
        <p14:creationId xmlns:p14="http://schemas.microsoft.com/office/powerpoint/2010/main" val="214017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The Christian Response</a:t>
            </a:r>
          </a:p>
        </p:txBody>
      </p:sp>
      <p:sp>
        <p:nvSpPr>
          <p:cNvPr id="4" name="TextBox 3">
            <a:extLst>
              <a:ext uri="{FF2B5EF4-FFF2-40B4-BE49-F238E27FC236}">
                <a16:creationId xmlns:a16="http://schemas.microsoft.com/office/drawing/2014/main" id="{BA756564-582F-4497-99DF-AE81DF6B10C8}"/>
              </a:ext>
            </a:extLst>
          </p:cNvPr>
          <p:cNvSpPr txBox="1"/>
          <p:nvPr/>
        </p:nvSpPr>
        <p:spPr>
          <a:xfrm>
            <a:off x="2960911" y="1591725"/>
            <a:ext cx="6414202"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Unnecessary Pain and Suffering</a:t>
            </a:r>
          </a:p>
        </p:txBody>
      </p:sp>
      <p:cxnSp>
        <p:nvCxnSpPr>
          <p:cNvPr id="6" name="Straight Connector 5">
            <a:extLst>
              <a:ext uri="{FF2B5EF4-FFF2-40B4-BE49-F238E27FC236}">
                <a16:creationId xmlns:a16="http://schemas.microsoft.com/office/drawing/2014/main" id="{67C0F387-0049-41B1-8804-FF6C62316006}"/>
              </a:ext>
            </a:extLst>
          </p:cNvPr>
          <p:cNvCxnSpPr>
            <a:cxnSpLocks/>
            <a:stCxn id="4" idx="2"/>
            <a:endCxn id="15" idx="0"/>
          </p:cNvCxnSpPr>
          <p:nvPr/>
        </p:nvCxnSpPr>
        <p:spPr>
          <a:xfrm flipH="1">
            <a:off x="4645690" y="2238056"/>
            <a:ext cx="1522322" cy="1010798"/>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D0392E4E-6BA7-43C9-98B2-83E8FE283584}"/>
              </a:ext>
            </a:extLst>
          </p:cNvPr>
          <p:cNvCxnSpPr>
            <a:cxnSpLocks/>
            <a:stCxn id="4" idx="2"/>
            <a:endCxn id="12" idx="0"/>
          </p:cNvCxnSpPr>
          <p:nvPr/>
        </p:nvCxnSpPr>
        <p:spPr>
          <a:xfrm>
            <a:off x="6168012" y="2238056"/>
            <a:ext cx="1565869" cy="1027658"/>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434B0B66-B535-48EC-8293-909EE818A138}"/>
              </a:ext>
            </a:extLst>
          </p:cNvPr>
          <p:cNvSpPr txBox="1"/>
          <p:nvPr/>
        </p:nvSpPr>
        <p:spPr>
          <a:xfrm>
            <a:off x="6481187" y="3265714"/>
            <a:ext cx="25053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Emotional</a:t>
            </a:r>
          </a:p>
        </p:txBody>
      </p:sp>
      <p:sp>
        <p:nvSpPr>
          <p:cNvPr id="15" name="TextBox 14">
            <a:extLst>
              <a:ext uri="{FF2B5EF4-FFF2-40B4-BE49-F238E27FC236}">
                <a16:creationId xmlns:a16="http://schemas.microsoft.com/office/drawing/2014/main" id="{98E484EE-B32B-47A1-B16B-07DC383D1413}"/>
              </a:ext>
            </a:extLst>
          </p:cNvPr>
          <p:cNvSpPr txBox="1"/>
          <p:nvPr/>
        </p:nvSpPr>
        <p:spPr>
          <a:xfrm>
            <a:off x="3392996" y="3248854"/>
            <a:ext cx="25053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Intellectual</a:t>
            </a:r>
          </a:p>
        </p:txBody>
      </p:sp>
      <p:cxnSp>
        <p:nvCxnSpPr>
          <p:cNvPr id="16" name="Straight Connector 15">
            <a:extLst>
              <a:ext uri="{FF2B5EF4-FFF2-40B4-BE49-F238E27FC236}">
                <a16:creationId xmlns:a16="http://schemas.microsoft.com/office/drawing/2014/main" id="{B32FB322-8756-4D4C-BDA4-661AB6CB590E}"/>
              </a:ext>
            </a:extLst>
          </p:cNvPr>
          <p:cNvCxnSpPr/>
          <p:nvPr/>
        </p:nvCxnSpPr>
        <p:spPr>
          <a:xfrm flipH="1">
            <a:off x="3232216" y="3912045"/>
            <a:ext cx="1373275" cy="1079515"/>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7FAE8E4-9483-4B3F-9378-F117982E2443}"/>
              </a:ext>
            </a:extLst>
          </p:cNvPr>
          <p:cNvCxnSpPr>
            <a:cxnSpLocks/>
          </p:cNvCxnSpPr>
          <p:nvPr/>
        </p:nvCxnSpPr>
        <p:spPr>
          <a:xfrm>
            <a:off x="4605491" y="3912045"/>
            <a:ext cx="1440264" cy="1079515"/>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43EF0016-BBF8-4B33-8E15-F9FC8CA44DC4}"/>
              </a:ext>
            </a:extLst>
          </p:cNvPr>
          <p:cNvSpPr txBox="1"/>
          <p:nvPr/>
        </p:nvSpPr>
        <p:spPr>
          <a:xfrm>
            <a:off x="2446772" y="4957840"/>
            <a:ext cx="1570887"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Logical</a:t>
            </a:r>
          </a:p>
        </p:txBody>
      </p:sp>
      <p:sp>
        <p:nvSpPr>
          <p:cNvPr id="19" name="TextBox 18">
            <a:extLst>
              <a:ext uri="{FF2B5EF4-FFF2-40B4-BE49-F238E27FC236}">
                <a16:creationId xmlns:a16="http://schemas.microsoft.com/office/drawing/2014/main" id="{DB6A4F24-9BB4-4F4F-9CEA-966D5765B8EB}"/>
              </a:ext>
            </a:extLst>
          </p:cNvPr>
          <p:cNvSpPr txBox="1"/>
          <p:nvPr/>
        </p:nvSpPr>
        <p:spPr>
          <a:xfrm>
            <a:off x="5076084" y="4951794"/>
            <a:ext cx="1939341" cy="646331"/>
          </a:xfrm>
          <a:prstGeom prst="rect">
            <a:avLst/>
          </a:prstGeom>
          <a:noFill/>
          <a:ln>
            <a:noFill/>
          </a:ln>
        </p:spPr>
        <p:txBody>
          <a:bodyPr wrap="square" rtlCol="0">
            <a:spAutoFit/>
          </a:bodyPr>
          <a:lstStyle/>
          <a:p>
            <a:pPr algn="ctr"/>
            <a:r>
              <a:rPr lang="en-US" sz="3600" b="1" u="sng" dirty="0">
                <a:solidFill>
                  <a:schemeClr val="bg1"/>
                </a:solidFill>
                <a:effectLst>
                  <a:outerShdw blurRad="38100" dist="38100" dir="2700000" algn="tl">
                    <a:srgbClr val="000000">
                      <a:alpha val="43137"/>
                    </a:srgbClr>
                  </a:outerShdw>
                </a:effectLst>
              </a:rPr>
              <a:t>Probable</a:t>
            </a:r>
          </a:p>
        </p:txBody>
      </p:sp>
    </p:spTree>
    <p:extLst>
      <p:ext uri="{BB962C8B-B14F-4D97-AF65-F5344CB8AC3E}">
        <p14:creationId xmlns:p14="http://schemas.microsoft.com/office/powerpoint/2010/main" val="310021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Overview</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The Atheists Challenge</a:t>
            </a:r>
          </a:p>
          <a:p>
            <a:pPr>
              <a:buClr>
                <a:schemeClr val="bg1"/>
              </a:buClr>
            </a:pPr>
            <a:r>
              <a:rPr lang="en-US" sz="4000" dirty="0">
                <a:solidFill>
                  <a:schemeClr val="bg1"/>
                </a:solidFill>
              </a:rPr>
              <a:t>Suffering Exists</a:t>
            </a:r>
          </a:p>
          <a:p>
            <a:pPr>
              <a:buClr>
                <a:schemeClr val="bg1"/>
              </a:buClr>
            </a:pPr>
            <a:r>
              <a:rPr lang="en-US" sz="4000" dirty="0">
                <a:solidFill>
                  <a:schemeClr val="bg1"/>
                </a:solidFill>
              </a:rPr>
              <a:t>World Religions and Suffering</a:t>
            </a:r>
          </a:p>
          <a:p>
            <a:pPr>
              <a:buClr>
                <a:schemeClr val="bg1"/>
              </a:buClr>
            </a:pPr>
            <a:r>
              <a:rPr lang="en-US" sz="4000" dirty="0">
                <a:solidFill>
                  <a:schemeClr val="bg1"/>
                </a:solidFill>
              </a:rPr>
              <a:t>The Christian Response</a:t>
            </a:r>
          </a:p>
          <a:p>
            <a:pPr>
              <a:buClr>
                <a:schemeClr val="bg1"/>
              </a:buClr>
            </a:pPr>
            <a:r>
              <a:rPr lang="en-US" sz="4000" dirty="0">
                <a:solidFill>
                  <a:srgbClr val="FFFF00"/>
                </a:solidFill>
              </a:rPr>
              <a:t>Ways We Benefit from Suffering</a:t>
            </a:r>
          </a:p>
          <a:p>
            <a:endParaRPr lang="en-US" sz="4000" b="1" dirty="0"/>
          </a:p>
          <a:p>
            <a:pPr marL="0" indent="0">
              <a:buNone/>
            </a:pPr>
            <a:endParaRPr lang="en-US" dirty="0"/>
          </a:p>
        </p:txBody>
      </p:sp>
    </p:spTree>
    <p:extLst>
      <p:ext uri="{BB962C8B-B14F-4D97-AF65-F5344CB8AC3E}">
        <p14:creationId xmlns:p14="http://schemas.microsoft.com/office/powerpoint/2010/main" val="151314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Benefits from Suffering</a:t>
            </a:r>
          </a:p>
        </p:txBody>
      </p:sp>
      <p:sp>
        <p:nvSpPr>
          <p:cNvPr id="14" name="Content Placeholder 13"/>
          <p:cNvSpPr>
            <a:spLocks noGrp="1"/>
          </p:cNvSpPr>
          <p:nvPr>
            <p:ph idx="1"/>
          </p:nvPr>
        </p:nvSpPr>
        <p:spPr>
          <a:xfrm>
            <a:off x="457200" y="1539868"/>
            <a:ext cx="11157045" cy="4929171"/>
          </a:xfrm>
        </p:spPr>
        <p:txBody>
          <a:bodyPr>
            <a:normAutofit/>
          </a:bodyPr>
          <a:lstStyle/>
          <a:p>
            <a:pPr marL="742950" indent="-742950">
              <a:buClr>
                <a:schemeClr val="bg1"/>
              </a:buClr>
              <a:buFont typeface="+mj-lt"/>
              <a:buAutoNum type="arabicPeriod"/>
            </a:pPr>
            <a:r>
              <a:rPr lang="en-US" sz="4000" dirty="0">
                <a:solidFill>
                  <a:schemeClr val="bg1"/>
                </a:solidFill>
              </a:rPr>
              <a:t>Keeps the World from Becoming too Attractive</a:t>
            </a:r>
          </a:p>
          <a:p>
            <a:pPr marL="742950" indent="-742950">
              <a:buClr>
                <a:schemeClr val="bg1"/>
              </a:buClr>
              <a:buFont typeface="+mj-lt"/>
              <a:buAutoNum type="arabicPeriod"/>
            </a:pPr>
            <a:r>
              <a:rPr lang="en-US" sz="4000" dirty="0">
                <a:solidFill>
                  <a:schemeClr val="bg1"/>
                </a:solidFill>
              </a:rPr>
              <a:t>Brings out our Best</a:t>
            </a:r>
          </a:p>
          <a:p>
            <a:pPr marL="742950" indent="-742950">
              <a:buClr>
                <a:schemeClr val="bg1"/>
              </a:buClr>
              <a:buFont typeface="+mj-lt"/>
              <a:buAutoNum type="arabicPeriod"/>
            </a:pPr>
            <a:r>
              <a:rPr lang="en-US" sz="4000" dirty="0">
                <a:solidFill>
                  <a:schemeClr val="bg1"/>
                </a:solidFill>
              </a:rPr>
              <a:t>Makes us more Appreciative </a:t>
            </a:r>
          </a:p>
          <a:p>
            <a:pPr marL="742950" indent="-742950">
              <a:buClr>
                <a:schemeClr val="bg1"/>
              </a:buClr>
              <a:buFont typeface="+mj-lt"/>
              <a:buAutoNum type="arabicPeriod"/>
            </a:pPr>
            <a:r>
              <a:rPr lang="en-US" sz="4000" dirty="0">
                <a:solidFill>
                  <a:schemeClr val="bg1"/>
                </a:solidFill>
              </a:rPr>
              <a:t>Makes us more dependent on God</a:t>
            </a:r>
          </a:p>
          <a:p>
            <a:pPr marL="742950" indent="-742950">
              <a:buClr>
                <a:schemeClr val="bg1"/>
              </a:buClr>
              <a:buFont typeface="+mj-lt"/>
              <a:buAutoNum type="arabicPeriod"/>
            </a:pPr>
            <a:r>
              <a:rPr lang="en-US" sz="4000" dirty="0">
                <a:solidFill>
                  <a:schemeClr val="bg1"/>
                </a:solidFill>
              </a:rPr>
              <a:t>Teaches us how to Pray</a:t>
            </a:r>
          </a:p>
          <a:p>
            <a:endParaRPr lang="en-US" sz="4000" b="1" dirty="0"/>
          </a:p>
          <a:p>
            <a:pPr marL="0" indent="0">
              <a:buNone/>
            </a:pPr>
            <a:endParaRPr lang="en-US" dirty="0"/>
          </a:p>
        </p:txBody>
      </p:sp>
    </p:spTree>
    <p:extLst>
      <p:ext uri="{BB962C8B-B14F-4D97-AF65-F5344CB8AC3E}">
        <p14:creationId xmlns:p14="http://schemas.microsoft.com/office/powerpoint/2010/main" val="419902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Attractiveness of the World</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1 Peter 2:11</a:t>
            </a:r>
          </a:p>
          <a:p>
            <a:pPr>
              <a:buClr>
                <a:schemeClr val="bg1"/>
              </a:buClr>
            </a:pPr>
            <a:r>
              <a:rPr lang="en-US" sz="4000" dirty="0">
                <a:solidFill>
                  <a:schemeClr val="bg1"/>
                </a:solidFill>
              </a:rPr>
              <a:t>Hebrews 13:14</a:t>
            </a:r>
          </a:p>
          <a:p>
            <a:pPr>
              <a:buClr>
                <a:schemeClr val="bg1"/>
              </a:buClr>
            </a:pPr>
            <a:r>
              <a:rPr lang="en-US" sz="4000" dirty="0">
                <a:solidFill>
                  <a:schemeClr val="bg1"/>
                </a:solidFill>
              </a:rPr>
              <a:t>2 Corinthians 4:16-18</a:t>
            </a:r>
          </a:p>
          <a:p>
            <a:pPr>
              <a:buClr>
                <a:schemeClr val="bg1"/>
              </a:buClr>
            </a:pPr>
            <a:r>
              <a:rPr lang="en-US" sz="4000" dirty="0">
                <a:solidFill>
                  <a:schemeClr val="bg1"/>
                </a:solidFill>
              </a:rPr>
              <a:t>2 Corinthians 5:1-8</a:t>
            </a:r>
          </a:p>
          <a:p>
            <a:pPr>
              <a:buClr>
                <a:schemeClr val="bg1"/>
              </a:buClr>
            </a:pPr>
            <a:endParaRPr lang="en-US" sz="1800" dirty="0">
              <a:solidFill>
                <a:schemeClr val="bg1"/>
              </a:solidFill>
            </a:endParaRPr>
          </a:p>
          <a:p>
            <a:pPr>
              <a:buClr>
                <a:schemeClr val="bg1"/>
              </a:buClr>
            </a:pPr>
            <a:r>
              <a:rPr lang="en-US" sz="4000" dirty="0">
                <a:solidFill>
                  <a:schemeClr val="bg1"/>
                </a:solidFill>
              </a:rPr>
              <a:t>Question: Is it easy to get caught up in the cares of this world? Chasing fame, fortune, experiences, etc.</a:t>
            </a:r>
          </a:p>
          <a:p>
            <a:endParaRPr lang="en-US" sz="4000" b="1" dirty="0"/>
          </a:p>
          <a:p>
            <a:pPr marL="0" indent="0">
              <a:buNone/>
            </a:pPr>
            <a:endParaRPr lang="en-US" dirty="0"/>
          </a:p>
        </p:txBody>
      </p:sp>
    </p:spTree>
    <p:extLst>
      <p:ext uri="{BB962C8B-B14F-4D97-AF65-F5344CB8AC3E}">
        <p14:creationId xmlns:p14="http://schemas.microsoft.com/office/powerpoint/2010/main" val="118504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5" end="5"/>
                                            </p:txEl>
                                          </p:spTgt>
                                        </p:tgtEl>
                                        <p:attrNameLst>
                                          <p:attrName>style.visibility</p:attrName>
                                        </p:attrNameLst>
                                      </p:cBhvr>
                                      <p:to>
                                        <p:strVal val="visible"/>
                                      </p:to>
                                    </p:set>
                                    <p:animEffect transition="in" filter="fade">
                                      <p:cBhvr>
                                        <p:cTn id="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Brings out our Best</a:t>
            </a:r>
          </a:p>
        </p:txBody>
      </p:sp>
      <p:sp>
        <p:nvSpPr>
          <p:cNvPr id="14" name="Content Placeholder 13"/>
          <p:cNvSpPr>
            <a:spLocks noGrp="1"/>
          </p:cNvSpPr>
          <p:nvPr>
            <p:ph idx="1"/>
          </p:nvPr>
        </p:nvSpPr>
        <p:spPr>
          <a:xfrm>
            <a:off x="457201" y="1539868"/>
            <a:ext cx="10947678" cy="4929171"/>
          </a:xfrm>
        </p:spPr>
        <p:txBody>
          <a:bodyPr>
            <a:normAutofit/>
          </a:bodyPr>
          <a:lstStyle/>
          <a:p>
            <a:pPr>
              <a:buClr>
                <a:schemeClr val="bg1"/>
              </a:buClr>
            </a:pPr>
            <a:r>
              <a:rPr lang="en-US" sz="4000" dirty="0">
                <a:solidFill>
                  <a:schemeClr val="bg1"/>
                </a:solidFill>
              </a:rPr>
              <a:t>James 1:2-4</a:t>
            </a:r>
          </a:p>
          <a:p>
            <a:pPr>
              <a:buClr>
                <a:schemeClr val="bg1"/>
              </a:buClr>
            </a:pPr>
            <a:r>
              <a:rPr lang="en-US" sz="4000" dirty="0">
                <a:solidFill>
                  <a:schemeClr val="bg1"/>
                </a:solidFill>
              </a:rPr>
              <a:t>2 Corinthians 4:16-18</a:t>
            </a:r>
          </a:p>
          <a:p>
            <a:pPr>
              <a:buClr>
                <a:schemeClr val="bg1"/>
              </a:buClr>
            </a:pPr>
            <a:r>
              <a:rPr lang="en-US" sz="4000" dirty="0">
                <a:solidFill>
                  <a:schemeClr val="bg1"/>
                </a:solidFill>
              </a:rPr>
              <a:t>Job</a:t>
            </a:r>
          </a:p>
          <a:p>
            <a:pPr>
              <a:buClr>
                <a:schemeClr val="bg1"/>
              </a:buClr>
            </a:pPr>
            <a:endParaRPr lang="en-US" sz="4000" dirty="0">
              <a:solidFill>
                <a:schemeClr val="bg1"/>
              </a:solidFill>
            </a:endParaRPr>
          </a:p>
          <a:p>
            <a:pPr>
              <a:buClr>
                <a:schemeClr val="bg1"/>
              </a:buClr>
            </a:pPr>
            <a:r>
              <a:rPr lang="en-US" sz="4000" dirty="0">
                <a:solidFill>
                  <a:schemeClr val="bg1"/>
                </a:solidFill>
              </a:rPr>
              <a:t>Question: How has suffering brought out the best in you?</a:t>
            </a:r>
          </a:p>
          <a:p>
            <a:endParaRPr lang="en-US" sz="4000" b="1" dirty="0"/>
          </a:p>
          <a:p>
            <a:pPr marL="0" indent="0">
              <a:buNone/>
            </a:pPr>
            <a:endParaRPr lang="en-US" dirty="0"/>
          </a:p>
        </p:txBody>
      </p:sp>
    </p:spTree>
    <p:extLst>
      <p:ext uri="{BB962C8B-B14F-4D97-AF65-F5344CB8AC3E}">
        <p14:creationId xmlns:p14="http://schemas.microsoft.com/office/powerpoint/2010/main" val="365019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animEffect transition="in" filter="fade">
                                      <p:cBhvr>
                                        <p:cTn id="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Makes us more Appreciative</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Philippians 1:3-8 </a:t>
            </a:r>
          </a:p>
          <a:p>
            <a:endParaRPr lang="en-US" sz="4000" b="1" dirty="0"/>
          </a:p>
          <a:p>
            <a:pPr marL="0" indent="0">
              <a:buNone/>
            </a:pPr>
            <a:endParaRPr lang="en-US" dirty="0"/>
          </a:p>
        </p:txBody>
      </p:sp>
      <p:pic>
        <p:nvPicPr>
          <p:cNvPr id="2" name="Picture 1">
            <a:extLst>
              <a:ext uri="{FF2B5EF4-FFF2-40B4-BE49-F238E27FC236}">
                <a16:creationId xmlns:a16="http://schemas.microsoft.com/office/drawing/2014/main" id="{0816F66A-B832-42A2-8029-95E2D2627633}"/>
              </a:ext>
            </a:extLst>
          </p:cNvPr>
          <p:cNvPicPr>
            <a:picLocks noChangeAspect="1"/>
          </p:cNvPicPr>
          <p:nvPr/>
        </p:nvPicPr>
        <p:blipFill>
          <a:blip r:embed="rId3"/>
          <a:stretch>
            <a:fillRect/>
          </a:stretch>
        </p:blipFill>
        <p:spPr>
          <a:xfrm>
            <a:off x="6593111" y="1791531"/>
            <a:ext cx="3332724" cy="4677508"/>
          </a:xfrm>
          <a:prstGeom prst="rect">
            <a:avLst/>
          </a:prstGeom>
        </p:spPr>
      </p:pic>
    </p:spTree>
    <p:extLst>
      <p:ext uri="{BB962C8B-B14F-4D97-AF65-F5344CB8AC3E}">
        <p14:creationId xmlns:p14="http://schemas.microsoft.com/office/powerpoint/2010/main" val="398659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199" y="388961"/>
            <a:ext cx="11058211" cy="1150907"/>
          </a:xfrm>
        </p:spPr>
        <p:txBody>
          <a:bodyPr>
            <a:normAutofit fontScale="90000"/>
          </a:bodyPr>
          <a:lstStyle/>
          <a:p>
            <a:r>
              <a:rPr lang="en-US" sz="6600" u="sng" dirty="0">
                <a:solidFill>
                  <a:schemeClr val="bg1"/>
                </a:solidFill>
              </a:rPr>
              <a:t>Makes us more Dependent on God</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dirty="0">
                <a:solidFill>
                  <a:schemeClr val="bg1"/>
                </a:solidFill>
              </a:rPr>
              <a:t>Psalm 27:4-5</a:t>
            </a:r>
          </a:p>
          <a:p>
            <a:endParaRPr lang="en-US" sz="4000" b="1" dirty="0"/>
          </a:p>
          <a:p>
            <a:pPr marL="0" indent="0">
              <a:buNone/>
            </a:pPr>
            <a:endParaRPr lang="en-US" dirty="0"/>
          </a:p>
        </p:txBody>
      </p:sp>
      <p:pic>
        <p:nvPicPr>
          <p:cNvPr id="4" name="Picture 3">
            <a:extLst>
              <a:ext uri="{FF2B5EF4-FFF2-40B4-BE49-F238E27FC236}">
                <a16:creationId xmlns:a16="http://schemas.microsoft.com/office/drawing/2014/main" id="{0AE866C9-F705-42E4-BF2A-D7871065A1EB}"/>
              </a:ext>
            </a:extLst>
          </p:cNvPr>
          <p:cNvPicPr>
            <a:picLocks noChangeAspect="1"/>
          </p:cNvPicPr>
          <p:nvPr/>
        </p:nvPicPr>
        <p:blipFill rotWithShape="1">
          <a:blip r:embed="rId2"/>
          <a:srcRect l="43637"/>
          <a:stretch/>
        </p:blipFill>
        <p:spPr>
          <a:xfrm>
            <a:off x="7546857" y="2449736"/>
            <a:ext cx="3144590" cy="3759291"/>
          </a:xfrm>
          <a:prstGeom prst="rect">
            <a:avLst/>
          </a:prstGeom>
        </p:spPr>
      </p:pic>
      <p:pic>
        <p:nvPicPr>
          <p:cNvPr id="2" name="Picture 1">
            <a:extLst>
              <a:ext uri="{FF2B5EF4-FFF2-40B4-BE49-F238E27FC236}">
                <a16:creationId xmlns:a16="http://schemas.microsoft.com/office/drawing/2014/main" id="{3521682C-AB1F-43B5-9DED-12DDA8D7468C}"/>
              </a:ext>
            </a:extLst>
          </p:cNvPr>
          <p:cNvPicPr>
            <a:picLocks noChangeAspect="1"/>
          </p:cNvPicPr>
          <p:nvPr/>
        </p:nvPicPr>
        <p:blipFill>
          <a:blip r:embed="rId3"/>
          <a:stretch>
            <a:fillRect/>
          </a:stretch>
        </p:blipFill>
        <p:spPr>
          <a:xfrm>
            <a:off x="2228730" y="3212419"/>
            <a:ext cx="4099256" cy="2996608"/>
          </a:xfrm>
          <a:prstGeom prst="rect">
            <a:avLst/>
          </a:prstGeom>
        </p:spPr>
      </p:pic>
    </p:spTree>
    <p:extLst>
      <p:ext uri="{BB962C8B-B14F-4D97-AF65-F5344CB8AC3E}">
        <p14:creationId xmlns:p14="http://schemas.microsoft.com/office/powerpoint/2010/main" val="218814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517478" y="494840"/>
            <a:ext cx="8536088" cy="5916008"/>
          </a:xfrm>
        </p:spPr>
        <p:txBody>
          <a:bodyPr>
            <a:normAutofit/>
          </a:bodyPr>
          <a:lstStyle/>
          <a:p>
            <a:pPr marL="0" indent="0">
              <a:buClr>
                <a:schemeClr val="bg1"/>
              </a:buClr>
              <a:buNone/>
            </a:pPr>
            <a:r>
              <a:rPr lang="en-US" sz="4000" u="sng" dirty="0">
                <a:solidFill>
                  <a:schemeClr val="bg1"/>
                </a:solidFill>
              </a:rPr>
              <a:t>Templeton</a:t>
            </a:r>
            <a:r>
              <a:rPr lang="en-US" sz="4000" dirty="0">
                <a:solidFill>
                  <a:schemeClr val="bg1"/>
                </a:solidFill>
              </a:rPr>
              <a:t>: “It was a photograph in Life magazine…it was a picture of a black woman in Northern Africa. They were experiencing a devasting drought and she was holding her dead baby in her arms and looking up to heaven with the most forlorn expression. I looked at it and I thought, Is it possible to believe that there is a loving or caring creator when all this woman needed was rain? ”</a:t>
            </a:r>
          </a:p>
          <a:p>
            <a:endParaRPr lang="en-US" sz="4000" b="1" dirty="0"/>
          </a:p>
          <a:p>
            <a:pPr marL="0" indent="0">
              <a:buNone/>
            </a:pPr>
            <a:endParaRPr lang="en-US" dirty="0"/>
          </a:p>
        </p:txBody>
      </p:sp>
      <p:pic>
        <p:nvPicPr>
          <p:cNvPr id="4" name="Picture 3">
            <a:extLst>
              <a:ext uri="{FF2B5EF4-FFF2-40B4-BE49-F238E27FC236}">
                <a16:creationId xmlns:a16="http://schemas.microsoft.com/office/drawing/2014/main" id="{2089117B-94D7-47AF-8F1A-06AC0BA4C97C}"/>
              </a:ext>
            </a:extLst>
          </p:cNvPr>
          <p:cNvPicPr>
            <a:picLocks noChangeAspect="1"/>
          </p:cNvPicPr>
          <p:nvPr/>
        </p:nvPicPr>
        <p:blipFill rotWithShape="1">
          <a:blip r:embed="rId2"/>
          <a:srcRect r="55827"/>
          <a:stretch/>
        </p:blipFill>
        <p:spPr>
          <a:xfrm>
            <a:off x="9284675" y="1476793"/>
            <a:ext cx="2583475" cy="3759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914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Teaches us how to Pray</a:t>
            </a:r>
          </a:p>
        </p:txBody>
      </p:sp>
      <p:sp>
        <p:nvSpPr>
          <p:cNvPr id="14" name="Content Placeholder 13"/>
          <p:cNvSpPr>
            <a:spLocks noGrp="1"/>
          </p:cNvSpPr>
          <p:nvPr>
            <p:ph idx="1"/>
          </p:nvPr>
        </p:nvSpPr>
        <p:spPr>
          <a:xfrm>
            <a:off x="457200" y="1539868"/>
            <a:ext cx="11157045" cy="4929171"/>
          </a:xfrm>
        </p:spPr>
        <p:txBody>
          <a:bodyPr>
            <a:normAutofit/>
          </a:bodyPr>
          <a:lstStyle/>
          <a:p>
            <a:pPr>
              <a:buClr>
                <a:schemeClr val="bg1"/>
              </a:buClr>
            </a:pPr>
            <a:r>
              <a:rPr lang="en-US" sz="4000">
                <a:solidFill>
                  <a:schemeClr val="bg1"/>
                </a:solidFill>
              </a:rPr>
              <a:t>Acts 16:22-25</a:t>
            </a:r>
            <a:endParaRPr lang="en-US" sz="4000" dirty="0">
              <a:solidFill>
                <a:schemeClr val="bg1"/>
              </a:solidFill>
            </a:endParaRPr>
          </a:p>
          <a:p>
            <a:pPr>
              <a:buClr>
                <a:schemeClr val="bg1"/>
              </a:buClr>
            </a:pPr>
            <a:endParaRPr lang="en-US" sz="4000" dirty="0">
              <a:solidFill>
                <a:schemeClr val="bg1"/>
              </a:solidFill>
            </a:endParaRPr>
          </a:p>
          <a:p>
            <a:pPr>
              <a:buClr>
                <a:schemeClr val="bg1"/>
              </a:buClr>
            </a:pPr>
            <a:r>
              <a:rPr lang="en-US" sz="4000" dirty="0">
                <a:solidFill>
                  <a:schemeClr val="bg1"/>
                </a:solidFill>
              </a:rPr>
              <a:t>Question: Do you think to pray more when things are going great or when things are going bad? </a:t>
            </a:r>
          </a:p>
          <a:p>
            <a:endParaRPr lang="en-US" sz="4000" b="1" dirty="0"/>
          </a:p>
          <a:p>
            <a:pPr marL="0" indent="0">
              <a:buNone/>
            </a:pPr>
            <a:endParaRPr lang="en-US" dirty="0"/>
          </a:p>
        </p:txBody>
      </p:sp>
    </p:spTree>
    <p:extLst>
      <p:ext uri="{BB962C8B-B14F-4D97-AF65-F5344CB8AC3E}">
        <p14:creationId xmlns:p14="http://schemas.microsoft.com/office/powerpoint/2010/main" val="263495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Benefits from Suffering</a:t>
            </a:r>
          </a:p>
        </p:txBody>
      </p:sp>
      <p:sp>
        <p:nvSpPr>
          <p:cNvPr id="14" name="Content Placeholder 13"/>
          <p:cNvSpPr>
            <a:spLocks noGrp="1"/>
          </p:cNvSpPr>
          <p:nvPr>
            <p:ph idx="1"/>
          </p:nvPr>
        </p:nvSpPr>
        <p:spPr>
          <a:xfrm>
            <a:off x="457200" y="1539868"/>
            <a:ext cx="11157045" cy="4929171"/>
          </a:xfrm>
        </p:spPr>
        <p:txBody>
          <a:bodyPr>
            <a:normAutofit/>
          </a:bodyPr>
          <a:lstStyle/>
          <a:p>
            <a:pPr marL="742950" indent="-742950">
              <a:buClr>
                <a:schemeClr val="bg1"/>
              </a:buClr>
              <a:buFont typeface="+mj-lt"/>
              <a:buAutoNum type="arabicPeriod"/>
            </a:pPr>
            <a:r>
              <a:rPr lang="en-US" sz="4000" dirty="0">
                <a:solidFill>
                  <a:schemeClr val="bg1"/>
                </a:solidFill>
              </a:rPr>
              <a:t>Keeps the World from Becoming too Attractive</a:t>
            </a:r>
          </a:p>
          <a:p>
            <a:pPr marL="742950" indent="-742950">
              <a:buClr>
                <a:schemeClr val="bg1"/>
              </a:buClr>
              <a:buFont typeface="+mj-lt"/>
              <a:buAutoNum type="arabicPeriod"/>
            </a:pPr>
            <a:r>
              <a:rPr lang="en-US" sz="4000" dirty="0">
                <a:solidFill>
                  <a:schemeClr val="bg1"/>
                </a:solidFill>
              </a:rPr>
              <a:t>Brings out our Best</a:t>
            </a:r>
          </a:p>
          <a:p>
            <a:pPr marL="742950" indent="-742950">
              <a:buClr>
                <a:schemeClr val="bg1"/>
              </a:buClr>
              <a:buFont typeface="+mj-lt"/>
              <a:buAutoNum type="arabicPeriod"/>
            </a:pPr>
            <a:r>
              <a:rPr lang="en-US" sz="4000" dirty="0">
                <a:solidFill>
                  <a:schemeClr val="bg1"/>
                </a:solidFill>
              </a:rPr>
              <a:t>Makes us more Appreciative </a:t>
            </a:r>
          </a:p>
          <a:p>
            <a:pPr marL="742950" indent="-742950">
              <a:buClr>
                <a:schemeClr val="bg1"/>
              </a:buClr>
              <a:buFont typeface="+mj-lt"/>
              <a:buAutoNum type="arabicPeriod"/>
            </a:pPr>
            <a:r>
              <a:rPr lang="en-US" sz="4000" dirty="0">
                <a:solidFill>
                  <a:schemeClr val="bg1"/>
                </a:solidFill>
              </a:rPr>
              <a:t>Makes us more dependent on God</a:t>
            </a:r>
          </a:p>
          <a:p>
            <a:pPr marL="742950" indent="-742950">
              <a:buClr>
                <a:schemeClr val="bg1"/>
              </a:buClr>
              <a:buFont typeface="+mj-lt"/>
              <a:buAutoNum type="arabicPeriod"/>
            </a:pPr>
            <a:r>
              <a:rPr lang="en-US" sz="4000" dirty="0">
                <a:solidFill>
                  <a:schemeClr val="bg1"/>
                </a:solidFill>
              </a:rPr>
              <a:t>Teaches us how to Pray</a:t>
            </a:r>
          </a:p>
          <a:p>
            <a:endParaRPr lang="en-US" sz="4000" b="1" dirty="0"/>
          </a:p>
          <a:p>
            <a:pPr marL="0" indent="0">
              <a:buNone/>
            </a:pPr>
            <a:endParaRPr lang="en-US" dirty="0"/>
          </a:p>
        </p:txBody>
      </p:sp>
    </p:spTree>
    <p:extLst>
      <p:ext uri="{BB962C8B-B14F-4D97-AF65-F5344CB8AC3E}">
        <p14:creationId xmlns:p14="http://schemas.microsoft.com/office/powerpoint/2010/main" val="126434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D4501C-FF28-495A-8680-98C6B6803B4D}"/>
              </a:ext>
            </a:extLst>
          </p:cNvPr>
          <p:cNvPicPr>
            <a:picLocks noChangeAspect="1"/>
          </p:cNvPicPr>
          <p:nvPr/>
        </p:nvPicPr>
        <p:blipFill rotWithShape="1">
          <a:blip r:embed="rId2"/>
          <a:srcRect r="7111"/>
          <a:stretch/>
        </p:blipFill>
        <p:spPr>
          <a:xfrm>
            <a:off x="-1" y="0"/>
            <a:ext cx="12192001" cy="6858000"/>
          </a:xfrm>
          <a:prstGeom prst="rect">
            <a:avLst/>
          </a:prstGeom>
        </p:spPr>
      </p:pic>
    </p:spTree>
    <p:extLst>
      <p:ext uri="{BB962C8B-B14F-4D97-AF65-F5344CB8AC3E}">
        <p14:creationId xmlns:p14="http://schemas.microsoft.com/office/powerpoint/2010/main" val="194476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Recommended Resource</a:t>
            </a:r>
          </a:p>
        </p:txBody>
      </p:sp>
      <p:pic>
        <p:nvPicPr>
          <p:cNvPr id="2050" name="Picture 2" descr="Image result for why people suffer dave miller">
            <a:extLst>
              <a:ext uri="{FF2B5EF4-FFF2-40B4-BE49-F238E27FC236}">
                <a16:creationId xmlns:a16="http://schemas.microsoft.com/office/drawing/2014/main" id="{F36C10AB-7994-4341-BCBB-0EDF7E651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250" y="1729521"/>
            <a:ext cx="2981325" cy="4524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D93285D-4C78-4DA6-B4A8-EB4C10B86A7D}"/>
              </a:ext>
            </a:extLst>
          </p:cNvPr>
          <p:cNvPicPr>
            <a:picLocks noChangeAspect="1"/>
          </p:cNvPicPr>
          <p:nvPr/>
        </p:nvPicPr>
        <p:blipFill>
          <a:blip r:embed="rId3"/>
          <a:stretch>
            <a:fillRect/>
          </a:stretch>
        </p:blipFill>
        <p:spPr>
          <a:xfrm>
            <a:off x="5864228" y="1729521"/>
            <a:ext cx="3565208" cy="4524375"/>
          </a:xfrm>
          <a:prstGeom prst="rect">
            <a:avLst/>
          </a:prstGeom>
        </p:spPr>
      </p:pic>
    </p:spTree>
    <p:extLst>
      <p:ext uri="{BB962C8B-B14F-4D97-AF65-F5344CB8AC3E}">
        <p14:creationId xmlns:p14="http://schemas.microsoft.com/office/powerpoint/2010/main" val="268290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517478" y="494840"/>
            <a:ext cx="11249142" cy="5916008"/>
          </a:xfrm>
        </p:spPr>
        <p:txBody>
          <a:bodyPr>
            <a:normAutofit/>
          </a:bodyPr>
          <a:lstStyle/>
          <a:p>
            <a:pPr marL="0" indent="0">
              <a:buClr>
                <a:schemeClr val="bg1"/>
              </a:buClr>
              <a:buNone/>
            </a:pPr>
            <a:r>
              <a:rPr lang="en-US" sz="4000" u="sng" dirty="0">
                <a:solidFill>
                  <a:schemeClr val="bg1"/>
                </a:solidFill>
              </a:rPr>
              <a:t>Templeton</a:t>
            </a:r>
            <a:r>
              <a:rPr lang="en-US" sz="4000" dirty="0">
                <a:solidFill>
                  <a:schemeClr val="bg1"/>
                </a:solidFill>
              </a:rPr>
              <a:t>: “…That was the climatic moment, and then I began to think further about the world being the creation of God. I started considering the plagues that sweep across parts of the planet and indiscriminately kill – more often than not, painfully – all kinds of people, the ordinary, the decent, and the rotten. And it just became crystal clear to me that it is not possible for an intelligent person to believe that there is a deity who loves. ”</a:t>
            </a:r>
          </a:p>
          <a:p>
            <a:endParaRPr lang="en-US" sz="4000" b="1" dirty="0"/>
          </a:p>
          <a:p>
            <a:pPr marL="0" indent="0">
              <a:buNone/>
            </a:pPr>
            <a:endParaRPr lang="en-US" dirty="0"/>
          </a:p>
        </p:txBody>
      </p:sp>
    </p:spTree>
    <p:extLst>
      <p:ext uri="{BB962C8B-B14F-4D97-AF65-F5344CB8AC3E}">
        <p14:creationId xmlns:p14="http://schemas.microsoft.com/office/powerpoint/2010/main" val="67446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The Atheists Challenge</a:t>
            </a:r>
          </a:p>
        </p:txBody>
      </p:sp>
      <p:sp>
        <p:nvSpPr>
          <p:cNvPr id="14" name="Content Placeholder 13"/>
          <p:cNvSpPr>
            <a:spLocks noGrp="1"/>
          </p:cNvSpPr>
          <p:nvPr>
            <p:ph idx="1"/>
          </p:nvPr>
        </p:nvSpPr>
        <p:spPr>
          <a:xfrm>
            <a:off x="457201" y="1539868"/>
            <a:ext cx="11520434" cy="4929171"/>
          </a:xfrm>
        </p:spPr>
        <p:txBody>
          <a:bodyPr>
            <a:normAutofit/>
          </a:bodyPr>
          <a:lstStyle/>
          <a:p>
            <a:pPr>
              <a:buClr>
                <a:schemeClr val="bg1"/>
              </a:buClr>
            </a:pPr>
            <a:r>
              <a:rPr lang="en-US" sz="4000" dirty="0">
                <a:solidFill>
                  <a:schemeClr val="bg1"/>
                </a:solidFill>
              </a:rPr>
              <a:t>The Bible claims that God is </a:t>
            </a:r>
            <a:r>
              <a:rPr lang="en-US" sz="4000" u="sng" dirty="0">
                <a:solidFill>
                  <a:schemeClr val="bg1"/>
                </a:solidFill>
              </a:rPr>
              <a:t>All-Powerful</a:t>
            </a:r>
            <a:r>
              <a:rPr lang="en-US" sz="4000" dirty="0">
                <a:solidFill>
                  <a:schemeClr val="bg1"/>
                </a:solidFill>
              </a:rPr>
              <a:t>  </a:t>
            </a:r>
          </a:p>
          <a:p>
            <a:pPr lvl="1">
              <a:buClr>
                <a:schemeClr val="bg1"/>
              </a:buClr>
            </a:pPr>
            <a:r>
              <a:rPr lang="en-US" sz="3600" dirty="0">
                <a:solidFill>
                  <a:schemeClr val="bg1"/>
                </a:solidFill>
              </a:rPr>
              <a:t>Mathew 19:26</a:t>
            </a:r>
          </a:p>
          <a:p>
            <a:pPr lvl="1">
              <a:buClr>
                <a:schemeClr val="bg1"/>
              </a:buClr>
            </a:pPr>
            <a:r>
              <a:rPr lang="en-US" sz="3600" dirty="0">
                <a:solidFill>
                  <a:schemeClr val="bg1"/>
                </a:solidFill>
              </a:rPr>
              <a:t>Job 42:2</a:t>
            </a:r>
          </a:p>
          <a:p>
            <a:pPr lvl="1">
              <a:buClr>
                <a:schemeClr val="bg1"/>
              </a:buClr>
            </a:pPr>
            <a:r>
              <a:rPr lang="en-US" sz="3600" dirty="0">
                <a:solidFill>
                  <a:schemeClr val="bg1"/>
                </a:solidFill>
              </a:rPr>
              <a:t>Genesis 17:1</a:t>
            </a:r>
          </a:p>
          <a:p>
            <a:pPr>
              <a:buClr>
                <a:schemeClr val="bg1"/>
              </a:buClr>
            </a:pPr>
            <a:r>
              <a:rPr lang="en-US" sz="4000" dirty="0">
                <a:solidFill>
                  <a:schemeClr val="bg1"/>
                </a:solidFill>
              </a:rPr>
              <a:t>The Bible claims that God is </a:t>
            </a:r>
            <a:r>
              <a:rPr lang="en-US" sz="4000" u="sng" dirty="0">
                <a:solidFill>
                  <a:schemeClr val="bg1"/>
                </a:solidFill>
              </a:rPr>
              <a:t>All-Loving</a:t>
            </a:r>
            <a:endParaRPr lang="en-US" sz="4000" dirty="0">
              <a:solidFill>
                <a:schemeClr val="bg1"/>
              </a:solidFill>
            </a:endParaRPr>
          </a:p>
          <a:p>
            <a:pPr lvl="1">
              <a:buClr>
                <a:schemeClr val="bg1"/>
              </a:buClr>
            </a:pPr>
            <a:r>
              <a:rPr lang="en-US" sz="3600" dirty="0">
                <a:solidFill>
                  <a:schemeClr val="bg1"/>
                </a:solidFill>
              </a:rPr>
              <a:t>1 John 4:8</a:t>
            </a:r>
          </a:p>
          <a:p>
            <a:pPr lvl="1">
              <a:buClr>
                <a:schemeClr val="bg1"/>
              </a:buClr>
            </a:pPr>
            <a:r>
              <a:rPr lang="en-US" sz="3600" dirty="0">
                <a:solidFill>
                  <a:schemeClr val="bg1"/>
                </a:solidFill>
              </a:rPr>
              <a:t>John 3:16</a:t>
            </a:r>
            <a:endParaRPr lang="en-US" sz="3600" dirty="0"/>
          </a:p>
          <a:p>
            <a:pPr marL="0" indent="0">
              <a:buNone/>
            </a:pPr>
            <a:endParaRPr lang="en-US" dirty="0"/>
          </a:p>
        </p:txBody>
      </p:sp>
    </p:spTree>
    <p:extLst>
      <p:ext uri="{BB962C8B-B14F-4D97-AF65-F5344CB8AC3E}">
        <p14:creationId xmlns:p14="http://schemas.microsoft.com/office/powerpoint/2010/main" val="156122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fade">
                                      <p:cBhvr>
                                        <p:cTn id="13" dur="500"/>
                                        <p:tgtEl>
                                          <p:spTgt spid="1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fade">
                                      <p:cBhvr>
                                        <p:cTn id="16" dur="500"/>
                                        <p:tgtEl>
                                          <p:spTgt spid="1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fade">
                                      <p:cBhvr>
                                        <p:cTn id="21" dur="500"/>
                                        <p:tgtEl>
                                          <p:spTgt spid="1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xEl>
                                              <p:pRg st="5" end="5"/>
                                            </p:txEl>
                                          </p:spTgt>
                                        </p:tgtEl>
                                        <p:attrNameLst>
                                          <p:attrName>style.visibility</p:attrName>
                                        </p:attrNameLst>
                                      </p:cBhvr>
                                      <p:to>
                                        <p:strVal val="visible"/>
                                      </p:to>
                                    </p:set>
                                    <p:animEffect transition="in" filter="fade">
                                      <p:cBhvr>
                                        <p:cTn id="24" dur="500"/>
                                        <p:tgtEl>
                                          <p:spTgt spid="1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animEffect transition="in" filter="fade">
                                      <p:cBhvr>
                                        <p:cTn id="27"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351692"/>
            <a:ext cx="9360040" cy="6117347"/>
          </a:xfrm>
        </p:spPr>
        <p:txBody>
          <a:bodyPr>
            <a:normAutofit/>
          </a:bodyPr>
          <a:lstStyle/>
          <a:p>
            <a:pPr marL="0" indent="0">
              <a:buClr>
                <a:schemeClr val="bg1"/>
              </a:buClr>
              <a:buNone/>
            </a:pPr>
            <a:r>
              <a:rPr lang="en-US" sz="4000" dirty="0">
                <a:solidFill>
                  <a:schemeClr val="bg1"/>
                </a:solidFill>
              </a:rPr>
              <a:t>If God is willing to prevent evil but not able,       </a:t>
            </a:r>
            <a:r>
              <a:rPr lang="en-US" sz="4000" dirty="0">
                <a:solidFill>
                  <a:srgbClr val="FFFF00"/>
                </a:solidFill>
              </a:rPr>
              <a:t>then he is not all-powerful.</a:t>
            </a:r>
          </a:p>
          <a:p>
            <a:pPr marL="0" indent="0">
              <a:buClr>
                <a:schemeClr val="bg1"/>
              </a:buClr>
              <a:buNone/>
            </a:pPr>
            <a:endParaRPr lang="en-US" sz="1600" dirty="0">
              <a:solidFill>
                <a:schemeClr val="bg1"/>
              </a:solidFill>
            </a:endParaRPr>
          </a:p>
          <a:p>
            <a:pPr marL="0" indent="0">
              <a:buClr>
                <a:schemeClr val="bg1"/>
              </a:buClr>
              <a:buNone/>
            </a:pPr>
            <a:r>
              <a:rPr lang="en-US" sz="4000" dirty="0">
                <a:solidFill>
                  <a:schemeClr val="bg1"/>
                </a:solidFill>
              </a:rPr>
              <a:t>If He is able to prevent evil but not willing,        </a:t>
            </a:r>
            <a:r>
              <a:rPr lang="en-US" sz="4000" dirty="0">
                <a:solidFill>
                  <a:srgbClr val="FFFF00"/>
                </a:solidFill>
              </a:rPr>
              <a:t>then he is not good</a:t>
            </a:r>
          </a:p>
          <a:p>
            <a:pPr marL="0" indent="0">
              <a:buClr>
                <a:schemeClr val="bg1"/>
              </a:buClr>
              <a:buNone/>
            </a:pPr>
            <a:endParaRPr lang="en-US" sz="1400" dirty="0">
              <a:solidFill>
                <a:schemeClr val="bg1"/>
              </a:solidFill>
            </a:endParaRPr>
          </a:p>
          <a:p>
            <a:pPr marL="0" indent="0">
              <a:buClr>
                <a:schemeClr val="bg1"/>
              </a:buClr>
              <a:buNone/>
            </a:pPr>
            <a:r>
              <a:rPr lang="en-US" sz="4000" dirty="0">
                <a:solidFill>
                  <a:schemeClr val="bg1"/>
                </a:solidFill>
              </a:rPr>
              <a:t>But if he is both willing and able,                  </a:t>
            </a:r>
            <a:r>
              <a:rPr lang="en-US" sz="4000" dirty="0">
                <a:solidFill>
                  <a:srgbClr val="FFFF00"/>
                </a:solidFill>
              </a:rPr>
              <a:t>how can evil exist?</a:t>
            </a:r>
          </a:p>
          <a:p>
            <a:pPr marL="0" indent="0">
              <a:buClr>
                <a:schemeClr val="bg1"/>
              </a:buClr>
              <a:buNone/>
            </a:pPr>
            <a:endParaRPr lang="en-US" sz="1600" dirty="0">
              <a:solidFill>
                <a:schemeClr val="bg1"/>
              </a:solidFill>
            </a:endParaRPr>
          </a:p>
          <a:p>
            <a:pPr marL="0" indent="0">
              <a:buClr>
                <a:schemeClr val="bg1"/>
              </a:buClr>
              <a:buNone/>
            </a:pPr>
            <a:r>
              <a:rPr lang="en-US" sz="4000" dirty="0">
                <a:solidFill>
                  <a:schemeClr val="bg1"/>
                </a:solidFill>
              </a:rPr>
              <a:t>If He is neither able nor willing,                     </a:t>
            </a:r>
            <a:r>
              <a:rPr lang="en-US" sz="4000" dirty="0">
                <a:solidFill>
                  <a:srgbClr val="FFFF00"/>
                </a:solidFill>
              </a:rPr>
              <a:t>why call Him God?                          </a:t>
            </a:r>
          </a:p>
        </p:txBody>
      </p:sp>
      <p:pic>
        <p:nvPicPr>
          <p:cNvPr id="4" name="Picture 3">
            <a:extLst>
              <a:ext uri="{FF2B5EF4-FFF2-40B4-BE49-F238E27FC236}">
                <a16:creationId xmlns:a16="http://schemas.microsoft.com/office/drawing/2014/main" id="{B0542414-303A-4646-86BE-BF41FC0815D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253" b="85209" l="9879" r="89775">
                        <a14:foregroundMark x1="37262" y1="78992" x2="48873" y2="80171"/>
                        <a14:foregroundMark x1="48873" y1="80171" x2="60659" y2="79314"/>
                        <a14:foregroundMark x1="60659" y1="79314" x2="68631" y2="75670"/>
                        <a14:foregroundMark x1="60485" y1="82422" x2="43501" y2="82101"/>
                        <a14:foregroundMark x1="71231" y1="77278" x2="63085" y2="81029"/>
                        <a14:foregroundMark x1="67071" y1="82529" x2="56326" y2="84995"/>
                        <a14:foregroundMark x1="56326" y1="84995" x2="48700" y2="85209"/>
                      </a14:backgroundRemoval>
                    </a14:imgEffect>
                  </a14:imgLayer>
                </a14:imgProps>
              </a:ext>
            </a:extLst>
          </a:blip>
          <a:srcRect b="14286"/>
          <a:stretch/>
        </p:blipFill>
        <p:spPr>
          <a:xfrm>
            <a:off x="8999937" y="1004506"/>
            <a:ext cx="3192063" cy="4424158"/>
          </a:xfrm>
          <a:prstGeom prst="rect">
            <a:avLst/>
          </a:prstGeom>
        </p:spPr>
      </p:pic>
      <p:sp>
        <p:nvSpPr>
          <p:cNvPr id="5" name="TextBox 4">
            <a:extLst>
              <a:ext uri="{FF2B5EF4-FFF2-40B4-BE49-F238E27FC236}">
                <a16:creationId xmlns:a16="http://schemas.microsoft.com/office/drawing/2014/main" id="{B090B9CA-4A5D-4C7B-B873-901F90AD4E5C}"/>
              </a:ext>
            </a:extLst>
          </p:cNvPr>
          <p:cNvSpPr txBox="1"/>
          <p:nvPr/>
        </p:nvSpPr>
        <p:spPr>
          <a:xfrm>
            <a:off x="9426160" y="5518178"/>
            <a:ext cx="2339616" cy="830997"/>
          </a:xfrm>
          <a:prstGeom prst="rect">
            <a:avLst/>
          </a:prstGeom>
          <a:noFill/>
          <a:ln>
            <a:noFill/>
          </a:ln>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Epicurus</a:t>
            </a:r>
          </a:p>
          <a:p>
            <a:pPr algn="ctr"/>
            <a:r>
              <a:rPr lang="en-US" sz="2400" dirty="0">
                <a:solidFill>
                  <a:schemeClr val="bg1"/>
                </a:solidFill>
                <a:effectLst>
                  <a:outerShdw blurRad="38100" dist="38100" dir="2700000" algn="tl">
                    <a:srgbClr val="000000">
                      <a:alpha val="43137"/>
                    </a:srgbClr>
                  </a:outerShdw>
                </a:effectLst>
              </a:rPr>
              <a:t>341 BC – 270 BC</a:t>
            </a:r>
          </a:p>
        </p:txBody>
      </p:sp>
    </p:spTree>
    <p:extLst>
      <p:ext uri="{BB962C8B-B14F-4D97-AF65-F5344CB8AC3E}">
        <p14:creationId xmlns:p14="http://schemas.microsoft.com/office/powerpoint/2010/main" val="368611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fade">
                                      <p:cBhvr>
                                        <p:cTn id="2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88961"/>
            <a:ext cx="10096500" cy="1150907"/>
          </a:xfrm>
        </p:spPr>
        <p:txBody>
          <a:bodyPr>
            <a:normAutofit/>
          </a:bodyPr>
          <a:lstStyle/>
          <a:p>
            <a:r>
              <a:rPr lang="en-US" sz="6600" u="sng" dirty="0">
                <a:solidFill>
                  <a:schemeClr val="bg1"/>
                </a:solidFill>
              </a:rPr>
              <a:t>The Atheists Challenge</a:t>
            </a:r>
          </a:p>
        </p:txBody>
      </p:sp>
      <p:sp>
        <p:nvSpPr>
          <p:cNvPr id="14" name="Content Placeholder 13"/>
          <p:cNvSpPr>
            <a:spLocks noGrp="1"/>
          </p:cNvSpPr>
          <p:nvPr>
            <p:ph idx="1"/>
          </p:nvPr>
        </p:nvSpPr>
        <p:spPr>
          <a:xfrm>
            <a:off x="457200" y="1539868"/>
            <a:ext cx="10847196" cy="4929171"/>
          </a:xfrm>
        </p:spPr>
        <p:txBody>
          <a:bodyPr>
            <a:normAutofit/>
          </a:bodyPr>
          <a:lstStyle/>
          <a:p>
            <a:pPr marL="0" indent="0">
              <a:buClr>
                <a:schemeClr val="bg1"/>
              </a:buClr>
              <a:buNone/>
            </a:pPr>
            <a:r>
              <a:rPr lang="en-US" sz="4000" dirty="0">
                <a:solidFill>
                  <a:schemeClr val="bg1"/>
                </a:solidFill>
              </a:rPr>
              <a:t>Premise 1: If an all-loving and all-powerful God exists, then evil, pain, and suffering cannot exist. </a:t>
            </a:r>
          </a:p>
          <a:p>
            <a:pPr marL="0" indent="0">
              <a:buClr>
                <a:schemeClr val="bg1"/>
              </a:buClr>
              <a:buNone/>
            </a:pPr>
            <a:endParaRPr lang="en-US" dirty="0">
              <a:solidFill>
                <a:schemeClr val="bg1"/>
              </a:solidFill>
            </a:endParaRPr>
          </a:p>
          <a:p>
            <a:pPr marL="0" indent="0">
              <a:buClr>
                <a:schemeClr val="bg1"/>
              </a:buClr>
              <a:buNone/>
            </a:pPr>
            <a:r>
              <a:rPr lang="en-US" sz="4000" dirty="0">
                <a:solidFill>
                  <a:schemeClr val="bg1"/>
                </a:solidFill>
              </a:rPr>
              <a:t>Premise 2: Evil, pain, and suffering do exist.</a:t>
            </a:r>
          </a:p>
          <a:p>
            <a:pPr marL="0" indent="0">
              <a:buClr>
                <a:schemeClr val="bg1"/>
              </a:buClr>
              <a:buNone/>
            </a:pPr>
            <a:endParaRPr lang="en-US" dirty="0">
              <a:solidFill>
                <a:schemeClr val="bg1"/>
              </a:solidFill>
            </a:endParaRPr>
          </a:p>
          <a:p>
            <a:pPr marL="0" indent="0">
              <a:buClr>
                <a:schemeClr val="bg1"/>
              </a:buClr>
              <a:buNone/>
            </a:pPr>
            <a:r>
              <a:rPr lang="en-US" sz="4000" dirty="0">
                <a:solidFill>
                  <a:schemeClr val="bg1"/>
                </a:solidFill>
              </a:rPr>
              <a:t>Conclusion: God does not exist</a:t>
            </a:r>
          </a:p>
          <a:p>
            <a:endParaRPr lang="en-US" sz="4000" b="1" dirty="0"/>
          </a:p>
          <a:p>
            <a:pPr marL="0" indent="0">
              <a:buNone/>
            </a:pPr>
            <a:endParaRPr lang="en-US" dirty="0"/>
          </a:p>
        </p:txBody>
      </p:sp>
      <p:pic>
        <p:nvPicPr>
          <p:cNvPr id="4" name="Picture 3">
            <a:extLst>
              <a:ext uri="{FF2B5EF4-FFF2-40B4-BE49-F238E27FC236}">
                <a16:creationId xmlns:a16="http://schemas.microsoft.com/office/drawing/2014/main" id="{E80570A5-0B2D-4524-8714-1D1C02894DB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642" b="97420" l="6550" r="89617">
                        <a14:foregroundMark x1="33227" y1="6980" x2="44409" y2="7284"/>
                        <a14:foregroundMark x1="37700" y1="4856" x2="42173" y2="3642"/>
                        <a14:foregroundMark x1="19968" y1="55235" x2="17093" y2="60850"/>
                        <a14:foregroundMark x1="24441" y1="52807" x2="28435" y2="50228"/>
                        <a14:foregroundMark x1="7029" y1="72231" x2="6550" y2="72231"/>
                        <a14:foregroundMark x1="60543" y1="91958" x2="38179" y2="97269"/>
                        <a14:foregroundMark x1="75399" y1="91502" x2="76518" y2="97420"/>
                        <a14:foregroundMark x1="24121" y1="26100" x2="23642" y2="26707"/>
                        <a14:foregroundMark x1="23003" y1="25645" x2="24441" y2="28983"/>
                        <a14:foregroundMark x1="23802" y1="27011" x2="24281" y2="28983"/>
                        <a14:foregroundMark x1="23642" y1="26100" x2="23323" y2="27466"/>
                      </a14:backgroundRemoval>
                    </a14:imgEffect>
                  </a14:imgLayer>
                </a14:imgProps>
              </a:ext>
              <a:ext uri="{28A0092B-C50C-407E-A947-70E740481C1C}">
                <a14:useLocalDpi xmlns:a14="http://schemas.microsoft.com/office/drawing/2010/main" val="0"/>
              </a:ext>
            </a:extLst>
          </a:blip>
          <a:stretch>
            <a:fillRect/>
          </a:stretch>
        </p:blipFill>
        <p:spPr>
          <a:xfrm>
            <a:off x="9070097" y="3074796"/>
            <a:ext cx="3593756" cy="3783204"/>
          </a:xfrm>
          <a:prstGeom prst="rect">
            <a:avLst/>
          </a:prstGeom>
        </p:spPr>
      </p:pic>
    </p:spTree>
    <p:extLst>
      <p:ext uri="{BB962C8B-B14F-4D97-AF65-F5344CB8AC3E}">
        <p14:creationId xmlns:p14="http://schemas.microsoft.com/office/powerpoint/2010/main" val="196057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ertical Lexicon design templat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a:defPPr>
      </a:lstStyle>
      <a:style>
        <a:lnRef idx="2">
          <a:schemeClr val="accent2">
            <a:shade val="50000"/>
          </a:schemeClr>
        </a:lnRef>
        <a:fillRef idx="1">
          <a:schemeClr val="accent2"/>
        </a:fillRef>
        <a:effectRef idx="0">
          <a:schemeClr val="accent2"/>
        </a:effectRef>
        <a:fontRef idx="minor">
          <a:schemeClr val="lt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tx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Vertical Lexicon design template" id="{E3A5883B-E8CE-46E1-BD06-0BEE2E0AFA71}" vid="{B9CB0296-E107-40DB-82AD-8FB388C56E4D}"/>
    </a:ext>
  </a:extLst>
</a:theme>
</file>

<file path=ppt/theme/theme2.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ACC2096-6844-4B95-B463-E84303707E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Vertical lexicon design slides</Template>
  <TotalTime>0</TotalTime>
  <Words>1914</Words>
  <Application>Microsoft Office PowerPoint</Application>
  <PresentationFormat>Widescreen</PresentationFormat>
  <Paragraphs>266</Paragraphs>
  <Slides>53</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Arial</vt:lpstr>
      <vt:lpstr>Calibri</vt:lpstr>
      <vt:lpstr>Vertical Lexicon design template</vt:lpstr>
      <vt:lpstr>PowerPoint Presentation</vt:lpstr>
      <vt:lpstr>Overview</vt:lpstr>
      <vt:lpstr>The Life of a Former Preacher</vt:lpstr>
      <vt:lpstr>The Life of a Former Preacher</vt:lpstr>
      <vt:lpstr>PowerPoint Presentation</vt:lpstr>
      <vt:lpstr>PowerPoint Presentation</vt:lpstr>
      <vt:lpstr>The Atheists Challenge</vt:lpstr>
      <vt:lpstr>PowerPoint Presentation</vt:lpstr>
      <vt:lpstr>The Atheists Challenge</vt:lpstr>
      <vt:lpstr>Overview</vt:lpstr>
      <vt:lpstr>Suffering Exists</vt:lpstr>
      <vt:lpstr>Natural Disasters</vt:lpstr>
      <vt:lpstr>Man’s Inhumanity to Man</vt:lpstr>
      <vt:lpstr>Apparent Uncaused Suffering</vt:lpstr>
      <vt:lpstr>Overview</vt:lpstr>
      <vt:lpstr>World Religions and Suffering</vt:lpstr>
      <vt:lpstr>Atheism</vt:lpstr>
      <vt:lpstr>Astrology, Fortunetelling, Fatalism</vt:lpstr>
      <vt:lpstr>Buddhism, Hinduism, New Age</vt:lpstr>
      <vt:lpstr>Islam</vt:lpstr>
      <vt:lpstr>Islam</vt:lpstr>
      <vt:lpstr>Islam</vt:lpstr>
      <vt:lpstr>Overview</vt:lpstr>
      <vt:lpstr>The Christian Response</vt:lpstr>
      <vt:lpstr>What about Evil?</vt:lpstr>
      <vt:lpstr>Anthropological Argument</vt:lpstr>
      <vt:lpstr>The Christian Response</vt:lpstr>
      <vt:lpstr>Atheists Accept Some Suffering</vt:lpstr>
      <vt:lpstr>The Christian Response</vt:lpstr>
      <vt:lpstr>Is it logical for Suffering and God to Coexist?</vt:lpstr>
      <vt:lpstr>Hidden Assumptions </vt:lpstr>
      <vt:lpstr>Can God Create Any World He Wants?</vt:lpstr>
      <vt:lpstr>Can God Create Any World He Wants?</vt:lpstr>
      <vt:lpstr>Does an All-Loving God Prefer no Suffering? </vt:lpstr>
      <vt:lpstr>Job</vt:lpstr>
      <vt:lpstr>PowerPoint Presentation</vt:lpstr>
      <vt:lpstr>PowerPoint Presentation</vt:lpstr>
      <vt:lpstr>Is it logical for Suffering and God to Coexist?</vt:lpstr>
      <vt:lpstr>The Atheist have the Burden of Proof</vt:lpstr>
      <vt:lpstr>The Christian Response</vt:lpstr>
      <vt:lpstr>The Probable Problem</vt:lpstr>
      <vt:lpstr>The Probable Problem</vt:lpstr>
      <vt:lpstr>The Christian Response</vt:lpstr>
      <vt:lpstr>Overview</vt:lpstr>
      <vt:lpstr>Benefits from Suffering</vt:lpstr>
      <vt:lpstr>Attractiveness of the World</vt:lpstr>
      <vt:lpstr>Brings out our Best</vt:lpstr>
      <vt:lpstr>Makes us more Appreciative</vt:lpstr>
      <vt:lpstr>Makes us more Dependent on God</vt:lpstr>
      <vt:lpstr>Teaches us how to Pray</vt:lpstr>
      <vt:lpstr>Benefits from Suffering</vt:lpstr>
      <vt:lpstr>PowerPoint Presentation</vt:lpstr>
      <vt:lpstr>Recommended Resource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2015-06-01T18:19:19Z</dcterms:created>
  <dcterms:modified xsi:type="dcterms:W3CDTF">2023-02-01T04:52:51Z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TC034606119991</vt:lpwstr>
  </property>
</Properties>
</file>