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256" r:id="rId2"/>
    <p:sldId id="260" r:id="rId3"/>
    <p:sldId id="262" r:id="rId4"/>
    <p:sldId id="263" r:id="rId5"/>
    <p:sldId id="271" r:id="rId6"/>
    <p:sldId id="272" r:id="rId7"/>
    <p:sldId id="267" r:id="rId8"/>
    <p:sldId id="268" r:id="rId9"/>
    <p:sldId id="269" r:id="rId10"/>
    <p:sldId id="314" r:id="rId11"/>
    <p:sldId id="277" r:id="rId12"/>
    <p:sldId id="264" r:id="rId13"/>
    <p:sldId id="273" r:id="rId14"/>
    <p:sldId id="312" r:id="rId15"/>
    <p:sldId id="288" r:id="rId16"/>
    <p:sldId id="274" r:id="rId17"/>
    <p:sldId id="282" r:id="rId18"/>
    <p:sldId id="283" r:id="rId19"/>
    <p:sldId id="284" r:id="rId20"/>
    <p:sldId id="285" r:id="rId21"/>
    <p:sldId id="286" r:id="rId22"/>
    <p:sldId id="313" r:id="rId23"/>
    <p:sldId id="304" r:id="rId24"/>
    <p:sldId id="281" r:id="rId25"/>
    <p:sldId id="305" r:id="rId26"/>
    <p:sldId id="315" r:id="rId27"/>
    <p:sldId id="316" r:id="rId28"/>
    <p:sldId id="307" r:id="rId29"/>
    <p:sldId id="306" r:id="rId30"/>
    <p:sldId id="311" r:id="rId31"/>
    <p:sldId id="318" r:id="rId32"/>
    <p:sldId id="310" r:id="rId33"/>
    <p:sldId id="308" r:id="rId34"/>
    <p:sldId id="278" r:id="rId35"/>
    <p:sldId id="265" r:id="rId36"/>
    <p:sldId id="289" r:id="rId37"/>
    <p:sldId id="320" r:id="rId38"/>
    <p:sldId id="321" r:id="rId39"/>
    <p:sldId id="319" r:id="rId40"/>
    <p:sldId id="324" r:id="rId41"/>
    <p:sldId id="322" r:id="rId42"/>
    <p:sldId id="317" r:id="rId43"/>
    <p:sldId id="323" r:id="rId44"/>
    <p:sldId id="279" r:id="rId45"/>
    <p:sldId id="290" r:id="rId46"/>
    <p:sldId id="292" r:id="rId47"/>
    <p:sldId id="326" r:id="rId48"/>
    <p:sldId id="325" r:id="rId49"/>
    <p:sldId id="276" r:id="rId50"/>
    <p:sldId id="330" r:id="rId51"/>
    <p:sldId id="327" r:id="rId52"/>
    <p:sldId id="331" r:id="rId53"/>
    <p:sldId id="294" r:id="rId54"/>
    <p:sldId id="293" r:id="rId55"/>
    <p:sldId id="280" r:id="rId56"/>
    <p:sldId id="302" r:id="rId57"/>
    <p:sldId id="299" r:id="rId58"/>
    <p:sldId id="303" r:id="rId59"/>
    <p:sldId id="335" r:id="rId60"/>
    <p:sldId id="275" r:id="rId61"/>
    <p:sldId id="333" r:id="rId62"/>
    <p:sldId id="334" r:id="rId63"/>
    <p:sldId id="332" r:id="rId64"/>
    <p:sldId id="301" r:id="rId65"/>
    <p:sldId id="337" r:id="rId66"/>
    <p:sldId id="295" r:id="rId67"/>
    <p:sldId id="336" r:id="rId68"/>
    <p:sldId id="300" r:id="rId69"/>
    <p:sldId id="297" r:id="rId70"/>
    <p:sldId id="296" r:id="rId71"/>
    <p:sldId id="329"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7282" autoAdjust="0"/>
  </p:normalViewPr>
  <p:slideViewPr>
    <p:cSldViewPr snapToGrid="0">
      <p:cViewPr varScale="1">
        <p:scale>
          <a:sx n="96" d="100"/>
          <a:sy n="96" d="100"/>
        </p:scale>
        <p:origin x="1092"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9682F8-DFD2-4CAD-BE85-148F77DD924D}" type="datetimeFigureOut">
              <a:rPr lang="en-US" smtClean="0"/>
              <a:t>5/16/2023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084401-19D5-467E-B975-A710A6F6F85A}" type="slidenum">
              <a:rPr lang="en-US" smtClean="0"/>
              <a:t>‹#›</a:t>
            </a:fld>
            <a:endParaRPr lang="en-US"/>
          </a:p>
        </p:txBody>
      </p:sp>
    </p:spTree>
    <p:extLst>
      <p:ext uri="{BB962C8B-B14F-4D97-AF65-F5344CB8AC3E}">
        <p14:creationId xmlns:p14="http://schemas.microsoft.com/office/powerpoint/2010/main" val="2191068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speaking to Martha, sister of Lazarus</a:t>
            </a:r>
          </a:p>
        </p:txBody>
      </p:sp>
      <p:sp>
        <p:nvSpPr>
          <p:cNvPr id="4" name="Slide Number Placeholder 3"/>
          <p:cNvSpPr>
            <a:spLocks noGrp="1"/>
          </p:cNvSpPr>
          <p:nvPr>
            <p:ph type="sldNum" sz="quarter" idx="5"/>
          </p:nvPr>
        </p:nvSpPr>
        <p:spPr/>
        <p:txBody>
          <a:bodyPr/>
          <a:lstStyle/>
          <a:p>
            <a:fld id="{B3084401-19D5-467E-B975-A710A6F6F85A}" type="slidenum">
              <a:rPr lang="en-US" smtClean="0"/>
              <a:t>2</a:t>
            </a:fld>
            <a:endParaRPr lang="en-US"/>
          </a:p>
        </p:txBody>
      </p:sp>
    </p:spTree>
    <p:extLst>
      <p:ext uri="{BB962C8B-B14F-4D97-AF65-F5344CB8AC3E}">
        <p14:creationId xmlns:p14="http://schemas.microsoft.com/office/powerpoint/2010/main" val="4290678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“Patristic Witnesses” were known as early Christian theologians. Essentially non inspired Christian writers.</a:t>
            </a:r>
          </a:p>
        </p:txBody>
      </p:sp>
      <p:sp>
        <p:nvSpPr>
          <p:cNvPr id="4" name="Slide Number Placeholder 3"/>
          <p:cNvSpPr>
            <a:spLocks noGrp="1"/>
          </p:cNvSpPr>
          <p:nvPr>
            <p:ph type="sldNum" sz="quarter" idx="5"/>
          </p:nvPr>
        </p:nvSpPr>
        <p:spPr/>
        <p:txBody>
          <a:bodyPr/>
          <a:lstStyle/>
          <a:p>
            <a:fld id="{B3084401-19D5-467E-B975-A710A6F6F85A}" type="slidenum">
              <a:rPr lang="en-US" smtClean="0"/>
              <a:t>28</a:t>
            </a:fld>
            <a:endParaRPr lang="en-US"/>
          </a:p>
        </p:txBody>
      </p:sp>
    </p:spTree>
    <p:extLst>
      <p:ext uri="{BB962C8B-B14F-4D97-AF65-F5344CB8AC3E}">
        <p14:creationId xmlns:p14="http://schemas.microsoft.com/office/powerpoint/2010/main" val="74457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Greek translation of the Hebrew text </a:t>
            </a:r>
            <a:r>
              <a:rPr lang="en-US" dirty="0" err="1"/>
              <a:t>en</a:t>
            </a:r>
            <a:r>
              <a:rPr lang="en-US" dirty="0"/>
              <a:t> vogue in first-century Palestine. Some think this translation was achieved by 72 Jewish scholars who were invited to Alexandria, Egypt roughly two and a half centuries before Christ. Though considered by scholars as an imperfect translation of the Hebrew</a:t>
            </a:r>
          </a:p>
        </p:txBody>
      </p:sp>
      <p:sp>
        <p:nvSpPr>
          <p:cNvPr id="4" name="Slide Number Placeholder 3"/>
          <p:cNvSpPr>
            <a:spLocks noGrp="1"/>
          </p:cNvSpPr>
          <p:nvPr>
            <p:ph type="sldNum" sz="quarter" idx="5"/>
          </p:nvPr>
        </p:nvSpPr>
        <p:spPr/>
        <p:txBody>
          <a:bodyPr/>
          <a:lstStyle/>
          <a:p>
            <a:fld id="{B3084401-19D5-467E-B975-A710A6F6F85A}" type="slidenum">
              <a:rPr lang="en-US" smtClean="0"/>
              <a:t>39</a:t>
            </a:fld>
            <a:endParaRPr lang="en-US"/>
          </a:p>
        </p:txBody>
      </p:sp>
    </p:spTree>
    <p:extLst>
      <p:ext uri="{BB962C8B-B14F-4D97-AF65-F5344CB8AC3E}">
        <p14:creationId xmlns:p14="http://schemas.microsoft.com/office/powerpoint/2010/main" val="3683201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Greek translation of the Hebrew text </a:t>
            </a:r>
            <a:r>
              <a:rPr lang="en-US" dirty="0" err="1"/>
              <a:t>en</a:t>
            </a:r>
            <a:r>
              <a:rPr lang="en-US" dirty="0"/>
              <a:t> vogue in first-century Palestine. Some think this translation was achieved by 72 Jewish scholars who were invited to Alexandria, Egypt roughly two and a half centuries before Christ. Though considered by scholars as an imperfect translation of the Hebrew</a:t>
            </a:r>
          </a:p>
        </p:txBody>
      </p:sp>
      <p:sp>
        <p:nvSpPr>
          <p:cNvPr id="4" name="Slide Number Placeholder 3"/>
          <p:cNvSpPr>
            <a:spLocks noGrp="1"/>
          </p:cNvSpPr>
          <p:nvPr>
            <p:ph type="sldNum" sz="quarter" idx="5"/>
          </p:nvPr>
        </p:nvSpPr>
        <p:spPr/>
        <p:txBody>
          <a:bodyPr/>
          <a:lstStyle/>
          <a:p>
            <a:fld id="{B3084401-19D5-467E-B975-A710A6F6F85A}" type="slidenum">
              <a:rPr lang="en-US" smtClean="0"/>
              <a:t>40</a:t>
            </a:fld>
            <a:endParaRPr lang="en-US"/>
          </a:p>
        </p:txBody>
      </p:sp>
    </p:spTree>
    <p:extLst>
      <p:ext uri="{BB962C8B-B14F-4D97-AF65-F5344CB8AC3E}">
        <p14:creationId xmlns:p14="http://schemas.microsoft.com/office/powerpoint/2010/main" val="2698120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Joseph Smith and brother Hyrum awaited trial in 1844 in Illinois. They had been ridiculed for the practice of polygamy and fought against the press. As a result a mob came to kill them but they had a pistol snuck into their cell prior which they used to fight back. </a:t>
            </a:r>
          </a:p>
          <a:p>
            <a:endParaRPr lang="en-US" dirty="0"/>
          </a:p>
          <a:p>
            <a:r>
              <a:rPr lang="en-US" dirty="0"/>
              <a:t>Or David Koresh in 1993 in Waco TX. Fought with federal agents for over a month. Claimed he was the lord. </a:t>
            </a:r>
          </a:p>
        </p:txBody>
      </p:sp>
      <p:sp>
        <p:nvSpPr>
          <p:cNvPr id="4" name="Slide Number Placeholder 3"/>
          <p:cNvSpPr>
            <a:spLocks noGrp="1"/>
          </p:cNvSpPr>
          <p:nvPr>
            <p:ph type="sldNum" sz="quarter" idx="5"/>
          </p:nvPr>
        </p:nvSpPr>
        <p:spPr/>
        <p:txBody>
          <a:bodyPr/>
          <a:lstStyle/>
          <a:p>
            <a:fld id="{B3084401-19D5-467E-B975-A710A6F6F85A}" type="slidenum">
              <a:rPr lang="en-US" smtClean="0"/>
              <a:t>50</a:t>
            </a:fld>
            <a:endParaRPr lang="en-US"/>
          </a:p>
        </p:txBody>
      </p:sp>
    </p:spTree>
    <p:extLst>
      <p:ext uri="{BB962C8B-B14F-4D97-AF65-F5344CB8AC3E}">
        <p14:creationId xmlns:p14="http://schemas.microsoft.com/office/powerpoint/2010/main" val="1324788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Talmud is the central text of Rabbinic Judaism and the primary source of Jewish religious law and Jewish theology</a:t>
            </a:r>
          </a:p>
        </p:txBody>
      </p:sp>
      <p:sp>
        <p:nvSpPr>
          <p:cNvPr id="4" name="Slide Number Placeholder 3"/>
          <p:cNvSpPr>
            <a:spLocks noGrp="1"/>
          </p:cNvSpPr>
          <p:nvPr>
            <p:ph type="sldNum" sz="quarter" idx="5"/>
          </p:nvPr>
        </p:nvSpPr>
        <p:spPr/>
        <p:txBody>
          <a:bodyPr/>
          <a:lstStyle/>
          <a:p>
            <a:fld id="{B3084401-19D5-467E-B975-A710A6F6F85A}" type="slidenum">
              <a:rPr lang="en-US" smtClean="0"/>
              <a:t>55</a:t>
            </a:fld>
            <a:endParaRPr lang="en-US"/>
          </a:p>
        </p:txBody>
      </p:sp>
    </p:spTree>
    <p:extLst>
      <p:ext uri="{BB962C8B-B14F-4D97-AF65-F5344CB8AC3E}">
        <p14:creationId xmlns:p14="http://schemas.microsoft.com/office/powerpoint/2010/main" val="2166607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A.D. 165, Justin Martyr penned his </a:t>
            </a:r>
            <a:r>
              <a:rPr lang="en-US" sz="1200" b="0" i="1" kern="1200" dirty="0">
                <a:solidFill>
                  <a:schemeClr val="tx1"/>
                </a:solidFill>
                <a:effectLst/>
                <a:latin typeface="+mn-lt"/>
                <a:ea typeface="+mn-ea"/>
                <a:cs typeface="+mn-cs"/>
              </a:rPr>
              <a:t>Dialogue with Trypho</a:t>
            </a:r>
            <a:r>
              <a:rPr lang="en-US" sz="1200" b="0" i="0" kern="1200" dirty="0">
                <a:solidFill>
                  <a:schemeClr val="tx1"/>
                </a:solidFill>
                <a:effectLst/>
                <a:latin typeface="+mn-lt"/>
                <a:ea typeface="+mn-ea"/>
                <a:cs typeface="+mn-cs"/>
              </a:rPr>
              <a:t>. At the beginning of chapter 108 of this work, he recorded a letter that the Jewish community had been circulating concerning the empty tomb of Christ:</a:t>
            </a:r>
            <a:endParaRPr lang="en-US" dirty="0"/>
          </a:p>
        </p:txBody>
      </p:sp>
      <p:sp>
        <p:nvSpPr>
          <p:cNvPr id="4" name="Slide Number Placeholder 3"/>
          <p:cNvSpPr>
            <a:spLocks noGrp="1"/>
          </p:cNvSpPr>
          <p:nvPr>
            <p:ph type="sldNum" sz="quarter" idx="5"/>
          </p:nvPr>
        </p:nvSpPr>
        <p:spPr/>
        <p:txBody>
          <a:bodyPr/>
          <a:lstStyle/>
          <a:p>
            <a:fld id="{B3084401-19D5-467E-B975-A710A6F6F85A}" type="slidenum">
              <a:rPr lang="en-US" smtClean="0"/>
              <a:t>57</a:t>
            </a:fld>
            <a:endParaRPr lang="en-US"/>
          </a:p>
        </p:txBody>
      </p:sp>
    </p:spTree>
    <p:extLst>
      <p:ext uri="{BB962C8B-B14F-4D97-AF65-F5344CB8AC3E}">
        <p14:creationId xmlns:p14="http://schemas.microsoft.com/office/powerpoint/2010/main" val="40196393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Somewhere around the sixth century, another caustic treatise written to defame Christ circulated among the Jewish community. In this narrative, known as </a:t>
            </a:r>
            <a:r>
              <a:rPr lang="en-US" sz="1200" b="0" i="0" kern="1200" dirty="0" err="1">
                <a:solidFill>
                  <a:schemeClr val="tx1"/>
                </a:solidFill>
                <a:effectLst/>
                <a:latin typeface="+mn-lt"/>
                <a:ea typeface="+mn-ea"/>
                <a:cs typeface="+mn-cs"/>
              </a:rPr>
              <a:t>Toledoth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Yeshu</a:t>
            </a:r>
            <a:r>
              <a:rPr lang="en-US" sz="1200" b="0" i="0" kern="1200" dirty="0">
                <a:solidFill>
                  <a:schemeClr val="tx1"/>
                </a:solidFill>
                <a:effectLst/>
                <a:latin typeface="+mn-lt"/>
                <a:ea typeface="+mn-ea"/>
                <a:cs typeface="+mn-cs"/>
              </a:rPr>
              <a:t>, Jesus was described as the illegitimate son of a soldier named Joseph </a:t>
            </a:r>
            <a:r>
              <a:rPr lang="en-US" sz="1200" b="0" i="0" kern="1200" dirty="0" err="1">
                <a:solidFill>
                  <a:schemeClr val="tx1"/>
                </a:solidFill>
                <a:effectLst/>
                <a:latin typeface="+mn-lt"/>
                <a:ea typeface="+mn-ea"/>
                <a:cs typeface="+mn-cs"/>
              </a:rPr>
              <a:t>Pandera</a:t>
            </a:r>
            <a:r>
              <a:rPr lang="en-US" sz="1200" b="0" i="0" kern="1200" dirty="0">
                <a:solidFill>
                  <a:schemeClr val="tx1"/>
                </a:solidFill>
                <a:effectLst/>
                <a:latin typeface="+mn-lt"/>
                <a:ea typeface="+mn-ea"/>
                <a:cs typeface="+mn-cs"/>
              </a:rPr>
              <a:t>. He also was labeled as a disrespectful deceiver who led many away from the truth. Near the end of the treatise, under a discussion of His death, the following paragraph can be found:</a:t>
            </a:r>
            <a:endParaRPr lang="en-US" dirty="0"/>
          </a:p>
        </p:txBody>
      </p:sp>
      <p:sp>
        <p:nvSpPr>
          <p:cNvPr id="4" name="Slide Number Placeholder 3"/>
          <p:cNvSpPr>
            <a:spLocks noGrp="1"/>
          </p:cNvSpPr>
          <p:nvPr>
            <p:ph type="sldNum" sz="quarter" idx="5"/>
          </p:nvPr>
        </p:nvSpPr>
        <p:spPr/>
        <p:txBody>
          <a:bodyPr/>
          <a:lstStyle/>
          <a:p>
            <a:fld id="{B3084401-19D5-467E-B975-A710A6F6F85A}" type="slidenum">
              <a:rPr lang="en-US" smtClean="0"/>
              <a:t>58</a:t>
            </a:fld>
            <a:endParaRPr lang="en-US"/>
          </a:p>
        </p:txBody>
      </p:sp>
    </p:spTree>
    <p:extLst>
      <p:ext uri="{BB962C8B-B14F-4D97-AF65-F5344CB8AC3E}">
        <p14:creationId xmlns:p14="http://schemas.microsoft.com/office/powerpoint/2010/main" val="2002534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Letters</a:t>
            </a:r>
          </a:p>
        </p:txBody>
      </p:sp>
      <p:sp>
        <p:nvSpPr>
          <p:cNvPr id="4" name="Slide Number Placeholder 3"/>
          <p:cNvSpPr>
            <a:spLocks noGrp="1"/>
          </p:cNvSpPr>
          <p:nvPr>
            <p:ph type="sldNum" sz="quarter" idx="5"/>
          </p:nvPr>
        </p:nvSpPr>
        <p:spPr/>
        <p:txBody>
          <a:bodyPr/>
          <a:lstStyle/>
          <a:p>
            <a:fld id="{B3084401-19D5-467E-B975-A710A6F6F85A}" type="slidenum">
              <a:rPr lang="en-US" smtClean="0"/>
              <a:t>67</a:t>
            </a:fld>
            <a:endParaRPr lang="en-US"/>
          </a:p>
        </p:txBody>
      </p:sp>
    </p:spTree>
    <p:extLst>
      <p:ext uri="{BB962C8B-B14F-4D97-AF65-F5344CB8AC3E}">
        <p14:creationId xmlns:p14="http://schemas.microsoft.com/office/powerpoint/2010/main" val="1461084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Canadian Atheist</a:t>
            </a:r>
          </a:p>
        </p:txBody>
      </p:sp>
      <p:sp>
        <p:nvSpPr>
          <p:cNvPr id="4" name="Slide Number Placeholder 3"/>
          <p:cNvSpPr>
            <a:spLocks noGrp="1"/>
          </p:cNvSpPr>
          <p:nvPr>
            <p:ph type="sldNum" sz="quarter" idx="5"/>
          </p:nvPr>
        </p:nvSpPr>
        <p:spPr/>
        <p:txBody>
          <a:bodyPr/>
          <a:lstStyle/>
          <a:p>
            <a:fld id="{B3084401-19D5-467E-B975-A710A6F6F85A}" type="slidenum">
              <a:rPr lang="en-US" smtClean="0"/>
              <a:t>14</a:t>
            </a:fld>
            <a:endParaRPr lang="en-US"/>
          </a:p>
        </p:txBody>
      </p:sp>
    </p:spTree>
    <p:extLst>
      <p:ext uri="{BB962C8B-B14F-4D97-AF65-F5344CB8AC3E}">
        <p14:creationId xmlns:p14="http://schemas.microsoft.com/office/powerpoint/2010/main" val="281751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Expulsion recorded in Acts 18:2</a:t>
            </a:r>
          </a:p>
          <a:p>
            <a:r>
              <a:rPr lang="en-US" dirty="0" err="1"/>
              <a:t>Chrestus</a:t>
            </a:r>
            <a:r>
              <a:rPr lang="en-US" dirty="0"/>
              <a:t> is a misspelling of Christos which is the Greek word that translates the Hebrew word for messiah</a:t>
            </a:r>
          </a:p>
        </p:txBody>
      </p:sp>
      <p:sp>
        <p:nvSpPr>
          <p:cNvPr id="4" name="Slide Number Placeholder 3"/>
          <p:cNvSpPr>
            <a:spLocks noGrp="1"/>
          </p:cNvSpPr>
          <p:nvPr>
            <p:ph type="sldNum" sz="quarter" idx="5"/>
          </p:nvPr>
        </p:nvSpPr>
        <p:spPr/>
        <p:txBody>
          <a:bodyPr/>
          <a:lstStyle/>
          <a:p>
            <a:fld id="{B3084401-19D5-467E-B975-A710A6F6F85A}" type="slidenum">
              <a:rPr lang="en-US" smtClean="0"/>
              <a:t>19</a:t>
            </a:fld>
            <a:endParaRPr lang="en-US"/>
          </a:p>
        </p:txBody>
      </p:sp>
    </p:spTree>
    <p:extLst>
      <p:ext uri="{BB962C8B-B14F-4D97-AF65-F5344CB8AC3E}">
        <p14:creationId xmlns:p14="http://schemas.microsoft.com/office/powerpoint/2010/main" val="3961780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Uncle was Pliny the Elder who lived from AD23-79 and was the author of Natural History.</a:t>
            </a:r>
          </a:p>
        </p:txBody>
      </p:sp>
      <p:sp>
        <p:nvSpPr>
          <p:cNvPr id="4" name="Slide Number Placeholder 3"/>
          <p:cNvSpPr>
            <a:spLocks noGrp="1"/>
          </p:cNvSpPr>
          <p:nvPr>
            <p:ph type="sldNum" sz="quarter" idx="5"/>
          </p:nvPr>
        </p:nvSpPr>
        <p:spPr/>
        <p:txBody>
          <a:bodyPr/>
          <a:lstStyle/>
          <a:p>
            <a:fld id="{B3084401-19D5-467E-B975-A710A6F6F85A}" type="slidenum">
              <a:rPr lang="en-US" smtClean="0"/>
              <a:t>20</a:t>
            </a:fld>
            <a:endParaRPr lang="en-US"/>
          </a:p>
        </p:txBody>
      </p:sp>
    </p:spTree>
    <p:extLst>
      <p:ext uri="{BB962C8B-B14F-4D97-AF65-F5344CB8AC3E}">
        <p14:creationId xmlns:p14="http://schemas.microsoft.com/office/powerpoint/2010/main" val="1846725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Letters</a:t>
            </a:r>
          </a:p>
        </p:txBody>
      </p:sp>
      <p:sp>
        <p:nvSpPr>
          <p:cNvPr id="4" name="Slide Number Placeholder 3"/>
          <p:cNvSpPr>
            <a:spLocks noGrp="1"/>
          </p:cNvSpPr>
          <p:nvPr>
            <p:ph type="sldNum" sz="quarter" idx="5"/>
          </p:nvPr>
        </p:nvSpPr>
        <p:spPr/>
        <p:txBody>
          <a:bodyPr/>
          <a:lstStyle/>
          <a:p>
            <a:fld id="{B3084401-19D5-467E-B975-A710A6F6F85A}" type="slidenum">
              <a:rPr lang="en-US" smtClean="0"/>
              <a:t>21</a:t>
            </a:fld>
            <a:endParaRPr lang="en-US"/>
          </a:p>
        </p:txBody>
      </p:sp>
    </p:spTree>
    <p:extLst>
      <p:ext uri="{BB962C8B-B14F-4D97-AF65-F5344CB8AC3E}">
        <p14:creationId xmlns:p14="http://schemas.microsoft.com/office/powerpoint/2010/main" val="1081391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Used the term Christian (s) 7x</a:t>
            </a:r>
          </a:p>
          <a:p>
            <a:r>
              <a:rPr lang="en-US" dirty="0"/>
              <a:t>Christ 3x</a:t>
            </a:r>
          </a:p>
        </p:txBody>
      </p:sp>
      <p:sp>
        <p:nvSpPr>
          <p:cNvPr id="4" name="Slide Number Placeholder 3"/>
          <p:cNvSpPr>
            <a:spLocks noGrp="1"/>
          </p:cNvSpPr>
          <p:nvPr>
            <p:ph type="sldNum" sz="quarter" idx="5"/>
          </p:nvPr>
        </p:nvSpPr>
        <p:spPr/>
        <p:txBody>
          <a:bodyPr/>
          <a:lstStyle/>
          <a:p>
            <a:fld id="{B3084401-19D5-467E-B975-A710A6F6F85A}" type="slidenum">
              <a:rPr lang="en-US" smtClean="0"/>
              <a:t>22</a:t>
            </a:fld>
            <a:endParaRPr lang="en-US"/>
          </a:p>
        </p:txBody>
      </p:sp>
    </p:spTree>
    <p:extLst>
      <p:ext uri="{BB962C8B-B14F-4D97-AF65-F5344CB8AC3E}">
        <p14:creationId xmlns:p14="http://schemas.microsoft.com/office/powerpoint/2010/main" val="862435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extant Greek manuscript contains the disputed portions and it also exists in Hebrew and Arabic versions</a:t>
            </a:r>
          </a:p>
        </p:txBody>
      </p:sp>
      <p:sp>
        <p:nvSpPr>
          <p:cNvPr id="4" name="Slide Number Placeholder 3"/>
          <p:cNvSpPr>
            <a:spLocks noGrp="1"/>
          </p:cNvSpPr>
          <p:nvPr>
            <p:ph type="sldNum" sz="quarter" idx="5"/>
          </p:nvPr>
        </p:nvSpPr>
        <p:spPr/>
        <p:txBody>
          <a:bodyPr/>
          <a:lstStyle/>
          <a:p>
            <a:fld id="{B3084401-19D5-467E-B975-A710A6F6F85A}" type="slidenum">
              <a:rPr lang="en-US" smtClean="0"/>
              <a:t>25</a:t>
            </a:fld>
            <a:endParaRPr lang="en-US"/>
          </a:p>
        </p:txBody>
      </p:sp>
    </p:spTree>
    <p:extLst>
      <p:ext uri="{BB962C8B-B14F-4D97-AF65-F5344CB8AC3E}">
        <p14:creationId xmlns:p14="http://schemas.microsoft.com/office/powerpoint/2010/main" val="3250587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extant Greek manuscript contains the disputed portions and it also exists in Hebrew and Arabic versions</a:t>
            </a:r>
          </a:p>
        </p:txBody>
      </p:sp>
      <p:sp>
        <p:nvSpPr>
          <p:cNvPr id="4" name="Slide Number Placeholder 3"/>
          <p:cNvSpPr>
            <a:spLocks noGrp="1"/>
          </p:cNvSpPr>
          <p:nvPr>
            <p:ph type="sldNum" sz="quarter" idx="5"/>
          </p:nvPr>
        </p:nvSpPr>
        <p:spPr/>
        <p:txBody>
          <a:bodyPr/>
          <a:lstStyle/>
          <a:p>
            <a:fld id="{B3084401-19D5-467E-B975-A710A6F6F85A}" type="slidenum">
              <a:rPr lang="en-US" smtClean="0"/>
              <a:t>26</a:t>
            </a:fld>
            <a:endParaRPr lang="en-US"/>
          </a:p>
        </p:txBody>
      </p:sp>
    </p:spTree>
    <p:extLst>
      <p:ext uri="{BB962C8B-B14F-4D97-AF65-F5344CB8AC3E}">
        <p14:creationId xmlns:p14="http://schemas.microsoft.com/office/powerpoint/2010/main" val="3302847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Later text in Antiquities of the Jews</a:t>
            </a:r>
          </a:p>
        </p:txBody>
      </p:sp>
      <p:sp>
        <p:nvSpPr>
          <p:cNvPr id="4" name="Slide Number Placeholder 3"/>
          <p:cNvSpPr>
            <a:spLocks noGrp="1"/>
          </p:cNvSpPr>
          <p:nvPr>
            <p:ph type="sldNum" sz="quarter" idx="5"/>
          </p:nvPr>
        </p:nvSpPr>
        <p:spPr/>
        <p:txBody>
          <a:bodyPr/>
          <a:lstStyle/>
          <a:p>
            <a:fld id="{B3084401-19D5-467E-B975-A710A6F6F85A}" type="slidenum">
              <a:rPr lang="en-US" smtClean="0"/>
              <a:t>27</a:t>
            </a:fld>
            <a:endParaRPr lang="en-US"/>
          </a:p>
        </p:txBody>
      </p:sp>
    </p:spTree>
    <p:extLst>
      <p:ext uri="{BB962C8B-B14F-4D97-AF65-F5344CB8AC3E}">
        <p14:creationId xmlns:p14="http://schemas.microsoft.com/office/powerpoint/2010/main" val="779335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5814C-7046-4F45-8FA8-EEF3871F84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48F683-C382-4550-AAAA-2B02B3B522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235EBF-C10A-45C3-BE10-8981A53F3B4F}"/>
              </a:ext>
            </a:extLst>
          </p:cNvPr>
          <p:cNvSpPr>
            <a:spLocks noGrp="1"/>
          </p:cNvSpPr>
          <p:nvPr>
            <p:ph type="dt" sz="half" idx="10"/>
          </p:nvPr>
        </p:nvSpPr>
        <p:spPr/>
        <p:txBody>
          <a:bodyPr/>
          <a:lstStyle/>
          <a:p>
            <a:fld id="{30A69C58-9444-44DD-BF76-CC19F1B6E39F}" type="datetimeFigureOut">
              <a:rPr lang="en-US" smtClean="0"/>
              <a:t>5/16/2023</a:t>
            </a:fld>
            <a:endParaRPr lang="en-US"/>
          </a:p>
        </p:txBody>
      </p:sp>
      <p:sp>
        <p:nvSpPr>
          <p:cNvPr id="5" name="Footer Placeholder 4">
            <a:extLst>
              <a:ext uri="{FF2B5EF4-FFF2-40B4-BE49-F238E27FC236}">
                <a16:creationId xmlns:a16="http://schemas.microsoft.com/office/drawing/2014/main" id="{73D6E1D1-FDEE-48FA-9CDA-8028BB2A73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E158D-EC3E-4A02-935C-709B4C13CB43}"/>
              </a:ext>
            </a:extLst>
          </p:cNvPr>
          <p:cNvSpPr>
            <a:spLocks noGrp="1"/>
          </p:cNvSpPr>
          <p:nvPr>
            <p:ph type="sldNum" sz="quarter" idx="12"/>
          </p:nvPr>
        </p:nvSpPr>
        <p:spPr/>
        <p:txBody>
          <a:bodyPr/>
          <a:lstStyle/>
          <a:p>
            <a:fld id="{B6C167F1-1FCA-419E-B68F-3DC0FA857118}" type="slidenum">
              <a:rPr lang="en-US" smtClean="0"/>
              <a:t>‹#›</a:t>
            </a:fld>
            <a:endParaRPr lang="en-US"/>
          </a:p>
        </p:txBody>
      </p:sp>
    </p:spTree>
    <p:extLst>
      <p:ext uri="{BB962C8B-B14F-4D97-AF65-F5344CB8AC3E}">
        <p14:creationId xmlns:p14="http://schemas.microsoft.com/office/powerpoint/2010/main" val="2680322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10755-2308-4423-B6D8-80251CA582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C52E1D-747C-41E8-85D9-3EA1560F829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9003A5-821B-4414-95D8-A18C23809BEC}"/>
              </a:ext>
            </a:extLst>
          </p:cNvPr>
          <p:cNvSpPr>
            <a:spLocks noGrp="1"/>
          </p:cNvSpPr>
          <p:nvPr>
            <p:ph type="dt" sz="half" idx="10"/>
          </p:nvPr>
        </p:nvSpPr>
        <p:spPr/>
        <p:txBody>
          <a:bodyPr/>
          <a:lstStyle/>
          <a:p>
            <a:fld id="{30A69C58-9444-44DD-BF76-CC19F1B6E39F}" type="datetimeFigureOut">
              <a:rPr lang="en-US" smtClean="0"/>
              <a:t>5/16/2023</a:t>
            </a:fld>
            <a:endParaRPr lang="en-US"/>
          </a:p>
        </p:txBody>
      </p:sp>
      <p:sp>
        <p:nvSpPr>
          <p:cNvPr id="5" name="Footer Placeholder 4">
            <a:extLst>
              <a:ext uri="{FF2B5EF4-FFF2-40B4-BE49-F238E27FC236}">
                <a16:creationId xmlns:a16="http://schemas.microsoft.com/office/drawing/2014/main" id="{6A83809F-A6A9-4724-9438-94B18C7B37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C90C4D-CB83-45BA-836B-EE2FC9013120}"/>
              </a:ext>
            </a:extLst>
          </p:cNvPr>
          <p:cNvSpPr>
            <a:spLocks noGrp="1"/>
          </p:cNvSpPr>
          <p:nvPr>
            <p:ph type="sldNum" sz="quarter" idx="12"/>
          </p:nvPr>
        </p:nvSpPr>
        <p:spPr/>
        <p:txBody>
          <a:bodyPr/>
          <a:lstStyle/>
          <a:p>
            <a:fld id="{B6C167F1-1FCA-419E-B68F-3DC0FA857118}" type="slidenum">
              <a:rPr lang="en-US" smtClean="0"/>
              <a:t>‹#›</a:t>
            </a:fld>
            <a:endParaRPr lang="en-US"/>
          </a:p>
        </p:txBody>
      </p:sp>
    </p:spTree>
    <p:extLst>
      <p:ext uri="{BB962C8B-B14F-4D97-AF65-F5344CB8AC3E}">
        <p14:creationId xmlns:p14="http://schemas.microsoft.com/office/powerpoint/2010/main" val="128258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7C6A14-863F-4C29-A32D-7B53FA0D6F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BB5C6-498D-4879-BAF9-B7F5A7C4D10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F0C39F-915C-4F83-9360-AA2E01970083}"/>
              </a:ext>
            </a:extLst>
          </p:cNvPr>
          <p:cNvSpPr>
            <a:spLocks noGrp="1"/>
          </p:cNvSpPr>
          <p:nvPr>
            <p:ph type="dt" sz="half" idx="10"/>
          </p:nvPr>
        </p:nvSpPr>
        <p:spPr/>
        <p:txBody>
          <a:bodyPr/>
          <a:lstStyle/>
          <a:p>
            <a:fld id="{30A69C58-9444-44DD-BF76-CC19F1B6E39F}" type="datetimeFigureOut">
              <a:rPr lang="en-US" smtClean="0"/>
              <a:t>5/16/2023</a:t>
            </a:fld>
            <a:endParaRPr lang="en-US"/>
          </a:p>
        </p:txBody>
      </p:sp>
      <p:sp>
        <p:nvSpPr>
          <p:cNvPr id="5" name="Footer Placeholder 4">
            <a:extLst>
              <a:ext uri="{FF2B5EF4-FFF2-40B4-BE49-F238E27FC236}">
                <a16:creationId xmlns:a16="http://schemas.microsoft.com/office/drawing/2014/main" id="{FF0CC02B-89D3-4C4D-8F40-26E5FD8C1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DED5B7-CC09-48CB-8931-D22727FF912B}"/>
              </a:ext>
            </a:extLst>
          </p:cNvPr>
          <p:cNvSpPr>
            <a:spLocks noGrp="1"/>
          </p:cNvSpPr>
          <p:nvPr>
            <p:ph type="sldNum" sz="quarter" idx="12"/>
          </p:nvPr>
        </p:nvSpPr>
        <p:spPr/>
        <p:txBody>
          <a:bodyPr/>
          <a:lstStyle/>
          <a:p>
            <a:fld id="{B6C167F1-1FCA-419E-B68F-3DC0FA857118}" type="slidenum">
              <a:rPr lang="en-US" smtClean="0"/>
              <a:t>‹#›</a:t>
            </a:fld>
            <a:endParaRPr lang="en-US"/>
          </a:p>
        </p:txBody>
      </p:sp>
    </p:spTree>
    <p:extLst>
      <p:ext uri="{BB962C8B-B14F-4D97-AF65-F5344CB8AC3E}">
        <p14:creationId xmlns:p14="http://schemas.microsoft.com/office/powerpoint/2010/main" val="2510765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08EC3-FFD4-4303-B9C2-206EE53740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181F90-7DB0-442A-9B2B-2AA69F411D8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5BFEA3-59C3-44B3-AD11-318FA4635E25}"/>
              </a:ext>
            </a:extLst>
          </p:cNvPr>
          <p:cNvSpPr>
            <a:spLocks noGrp="1"/>
          </p:cNvSpPr>
          <p:nvPr>
            <p:ph type="dt" sz="half" idx="10"/>
          </p:nvPr>
        </p:nvSpPr>
        <p:spPr/>
        <p:txBody>
          <a:bodyPr/>
          <a:lstStyle/>
          <a:p>
            <a:fld id="{30A69C58-9444-44DD-BF76-CC19F1B6E39F}" type="datetimeFigureOut">
              <a:rPr lang="en-US" smtClean="0"/>
              <a:t>5/16/2023</a:t>
            </a:fld>
            <a:endParaRPr lang="en-US"/>
          </a:p>
        </p:txBody>
      </p:sp>
      <p:sp>
        <p:nvSpPr>
          <p:cNvPr id="5" name="Footer Placeholder 4">
            <a:extLst>
              <a:ext uri="{FF2B5EF4-FFF2-40B4-BE49-F238E27FC236}">
                <a16:creationId xmlns:a16="http://schemas.microsoft.com/office/drawing/2014/main" id="{39D6E7BC-8F54-45C8-B4FD-01330D773E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7FFE5B-04DF-4567-82CF-28B44A1D10CB}"/>
              </a:ext>
            </a:extLst>
          </p:cNvPr>
          <p:cNvSpPr>
            <a:spLocks noGrp="1"/>
          </p:cNvSpPr>
          <p:nvPr>
            <p:ph type="sldNum" sz="quarter" idx="12"/>
          </p:nvPr>
        </p:nvSpPr>
        <p:spPr/>
        <p:txBody>
          <a:bodyPr/>
          <a:lstStyle/>
          <a:p>
            <a:fld id="{B6C167F1-1FCA-419E-B68F-3DC0FA857118}" type="slidenum">
              <a:rPr lang="en-US" smtClean="0"/>
              <a:t>‹#›</a:t>
            </a:fld>
            <a:endParaRPr lang="en-US"/>
          </a:p>
        </p:txBody>
      </p:sp>
    </p:spTree>
    <p:extLst>
      <p:ext uri="{BB962C8B-B14F-4D97-AF65-F5344CB8AC3E}">
        <p14:creationId xmlns:p14="http://schemas.microsoft.com/office/powerpoint/2010/main" val="1934464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944D0-0640-4FA0-8B90-B7E0033E06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2596AC-B5EB-4A37-90C9-7C50F2BD24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2F25AA1-A528-434D-99D3-703A7B669BB3}"/>
              </a:ext>
            </a:extLst>
          </p:cNvPr>
          <p:cNvSpPr>
            <a:spLocks noGrp="1"/>
          </p:cNvSpPr>
          <p:nvPr>
            <p:ph type="dt" sz="half" idx="10"/>
          </p:nvPr>
        </p:nvSpPr>
        <p:spPr/>
        <p:txBody>
          <a:bodyPr/>
          <a:lstStyle/>
          <a:p>
            <a:fld id="{30A69C58-9444-44DD-BF76-CC19F1B6E39F}" type="datetimeFigureOut">
              <a:rPr lang="en-US" smtClean="0"/>
              <a:t>5/16/2023</a:t>
            </a:fld>
            <a:endParaRPr lang="en-US"/>
          </a:p>
        </p:txBody>
      </p:sp>
      <p:sp>
        <p:nvSpPr>
          <p:cNvPr id="5" name="Footer Placeholder 4">
            <a:extLst>
              <a:ext uri="{FF2B5EF4-FFF2-40B4-BE49-F238E27FC236}">
                <a16:creationId xmlns:a16="http://schemas.microsoft.com/office/drawing/2014/main" id="{F03BFCB0-63B2-4AE0-8D45-C919F36193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58A129-DDA6-4020-916E-ADFB2BEAA503}"/>
              </a:ext>
            </a:extLst>
          </p:cNvPr>
          <p:cNvSpPr>
            <a:spLocks noGrp="1"/>
          </p:cNvSpPr>
          <p:nvPr>
            <p:ph type="sldNum" sz="quarter" idx="12"/>
          </p:nvPr>
        </p:nvSpPr>
        <p:spPr/>
        <p:txBody>
          <a:bodyPr/>
          <a:lstStyle/>
          <a:p>
            <a:fld id="{B6C167F1-1FCA-419E-B68F-3DC0FA857118}" type="slidenum">
              <a:rPr lang="en-US" smtClean="0"/>
              <a:t>‹#›</a:t>
            </a:fld>
            <a:endParaRPr lang="en-US"/>
          </a:p>
        </p:txBody>
      </p:sp>
    </p:spTree>
    <p:extLst>
      <p:ext uri="{BB962C8B-B14F-4D97-AF65-F5344CB8AC3E}">
        <p14:creationId xmlns:p14="http://schemas.microsoft.com/office/powerpoint/2010/main" val="3509474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1D1DF-4BB6-47C2-B8F9-8FD1FAF3B7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AF30CF-4D7B-4E46-ADBC-1ED17323008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BA04B0-F7D8-4EBA-9F8D-CF08725888B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B0CC0E-5115-4BBE-A439-8B7E4527023B}"/>
              </a:ext>
            </a:extLst>
          </p:cNvPr>
          <p:cNvSpPr>
            <a:spLocks noGrp="1"/>
          </p:cNvSpPr>
          <p:nvPr>
            <p:ph type="dt" sz="half" idx="10"/>
          </p:nvPr>
        </p:nvSpPr>
        <p:spPr/>
        <p:txBody>
          <a:bodyPr/>
          <a:lstStyle/>
          <a:p>
            <a:fld id="{30A69C58-9444-44DD-BF76-CC19F1B6E39F}" type="datetimeFigureOut">
              <a:rPr lang="en-US" smtClean="0"/>
              <a:t>5/16/2023</a:t>
            </a:fld>
            <a:endParaRPr lang="en-US"/>
          </a:p>
        </p:txBody>
      </p:sp>
      <p:sp>
        <p:nvSpPr>
          <p:cNvPr id="6" name="Footer Placeholder 5">
            <a:extLst>
              <a:ext uri="{FF2B5EF4-FFF2-40B4-BE49-F238E27FC236}">
                <a16:creationId xmlns:a16="http://schemas.microsoft.com/office/drawing/2014/main" id="{4698366C-E1AA-44BE-8319-2461763464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8179E7-2AEB-4384-AC2B-B07755425979}"/>
              </a:ext>
            </a:extLst>
          </p:cNvPr>
          <p:cNvSpPr>
            <a:spLocks noGrp="1"/>
          </p:cNvSpPr>
          <p:nvPr>
            <p:ph type="sldNum" sz="quarter" idx="12"/>
          </p:nvPr>
        </p:nvSpPr>
        <p:spPr/>
        <p:txBody>
          <a:bodyPr/>
          <a:lstStyle/>
          <a:p>
            <a:fld id="{B6C167F1-1FCA-419E-B68F-3DC0FA857118}" type="slidenum">
              <a:rPr lang="en-US" smtClean="0"/>
              <a:t>‹#›</a:t>
            </a:fld>
            <a:endParaRPr lang="en-US"/>
          </a:p>
        </p:txBody>
      </p:sp>
    </p:spTree>
    <p:extLst>
      <p:ext uri="{BB962C8B-B14F-4D97-AF65-F5344CB8AC3E}">
        <p14:creationId xmlns:p14="http://schemas.microsoft.com/office/powerpoint/2010/main" val="4291350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D256E-0975-482F-957B-84594ABE70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C9C6A1-1949-4D6C-919F-BB15D15271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702FC1-20AD-41DA-9834-9F9B42FB73D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4389F4-243F-4A10-ABC6-B6EE8276E3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04BEF9A-BBEA-4785-90A2-C760C791D23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B79B66-16D5-489F-8E8C-E30A8ADEC096}"/>
              </a:ext>
            </a:extLst>
          </p:cNvPr>
          <p:cNvSpPr>
            <a:spLocks noGrp="1"/>
          </p:cNvSpPr>
          <p:nvPr>
            <p:ph type="dt" sz="half" idx="10"/>
          </p:nvPr>
        </p:nvSpPr>
        <p:spPr/>
        <p:txBody>
          <a:bodyPr/>
          <a:lstStyle/>
          <a:p>
            <a:fld id="{30A69C58-9444-44DD-BF76-CC19F1B6E39F}" type="datetimeFigureOut">
              <a:rPr lang="en-US" smtClean="0"/>
              <a:t>5/16/2023</a:t>
            </a:fld>
            <a:endParaRPr lang="en-US"/>
          </a:p>
        </p:txBody>
      </p:sp>
      <p:sp>
        <p:nvSpPr>
          <p:cNvPr id="8" name="Footer Placeholder 7">
            <a:extLst>
              <a:ext uri="{FF2B5EF4-FFF2-40B4-BE49-F238E27FC236}">
                <a16:creationId xmlns:a16="http://schemas.microsoft.com/office/drawing/2014/main" id="{8F6A8A21-520D-41DF-91ED-9B234327E3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11B30D-26A5-4C61-9630-8EE55F295A37}"/>
              </a:ext>
            </a:extLst>
          </p:cNvPr>
          <p:cNvSpPr>
            <a:spLocks noGrp="1"/>
          </p:cNvSpPr>
          <p:nvPr>
            <p:ph type="sldNum" sz="quarter" idx="12"/>
          </p:nvPr>
        </p:nvSpPr>
        <p:spPr/>
        <p:txBody>
          <a:bodyPr/>
          <a:lstStyle/>
          <a:p>
            <a:fld id="{B6C167F1-1FCA-419E-B68F-3DC0FA857118}" type="slidenum">
              <a:rPr lang="en-US" smtClean="0"/>
              <a:t>‹#›</a:t>
            </a:fld>
            <a:endParaRPr lang="en-US"/>
          </a:p>
        </p:txBody>
      </p:sp>
    </p:spTree>
    <p:extLst>
      <p:ext uri="{BB962C8B-B14F-4D97-AF65-F5344CB8AC3E}">
        <p14:creationId xmlns:p14="http://schemas.microsoft.com/office/powerpoint/2010/main" val="118681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0285F-3387-4987-B9B7-EC4726EC02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B24DC7-7924-4458-98A4-CF5B7C567909}"/>
              </a:ext>
            </a:extLst>
          </p:cNvPr>
          <p:cNvSpPr>
            <a:spLocks noGrp="1"/>
          </p:cNvSpPr>
          <p:nvPr>
            <p:ph type="dt" sz="half" idx="10"/>
          </p:nvPr>
        </p:nvSpPr>
        <p:spPr/>
        <p:txBody>
          <a:bodyPr/>
          <a:lstStyle/>
          <a:p>
            <a:fld id="{30A69C58-9444-44DD-BF76-CC19F1B6E39F}" type="datetimeFigureOut">
              <a:rPr lang="en-US" smtClean="0"/>
              <a:t>5/16/2023</a:t>
            </a:fld>
            <a:endParaRPr lang="en-US"/>
          </a:p>
        </p:txBody>
      </p:sp>
      <p:sp>
        <p:nvSpPr>
          <p:cNvPr id="4" name="Footer Placeholder 3">
            <a:extLst>
              <a:ext uri="{FF2B5EF4-FFF2-40B4-BE49-F238E27FC236}">
                <a16:creationId xmlns:a16="http://schemas.microsoft.com/office/drawing/2014/main" id="{8EFE46E8-3C4F-49C5-A42B-57CBF098B4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FE020B-2F95-483E-A2C1-E270B7BA34EC}"/>
              </a:ext>
            </a:extLst>
          </p:cNvPr>
          <p:cNvSpPr>
            <a:spLocks noGrp="1"/>
          </p:cNvSpPr>
          <p:nvPr>
            <p:ph type="sldNum" sz="quarter" idx="12"/>
          </p:nvPr>
        </p:nvSpPr>
        <p:spPr/>
        <p:txBody>
          <a:bodyPr/>
          <a:lstStyle/>
          <a:p>
            <a:fld id="{B6C167F1-1FCA-419E-B68F-3DC0FA857118}" type="slidenum">
              <a:rPr lang="en-US" smtClean="0"/>
              <a:t>‹#›</a:t>
            </a:fld>
            <a:endParaRPr lang="en-US"/>
          </a:p>
        </p:txBody>
      </p:sp>
    </p:spTree>
    <p:extLst>
      <p:ext uri="{BB962C8B-B14F-4D97-AF65-F5344CB8AC3E}">
        <p14:creationId xmlns:p14="http://schemas.microsoft.com/office/powerpoint/2010/main" val="1251005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3D42C9-0DB6-40AF-B239-3C5A1066C3FD}"/>
              </a:ext>
            </a:extLst>
          </p:cNvPr>
          <p:cNvSpPr>
            <a:spLocks noGrp="1"/>
          </p:cNvSpPr>
          <p:nvPr>
            <p:ph type="dt" sz="half" idx="10"/>
          </p:nvPr>
        </p:nvSpPr>
        <p:spPr/>
        <p:txBody>
          <a:bodyPr/>
          <a:lstStyle/>
          <a:p>
            <a:fld id="{30A69C58-9444-44DD-BF76-CC19F1B6E39F}" type="datetimeFigureOut">
              <a:rPr lang="en-US" smtClean="0"/>
              <a:t>5/16/2023</a:t>
            </a:fld>
            <a:endParaRPr lang="en-US"/>
          </a:p>
        </p:txBody>
      </p:sp>
      <p:sp>
        <p:nvSpPr>
          <p:cNvPr id="3" name="Footer Placeholder 2">
            <a:extLst>
              <a:ext uri="{FF2B5EF4-FFF2-40B4-BE49-F238E27FC236}">
                <a16:creationId xmlns:a16="http://schemas.microsoft.com/office/drawing/2014/main" id="{CF7CA0F9-F15C-4B3E-AA3A-124F9E4803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533D13-3170-4A59-B675-4D5EEC84EA4C}"/>
              </a:ext>
            </a:extLst>
          </p:cNvPr>
          <p:cNvSpPr>
            <a:spLocks noGrp="1"/>
          </p:cNvSpPr>
          <p:nvPr>
            <p:ph type="sldNum" sz="quarter" idx="12"/>
          </p:nvPr>
        </p:nvSpPr>
        <p:spPr/>
        <p:txBody>
          <a:bodyPr/>
          <a:lstStyle/>
          <a:p>
            <a:fld id="{B6C167F1-1FCA-419E-B68F-3DC0FA857118}" type="slidenum">
              <a:rPr lang="en-US" smtClean="0"/>
              <a:t>‹#›</a:t>
            </a:fld>
            <a:endParaRPr lang="en-US"/>
          </a:p>
        </p:txBody>
      </p:sp>
    </p:spTree>
    <p:extLst>
      <p:ext uri="{BB962C8B-B14F-4D97-AF65-F5344CB8AC3E}">
        <p14:creationId xmlns:p14="http://schemas.microsoft.com/office/powerpoint/2010/main" val="2685900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EE4E9-31C8-4D2B-8475-942D9818CE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9812CB-45C4-48E5-8C16-42EC35004D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2E23CE-FCE6-4F08-87CA-5F78802733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FCB5132-2888-412D-8EB4-0804D22F3585}"/>
              </a:ext>
            </a:extLst>
          </p:cNvPr>
          <p:cNvSpPr>
            <a:spLocks noGrp="1"/>
          </p:cNvSpPr>
          <p:nvPr>
            <p:ph type="dt" sz="half" idx="10"/>
          </p:nvPr>
        </p:nvSpPr>
        <p:spPr/>
        <p:txBody>
          <a:bodyPr/>
          <a:lstStyle/>
          <a:p>
            <a:fld id="{30A69C58-9444-44DD-BF76-CC19F1B6E39F}" type="datetimeFigureOut">
              <a:rPr lang="en-US" smtClean="0"/>
              <a:t>5/16/2023</a:t>
            </a:fld>
            <a:endParaRPr lang="en-US"/>
          </a:p>
        </p:txBody>
      </p:sp>
      <p:sp>
        <p:nvSpPr>
          <p:cNvPr id="6" name="Footer Placeholder 5">
            <a:extLst>
              <a:ext uri="{FF2B5EF4-FFF2-40B4-BE49-F238E27FC236}">
                <a16:creationId xmlns:a16="http://schemas.microsoft.com/office/drawing/2014/main" id="{62E438EA-986A-4172-81E5-EF6D1D8457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C3C592-6857-4892-A75E-3C7B375BDEA8}"/>
              </a:ext>
            </a:extLst>
          </p:cNvPr>
          <p:cNvSpPr>
            <a:spLocks noGrp="1"/>
          </p:cNvSpPr>
          <p:nvPr>
            <p:ph type="sldNum" sz="quarter" idx="12"/>
          </p:nvPr>
        </p:nvSpPr>
        <p:spPr/>
        <p:txBody>
          <a:bodyPr/>
          <a:lstStyle/>
          <a:p>
            <a:fld id="{B6C167F1-1FCA-419E-B68F-3DC0FA857118}" type="slidenum">
              <a:rPr lang="en-US" smtClean="0"/>
              <a:t>‹#›</a:t>
            </a:fld>
            <a:endParaRPr lang="en-US"/>
          </a:p>
        </p:txBody>
      </p:sp>
    </p:spTree>
    <p:extLst>
      <p:ext uri="{BB962C8B-B14F-4D97-AF65-F5344CB8AC3E}">
        <p14:creationId xmlns:p14="http://schemas.microsoft.com/office/powerpoint/2010/main" val="3428292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BCEFA-8677-4C9E-A1F0-00513628A1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FE58BE-DD10-4BB8-9506-1DDD56ECE8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38A9216-6E6B-40F5-9064-DAB2DF96E0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3786003-9E36-46DE-9450-7C968DD8BA10}"/>
              </a:ext>
            </a:extLst>
          </p:cNvPr>
          <p:cNvSpPr>
            <a:spLocks noGrp="1"/>
          </p:cNvSpPr>
          <p:nvPr>
            <p:ph type="dt" sz="half" idx="10"/>
          </p:nvPr>
        </p:nvSpPr>
        <p:spPr/>
        <p:txBody>
          <a:bodyPr/>
          <a:lstStyle/>
          <a:p>
            <a:fld id="{30A69C58-9444-44DD-BF76-CC19F1B6E39F}" type="datetimeFigureOut">
              <a:rPr lang="en-US" smtClean="0"/>
              <a:t>5/16/2023</a:t>
            </a:fld>
            <a:endParaRPr lang="en-US"/>
          </a:p>
        </p:txBody>
      </p:sp>
      <p:sp>
        <p:nvSpPr>
          <p:cNvPr id="6" name="Footer Placeholder 5">
            <a:extLst>
              <a:ext uri="{FF2B5EF4-FFF2-40B4-BE49-F238E27FC236}">
                <a16:creationId xmlns:a16="http://schemas.microsoft.com/office/drawing/2014/main" id="{EA74F1E0-96AF-4016-AA30-0CE0B2371F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C04A2B-4F8E-4B53-BEB5-2709FC52C9DF}"/>
              </a:ext>
            </a:extLst>
          </p:cNvPr>
          <p:cNvSpPr>
            <a:spLocks noGrp="1"/>
          </p:cNvSpPr>
          <p:nvPr>
            <p:ph type="sldNum" sz="quarter" idx="12"/>
          </p:nvPr>
        </p:nvSpPr>
        <p:spPr/>
        <p:txBody>
          <a:bodyPr/>
          <a:lstStyle/>
          <a:p>
            <a:fld id="{B6C167F1-1FCA-419E-B68F-3DC0FA857118}" type="slidenum">
              <a:rPr lang="en-US" smtClean="0"/>
              <a:t>‹#›</a:t>
            </a:fld>
            <a:endParaRPr lang="en-US"/>
          </a:p>
        </p:txBody>
      </p:sp>
    </p:spTree>
    <p:extLst>
      <p:ext uri="{BB962C8B-B14F-4D97-AF65-F5344CB8AC3E}">
        <p14:creationId xmlns:p14="http://schemas.microsoft.com/office/powerpoint/2010/main" val="142816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5000" b="-5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8A3499-0913-4718-9CC6-AC7008AB7C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C230A9E-8BF7-47DE-9F8A-AF26526B19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3C42B6-9AF5-4404-ABF5-05A863D029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A69C58-9444-44DD-BF76-CC19F1B6E39F}" type="datetimeFigureOut">
              <a:rPr lang="en-US" smtClean="0"/>
              <a:t>5/16/2023</a:t>
            </a:fld>
            <a:endParaRPr lang="en-US"/>
          </a:p>
        </p:txBody>
      </p:sp>
      <p:sp>
        <p:nvSpPr>
          <p:cNvPr id="5" name="Footer Placeholder 4">
            <a:extLst>
              <a:ext uri="{FF2B5EF4-FFF2-40B4-BE49-F238E27FC236}">
                <a16:creationId xmlns:a16="http://schemas.microsoft.com/office/drawing/2014/main" id="{9A415A5A-3049-4996-9264-A5E52364D3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75B96FF-9807-4084-BD59-37983E70BA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C167F1-1FCA-419E-B68F-3DC0FA857118}" type="slidenum">
              <a:rPr lang="en-US" smtClean="0"/>
              <a:t>‹#›</a:t>
            </a:fld>
            <a:endParaRPr lang="en-US"/>
          </a:p>
        </p:txBody>
      </p:sp>
    </p:spTree>
    <p:extLst>
      <p:ext uri="{BB962C8B-B14F-4D97-AF65-F5344CB8AC3E}">
        <p14:creationId xmlns:p14="http://schemas.microsoft.com/office/powerpoint/2010/main" val="12331246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6.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wdp"/><Relationship Id="rId7" Type="http://schemas.openxmlformats.org/officeDocument/2006/relationships/image" Target="../media/image6.png"/><Relationship Id="rId12" Type="http://schemas.microsoft.com/office/2007/relationships/hdphoto" Target="../media/hdphoto4.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9.png"/><Relationship Id="rId5" Type="http://schemas.microsoft.com/office/2007/relationships/hdphoto" Target="../media/hdphoto2.wdp"/><Relationship Id="rId10" Type="http://schemas.openxmlformats.org/officeDocument/2006/relationships/image" Target="../media/image8.png"/><Relationship Id="rId4" Type="http://schemas.openxmlformats.org/officeDocument/2006/relationships/image" Target="../media/image4.png"/><Relationship Id="rId9" Type="http://schemas.microsoft.com/office/2007/relationships/hdphoto" Target="../media/hdphoto3.wdp"/></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1.jpeg"/><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1.wdp"/></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6.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5.wdp"/><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7.png"/><Relationship Id="rId4" Type="http://schemas.microsoft.com/office/2007/relationships/hdphoto" Target="../media/hdphoto1.wdp"/></Relationships>
</file>

<file path=ppt/slides/_rels/slide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EC516A-13B9-44A8-96A0-1399C0B2EF49}"/>
              </a:ext>
            </a:extLst>
          </p:cNvPr>
          <p:cNvPicPr>
            <a:picLocks noChangeAspect="1"/>
          </p:cNvPicPr>
          <p:nvPr/>
        </p:nvPicPr>
        <p:blipFill rotWithShape="1">
          <a:blip r:embed="rId2"/>
          <a:srcRect l="8434" r="42"/>
          <a:stretch/>
        </p:blipFill>
        <p:spPr>
          <a:xfrm>
            <a:off x="0" y="0"/>
            <a:ext cx="12192000" cy="6858000"/>
          </a:xfrm>
          <a:prstGeom prst="rect">
            <a:avLst/>
          </a:prstGeom>
        </p:spPr>
      </p:pic>
      <p:sp>
        <p:nvSpPr>
          <p:cNvPr id="2" name="Title 1">
            <a:extLst>
              <a:ext uri="{FF2B5EF4-FFF2-40B4-BE49-F238E27FC236}">
                <a16:creationId xmlns:a16="http://schemas.microsoft.com/office/drawing/2014/main" id="{7E192D92-153E-4234-BEB9-E8664631019B}"/>
              </a:ext>
            </a:extLst>
          </p:cNvPr>
          <p:cNvSpPr>
            <a:spLocks noGrp="1"/>
          </p:cNvSpPr>
          <p:nvPr>
            <p:ph type="ctrTitle"/>
          </p:nvPr>
        </p:nvSpPr>
        <p:spPr>
          <a:xfrm>
            <a:off x="4640366" y="-301259"/>
            <a:ext cx="7300146" cy="4215232"/>
          </a:xfrm>
        </p:spPr>
        <p:txBody>
          <a:bodyPr>
            <a:normAutofit/>
          </a:bodyPr>
          <a:lstStyle/>
          <a:p>
            <a:r>
              <a:rPr lang="en-US" sz="8000" b="1" dirty="0">
                <a:solidFill>
                  <a:schemeClr val="bg1"/>
                </a:solidFill>
              </a:rPr>
              <a:t>I am the Resurrection and the Life</a:t>
            </a:r>
          </a:p>
        </p:txBody>
      </p:sp>
      <p:sp>
        <p:nvSpPr>
          <p:cNvPr id="3" name="Subtitle 2">
            <a:extLst>
              <a:ext uri="{FF2B5EF4-FFF2-40B4-BE49-F238E27FC236}">
                <a16:creationId xmlns:a16="http://schemas.microsoft.com/office/drawing/2014/main" id="{29563593-6450-4E71-B3DD-9BD5BE01E281}"/>
              </a:ext>
            </a:extLst>
          </p:cNvPr>
          <p:cNvSpPr>
            <a:spLocks noGrp="1"/>
          </p:cNvSpPr>
          <p:nvPr>
            <p:ph type="subTitle" idx="1"/>
          </p:nvPr>
        </p:nvSpPr>
        <p:spPr>
          <a:xfrm>
            <a:off x="0" y="6462757"/>
            <a:ext cx="9144000" cy="395243"/>
          </a:xfrm>
          <a:ln>
            <a:noFill/>
          </a:ln>
        </p:spPr>
        <p:txBody>
          <a:bodyPr>
            <a:normAutofit lnSpcReduction="10000"/>
          </a:bodyPr>
          <a:lstStyle/>
          <a:p>
            <a:pPr algn="l"/>
            <a:r>
              <a:rPr lang="en-US" dirty="0">
                <a:solidFill>
                  <a:schemeClr val="bg1"/>
                </a:solidFill>
              </a:rPr>
              <a:t>Paden Reed, M.S. </a:t>
            </a:r>
          </a:p>
        </p:txBody>
      </p:sp>
    </p:spTree>
    <p:extLst>
      <p:ext uri="{BB962C8B-B14F-4D97-AF65-F5344CB8AC3E}">
        <p14:creationId xmlns:p14="http://schemas.microsoft.com/office/powerpoint/2010/main" val="579198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9CB3D-4E14-4E36-9CF8-364106AD1095}"/>
              </a:ext>
            </a:extLst>
          </p:cNvPr>
          <p:cNvSpPr>
            <a:spLocks noGrp="1"/>
          </p:cNvSpPr>
          <p:nvPr>
            <p:ph type="title"/>
          </p:nvPr>
        </p:nvSpPr>
        <p:spPr>
          <a:xfrm>
            <a:off x="844731" y="191587"/>
            <a:ext cx="10515600" cy="1332411"/>
          </a:xfrm>
        </p:spPr>
        <p:txBody>
          <a:bodyPr>
            <a:normAutofit/>
          </a:bodyPr>
          <a:lstStyle/>
          <a:p>
            <a:r>
              <a:rPr lang="en-US" sz="6600" b="1" u="sng" dirty="0">
                <a:effectLst>
                  <a:outerShdw blurRad="38100" dist="38100" dir="2700000" algn="tl">
                    <a:srgbClr val="000000">
                      <a:alpha val="43137"/>
                    </a:srgbClr>
                  </a:outerShdw>
                </a:effectLst>
              </a:rPr>
              <a:t>John 11:25</a:t>
            </a:r>
          </a:p>
        </p:txBody>
      </p:sp>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1" y="1755955"/>
            <a:ext cx="10850880" cy="4100282"/>
          </a:xfrm>
        </p:spPr>
        <p:txBody>
          <a:bodyPr>
            <a:normAutofit/>
          </a:bodyPr>
          <a:lstStyle/>
          <a:p>
            <a:pPr marL="0" indent="0">
              <a:buNone/>
            </a:pPr>
            <a:r>
              <a:rPr lang="en-US" sz="4400" dirty="0">
                <a:effectLst>
                  <a:outerShdw blurRad="38100" dist="38100" dir="2700000" algn="tl">
                    <a:srgbClr val="000000">
                      <a:alpha val="43137"/>
                    </a:srgbClr>
                  </a:outerShdw>
                </a:effectLst>
              </a:rPr>
              <a:t>Jesus said to her, “I am the resurrection and the life. He who believes in Me, though he may die, he shall live. And whoever lives and believes in Me shall never die. Do you believe this?” </a:t>
            </a: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8562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1" y="1497872"/>
            <a:ext cx="11266714" cy="4030612"/>
          </a:xfrm>
        </p:spPr>
        <p:txBody>
          <a:bodyPr>
            <a:normAutofit/>
          </a:bodyPr>
          <a:lstStyle/>
          <a:p>
            <a:r>
              <a:rPr lang="en-US" sz="3600" dirty="0">
                <a:effectLst>
                  <a:outerShdw blurRad="38100" dist="38100" dir="2700000" algn="tl">
                    <a:srgbClr val="000000">
                      <a:alpha val="43137"/>
                    </a:srgbClr>
                  </a:outerShdw>
                </a:effectLst>
              </a:rPr>
              <a:t>The Importance of the Resurrection</a:t>
            </a:r>
          </a:p>
          <a:p>
            <a:r>
              <a:rPr lang="en-US" sz="3600" dirty="0">
                <a:effectLst>
                  <a:outerShdw blurRad="38100" dist="38100" dir="2700000" algn="tl">
                    <a:srgbClr val="000000">
                      <a:alpha val="43137"/>
                    </a:srgbClr>
                  </a:outerShdw>
                </a:effectLst>
              </a:rPr>
              <a:t>The Historicity of Christ</a:t>
            </a:r>
          </a:p>
          <a:p>
            <a:r>
              <a:rPr lang="en-US" sz="3600" dirty="0">
                <a:effectLst>
                  <a:outerShdw blurRad="38100" dist="38100" dir="2700000" algn="tl">
                    <a:srgbClr val="000000">
                      <a:alpha val="43137"/>
                    </a:srgbClr>
                  </a:outerShdw>
                </a:effectLst>
              </a:rPr>
              <a:t>The Authenticity of Scripture</a:t>
            </a:r>
          </a:p>
          <a:p>
            <a:r>
              <a:rPr lang="en-US" sz="3600" dirty="0">
                <a:effectLst>
                  <a:outerShdw blurRad="38100" dist="38100" dir="2700000" algn="tl">
                    <a:srgbClr val="000000">
                      <a:alpha val="43137"/>
                    </a:srgbClr>
                  </a:outerShdw>
                </a:effectLst>
              </a:rPr>
              <a:t>Who was Jesus?</a:t>
            </a:r>
          </a:p>
          <a:p>
            <a:r>
              <a:rPr lang="en-US" sz="3600" dirty="0">
                <a:effectLst>
                  <a:outerShdw blurRad="38100" dist="38100" dir="2700000" algn="tl">
                    <a:srgbClr val="000000">
                      <a:alpha val="43137"/>
                    </a:srgbClr>
                  </a:outerShdw>
                </a:effectLst>
              </a:rPr>
              <a:t>The Resurrection</a:t>
            </a:r>
          </a:p>
          <a:p>
            <a:r>
              <a:rPr lang="en-US" sz="3600" dirty="0">
                <a:effectLst>
                  <a:outerShdw blurRad="38100" dist="38100" dir="2700000" algn="tl">
                    <a:srgbClr val="000000">
                      <a:alpha val="43137"/>
                    </a:srgbClr>
                  </a:outerShdw>
                </a:effectLst>
              </a:rPr>
              <a:t>Application</a:t>
            </a:r>
          </a:p>
          <a:p>
            <a:endParaRPr lang="en-US" sz="3600" dirty="0">
              <a:effectLst>
                <a:outerShdw blurRad="38100" dist="38100" dir="2700000" algn="tl">
                  <a:srgbClr val="000000">
                    <a:alpha val="43137"/>
                  </a:srgbClr>
                </a:outerShdw>
              </a:effectLst>
            </a:endParaRPr>
          </a:p>
          <a:p>
            <a:endParaRPr lang="en-US" sz="3600"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165461"/>
            <a:ext cx="10515600" cy="1332411"/>
          </a:xfrm>
        </p:spPr>
        <p:txBody>
          <a:bodyPr>
            <a:normAutofit/>
          </a:bodyPr>
          <a:lstStyle/>
          <a:p>
            <a:r>
              <a:rPr lang="en-US" sz="6600" b="1" u="sng" dirty="0">
                <a:effectLst>
                  <a:outerShdw blurRad="38100" dist="38100" dir="2700000" algn="tl">
                    <a:srgbClr val="000000">
                      <a:alpha val="43137"/>
                    </a:srgbClr>
                  </a:outerShdw>
                </a:effectLst>
              </a:rPr>
              <a:t>Overview</a:t>
            </a:r>
          </a:p>
        </p:txBody>
      </p:sp>
    </p:spTree>
    <p:extLst>
      <p:ext uri="{BB962C8B-B14F-4D97-AF65-F5344CB8AC3E}">
        <p14:creationId xmlns:p14="http://schemas.microsoft.com/office/powerpoint/2010/main" val="2178795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1" y="1728341"/>
            <a:ext cx="11266714" cy="4030612"/>
          </a:xfrm>
        </p:spPr>
        <p:txBody>
          <a:bodyPr>
            <a:normAutofit/>
          </a:bodyPr>
          <a:lstStyle/>
          <a:p>
            <a:r>
              <a:rPr lang="en-US" sz="3200" dirty="0">
                <a:effectLst>
                  <a:outerShdw blurRad="38100" dist="38100" dir="2700000" algn="tl">
                    <a:srgbClr val="000000">
                      <a:alpha val="43137"/>
                    </a:srgbClr>
                  </a:outerShdw>
                </a:effectLst>
              </a:rPr>
              <a:t>If Christ never existed then He would have never died. If Christ never died then He would have never been resurrected. </a:t>
            </a:r>
          </a:p>
          <a:p>
            <a:endParaRPr lang="en-US" sz="3200" dirty="0">
              <a:effectLst>
                <a:outerShdw blurRad="38100" dist="38100" dir="2700000" algn="tl">
                  <a:srgbClr val="000000">
                    <a:alpha val="43137"/>
                  </a:srgbClr>
                </a:outerShdw>
              </a:effectLst>
            </a:endParaRPr>
          </a:p>
          <a:p>
            <a:r>
              <a:rPr lang="en-US" sz="3200" dirty="0">
                <a:effectLst>
                  <a:outerShdw blurRad="38100" dist="38100" dir="2700000" algn="tl">
                    <a:srgbClr val="000000">
                      <a:alpha val="43137"/>
                    </a:srgbClr>
                  </a:outerShdw>
                </a:effectLst>
              </a:rPr>
              <a:t>In order to affirm the resurrection of Christ we must first affirm that He was a real person in history who lived during A.D. 1-33 in the region of Israel. </a:t>
            </a: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435427"/>
            <a:ext cx="10515600" cy="1332411"/>
          </a:xfrm>
        </p:spPr>
        <p:txBody>
          <a:bodyPr>
            <a:normAutofit/>
          </a:bodyPr>
          <a:lstStyle/>
          <a:p>
            <a:r>
              <a:rPr lang="en-US" sz="6600" b="1" u="sng" dirty="0">
                <a:effectLst>
                  <a:outerShdw blurRad="38100" dist="38100" dir="2700000" algn="tl">
                    <a:srgbClr val="000000">
                      <a:alpha val="43137"/>
                    </a:srgbClr>
                  </a:outerShdw>
                </a:effectLst>
              </a:rPr>
              <a:t>The Historicity of Christ</a:t>
            </a:r>
          </a:p>
        </p:txBody>
      </p:sp>
    </p:spTree>
    <p:extLst>
      <p:ext uri="{BB962C8B-B14F-4D97-AF65-F5344CB8AC3E}">
        <p14:creationId xmlns:p14="http://schemas.microsoft.com/office/powerpoint/2010/main" val="371170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0" y="570450"/>
            <a:ext cx="8023045" cy="5792249"/>
          </a:xfrm>
        </p:spPr>
        <p:txBody>
          <a:bodyPr>
            <a:normAutofit fontScale="92500"/>
          </a:bodyPr>
          <a:lstStyle/>
          <a:p>
            <a:pPr marL="0" indent="0">
              <a:buNone/>
            </a:pPr>
            <a:r>
              <a:rPr lang="en-US" sz="3200" dirty="0">
                <a:effectLst>
                  <a:outerShdw blurRad="38100" dist="38100" dir="2700000" algn="tl">
                    <a:srgbClr val="000000">
                      <a:alpha val="43137"/>
                    </a:srgbClr>
                  </a:outerShdw>
                </a:effectLst>
              </a:rPr>
              <a:t>“The Gospel stories are no more historic than the Genesis creation accounts are scientific. They are filled with exaggerations, miracles, and admitted propaganda. They were written during a context of time when myths were being born, exchanged, elaborated, and corrupted, and they were written to an audience susceptible to such fables, They are cut from the same cloth as other religions and fables of the time. </a:t>
            </a:r>
            <a:r>
              <a:rPr lang="en-US" sz="3200" b="1" dirty="0">
                <a:effectLst>
                  <a:outerShdw blurRad="38100" dist="38100" dir="2700000" algn="tl">
                    <a:srgbClr val="000000">
                      <a:alpha val="43137"/>
                    </a:srgbClr>
                  </a:outerShdw>
                </a:effectLst>
              </a:rPr>
              <a:t>Taking all of this into account, it is rational to conclude that the New Testament Jesus is a myth</a:t>
            </a:r>
            <a:r>
              <a:rPr lang="en-US" sz="3200" dirty="0">
                <a:effectLst>
                  <a:outerShdw blurRad="38100" dist="38100" dir="2700000" algn="tl">
                    <a:srgbClr val="000000">
                      <a:alpha val="43137"/>
                    </a:srgbClr>
                  </a:outerShdw>
                </a:effectLst>
              </a:rPr>
              <a:t>.” </a:t>
            </a:r>
          </a:p>
          <a:p>
            <a:pPr marL="0" indent="0">
              <a:buNone/>
            </a:pPr>
            <a:r>
              <a:rPr lang="en-US" sz="3200" dirty="0">
                <a:effectLst>
                  <a:outerShdw blurRad="38100" dist="38100" dir="2700000" algn="tl">
                    <a:srgbClr val="000000">
                      <a:alpha val="43137"/>
                    </a:srgbClr>
                  </a:outerShdw>
                </a:effectLst>
              </a:rPr>
              <a:t>						Dan Barker</a:t>
            </a:r>
          </a:p>
          <a:p>
            <a:pPr marL="0" indent="0">
              <a:buNone/>
            </a:pPr>
            <a:r>
              <a:rPr lang="en-US" sz="3200" dirty="0">
                <a:effectLst>
                  <a:outerShdw blurRad="38100" dist="38100" dir="2700000" algn="tl">
                    <a:srgbClr val="000000">
                      <a:alpha val="43137"/>
                    </a:srgbClr>
                  </a:outerShdw>
                </a:effectLst>
              </a:rPr>
              <a:t>					</a:t>
            </a:r>
            <a:r>
              <a:rPr lang="en-US" sz="2400" dirty="0">
                <a:effectLst>
                  <a:outerShdw blurRad="38100" dist="38100" dir="2700000" algn="tl">
                    <a:srgbClr val="000000">
                      <a:alpha val="43137"/>
                    </a:srgbClr>
                  </a:outerShdw>
                </a:effectLst>
              </a:rPr>
              <a:t>(Losing Faith in Faith, 1992)</a:t>
            </a:r>
            <a:endParaRPr lang="en-US" sz="3200"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8C8B8B6-7CEE-4BE8-BD3F-6B450ADA3386}"/>
              </a:ext>
            </a:extLst>
          </p:cNvPr>
          <p:cNvPicPr>
            <a:picLocks noChangeAspect="1"/>
          </p:cNvPicPr>
          <p:nvPr/>
        </p:nvPicPr>
        <p:blipFill rotWithShape="1">
          <a:blip r:embed="rId4"/>
          <a:srcRect l="11429" r="6571"/>
          <a:stretch/>
        </p:blipFill>
        <p:spPr>
          <a:xfrm>
            <a:off x="9199048" y="1807991"/>
            <a:ext cx="2419350" cy="22591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38114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1063805" y="1024512"/>
            <a:ext cx="7337245" cy="4766869"/>
          </a:xfrm>
        </p:spPr>
        <p:txBody>
          <a:bodyPr>
            <a:normAutofit/>
          </a:bodyPr>
          <a:lstStyle/>
          <a:p>
            <a:pPr marL="0" indent="0">
              <a:buNone/>
            </a:pPr>
            <a:r>
              <a:rPr lang="en-US" sz="3200" dirty="0">
                <a:effectLst>
                  <a:outerShdw blurRad="38100" dist="38100" dir="2700000" algn="tl">
                    <a:srgbClr val="000000">
                      <a:alpha val="43137"/>
                    </a:srgbClr>
                  </a:outerShdw>
                </a:effectLst>
              </a:rPr>
              <a:t>“Not only has the Divinity of Christ been given up, but his existence as a man is being more and more seriously questioned. Some of the ablest scholars of the world deny that he ever lived at all.”</a:t>
            </a:r>
          </a:p>
          <a:p>
            <a:pPr marL="0" indent="0">
              <a:buNone/>
            </a:pPr>
            <a:r>
              <a:rPr lang="en-US" sz="3200" dirty="0">
                <a:effectLst>
                  <a:outerShdw blurRad="38100" dist="38100" dir="2700000" algn="tl">
                    <a:srgbClr val="000000">
                      <a:alpha val="43137"/>
                    </a:srgbClr>
                  </a:outerShdw>
                </a:effectLst>
              </a:rPr>
              <a:t>											Marshall J. Gauvin</a:t>
            </a:r>
          </a:p>
          <a:p>
            <a:pPr marL="0" indent="0">
              <a:buNone/>
            </a:pPr>
            <a:r>
              <a:rPr lang="en-US" sz="3200" dirty="0">
                <a:effectLst>
                  <a:outerShdw blurRad="38100" dist="38100" dir="2700000" algn="tl">
                    <a:srgbClr val="000000">
                      <a:alpha val="43137"/>
                    </a:srgbClr>
                  </a:outerShdw>
                </a:effectLst>
              </a:rPr>
              <a:t>		                  </a:t>
            </a:r>
            <a:r>
              <a:rPr lang="en-US" sz="2400" dirty="0">
                <a:effectLst>
                  <a:outerShdw blurRad="38100" dist="38100" dir="2700000" algn="tl">
                    <a:srgbClr val="000000">
                      <a:alpha val="43137"/>
                    </a:srgbClr>
                  </a:outerShdw>
                </a:effectLst>
              </a:rPr>
              <a:t>(Did Jesus Really Live, 1995)</a:t>
            </a:r>
            <a:endParaRPr lang="en-US" sz="3200"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891606B-5875-499E-A7B3-90FDD33F7190}"/>
              </a:ext>
            </a:extLst>
          </p:cNvPr>
          <p:cNvPicPr>
            <a:picLocks noChangeAspect="1"/>
          </p:cNvPicPr>
          <p:nvPr/>
        </p:nvPicPr>
        <p:blipFill rotWithShape="1">
          <a:blip r:embed="rId5"/>
          <a:srcRect b="4000"/>
          <a:stretch/>
        </p:blipFill>
        <p:spPr>
          <a:xfrm>
            <a:off x="8978243" y="1238250"/>
            <a:ext cx="2335772" cy="33601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28818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1" y="1728341"/>
            <a:ext cx="11266714" cy="4030612"/>
          </a:xfrm>
        </p:spPr>
        <p:txBody>
          <a:bodyPr>
            <a:normAutofit/>
          </a:bodyPr>
          <a:lstStyle/>
          <a:p>
            <a:r>
              <a:rPr lang="en-US" sz="3200" dirty="0">
                <a:effectLst>
                  <a:outerShdw blurRad="38100" dist="38100" dir="2700000" algn="tl">
                    <a:srgbClr val="000000">
                      <a:alpha val="43137"/>
                    </a:srgbClr>
                  </a:outerShdw>
                </a:effectLst>
              </a:rPr>
              <a:t>Roman Witnesses </a:t>
            </a:r>
          </a:p>
          <a:p>
            <a:r>
              <a:rPr lang="en-US" sz="3200" dirty="0">
                <a:effectLst>
                  <a:outerShdw blurRad="38100" dist="38100" dir="2700000" algn="tl">
                    <a:srgbClr val="000000">
                      <a:alpha val="43137"/>
                    </a:srgbClr>
                  </a:outerShdw>
                </a:effectLst>
              </a:rPr>
              <a:t>Jewish Witnesses</a:t>
            </a:r>
          </a:p>
          <a:p>
            <a:r>
              <a:rPr lang="en-US" sz="3200" dirty="0">
                <a:effectLst>
                  <a:outerShdw blurRad="38100" dist="38100" dir="2700000" algn="tl">
                    <a:srgbClr val="000000">
                      <a:alpha val="43137"/>
                    </a:srgbClr>
                  </a:outerShdw>
                </a:effectLst>
              </a:rPr>
              <a:t>Early Patristic Witnesses</a:t>
            </a:r>
          </a:p>
          <a:p>
            <a:r>
              <a:rPr lang="en-US" sz="3200" dirty="0">
                <a:effectLst>
                  <a:outerShdw blurRad="38100" dist="38100" dir="2700000" algn="tl">
                    <a:srgbClr val="000000">
                      <a:alpha val="43137"/>
                    </a:srgbClr>
                  </a:outerShdw>
                </a:effectLst>
              </a:rPr>
              <a:t>Christian Witnesses</a:t>
            </a: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435427"/>
            <a:ext cx="10515600" cy="1332411"/>
          </a:xfrm>
        </p:spPr>
        <p:txBody>
          <a:bodyPr>
            <a:normAutofit/>
          </a:bodyPr>
          <a:lstStyle/>
          <a:p>
            <a:r>
              <a:rPr lang="en-US" sz="6600" b="1" u="sng" dirty="0">
                <a:effectLst>
                  <a:outerShdw blurRad="38100" dist="38100" dir="2700000" algn="tl">
                    <a:srgbClr val="000000">
                      <a:alpha val="43137"/>
                    </a:srgbClr>
                  </a:outerShdw>
                </a:effectLst>
              </a:rPr>
              <a:t>The Historicity of Christ</a:t>
            </a:r>
          </a:p>
        </p:txBody>
      </p:sp>
    </p:spTree>
    <p:extLst>
      <p:ext uri="{BB962C8B-B14F-4D97-AF65-F5344CB8AC3E}">
        <p14:creationId xmlns:p14="http://schemas.microsoft.com/office/powerpoint/2010/main" val="74723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1" y="1728341"/>
            <a:ext cx="7851594" cy="4030612"/>
          </a:xfrm>
        </p:spPr>
        <p:txBody>
          <a:bodyPr>
            <a:normAutofit/>
          </a:bodyPr>
          <a:lstStyle/>
          <a:p>
            <a:r>
              <a:rPr lang="en-US" sz="3200" dirty="0">
                <a:effectLst>
                  <a:outerShdw blurRad="38100" dist="38100" dir="2700000" algn="tl">
                    <a:srgbClr val="000000">
                      <a:alpha val="43137"/>
                    </a:srgbClr>
                  </a:outerShdw>
                </a:effectLst>
              </a:rPr>
              <a:t>56 – 120 AD</a:t>
            </a:r>
          </a:p>
          <a:p>
            <a:r>
              <a:rPr lang="en-US" sz="3200" dirty="0">
                <a:effectLst>
                  <a:outerShdw blurRad="38100" dist="38100" dir="2700000" algn="tl">
                    <a:srgbClr val="000000">
                      <a:alpha val="43137"/>
                    </a:srgbClr>
                  </a:outerShdw>
                </a:effectLst>
              </a:rPr>
              <a:t>Member of the Roman upper class with a formal education. </a:t>
            </a:r>
          </a:p>
          <a:p>
            <a:r>
              <a:rPr lang="en-US" sz="3200" dirty="0">
                <a:effectLst>
                  <a:outerShdw blurRad="38100" dist="38100" dir="2700000" algn="tl">
                    <a:srgbClr val="000000">
                      <a:alpha val="43137"/>
                    </a:srgbClr>
                  </a:outerShdw>
                </a:effectLst>
              </a:rPr>
              <a:t>Held several high positions under emperors Nerva and Trajan. </a:t>
            </a:r>
          </a:p>
          <a:p>
            <a:r>
              <a:rPr lang="en-US" sz="3200" dirty="0">
                <a:effectLst>
                  <a:outerShdw blurRad="38100" dist="38100" dir="2700000" algn="tl">
                    <a:srgbClr val="000000">
                      <a:alpha val="43137"/>
                    </a:srgbClr>
                  </a:outerShdw>
                </a:effectLst>
              </a:rPr>
              <a:t>Known for his work, </a:t>
            </a:r>
            <a:r>
              <a:rPr lang="en-US" sz="3200" i="1" dirty="0">
                <a:effectLst>
                  <a:outerShdw blurRad="38100" dist="38100" dir="2700000" algn="tl">
                    <a:srgbClr val="000000">
                      <a:alpha val="43137"/>
                    </a:srgbClr>
                  </a:outerShdw>
                </a:effectLst>
              </a:rPr>
              <a:t>Annals </a:t>
            </a:r>
            <a:r>
              <a:rPr lang="en-US" sz="3200" dirty="0">
                <a:effectLst>
                  <a:outerShdw blurRad="38100" dist="38100" dir="2700000" algn="tl">
                    <a:srgbClr val="000000">
                      <a:alpha val="43137"/>
                    </a:srgbClr>
                  </a:outerShdw>
                </a:effectLst>
              </a:rPr>
              <a:t>which documented the great fire of Rome during emperor Nero</a:t>
            </a:r>
            <a:r>
              <a:rPr lang="en-US" sz="3200" i="1" dirty="0">
                <a:effectLst>
                  <a:outerShdw blurRad="38100" dist="38100" dir="2700000" algn="tl">
                    <a:srgbClr val="000000">
                      <a:alpha val="43137"/>
                    </a:srgbClr>
                  </a:outerShdw>
                </a:effectLst>
              </a:rPr>
              <a:t>.</a:t>
            </a:r>
          </a:p>
          <a:p>
            <a:endParaRPr lang="en-US" sz="3200" i="1"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435427"/>
            <a:ext cx="10515600" cy="1332411"/>
          </a:xfrm>
        </p:spPr>
        <p:txBody>
          <a:bodyPr>
            <a:normAutofit/>
          </a:bodyPr>
          <a:lstStyle/>
          <a:p>
            <a:r>
              <a:rPr lang="en-US" sz="6600" b="1" u="sng" dirty="0">
                <a:effectLst>
                  <a:outerShdw blurRad="38100" dist="38100" dir="2700000" algn="tl">
                    <a:srgbClr val="000000">
                      <a:alpha val="43137"/>
                    </a:srgbClr>
                  </a:outerShdw>
                </a:effectLst>
              </a:rPr>
              <a:t>Tacitus</a:t>
            </a:r>
          </a:p>
        </p:txBody>
      </p:sp>
      <p:pic>
        <p:nvPicPr>
          <p:cNvPr id="2" name="Picture 1">
            <a:extLst>
              <a:ext uri="{FF2B5EF4-FFF2-40B4-BE49-F238E27FC236}">
                <a16:creationId xmlns:a16="http://schemas.microsoft.com/office/drawing/2014/main" id="{5A01B4C8-35CC-4A45-AA87-D08B980677A2}"/>
              </a:ext>
            </a:extLst>
          </p:cNvPr>
          <p:cNvPicPr>
            <a:picLocks noChangeAspect="1"/>
          </p:cNvPicPr>
          <p:nvPr/>
        </p:nvPicPr>
        <p:blipFill>
          <a:blip r:embed="rId4"/>
          <a:stretch>
            <a:fillRect/>
          </a:stretch>
        </p:blipFill>
        <p:spPr>
          <a:xfrm>
            <a:off x="9098379" y="2090737"/>
            <a:ext cx="2095500" cy="26765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92677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1" y="1728340"/>
            <a:ext cx="7565844" cy="4291459"/>
          </a:xfrm>
        </p:spPr>
        <p:txBody>
          <a:bodyPr>
            <a:normAutofit lnSpcReduction="10000"/>
          </a:bodyPr>
          <a:lstStyle/>
          <a:p>
            <a:pPr marL="0" indent="0">
              <a:buNone/>
            </a:pPr>
            <a:r>
              <a:rPr lang="en-US" sz="3200" dirty="0">
                <a:effectLst>
                  <a:outerShdw blurRad="38100" dist="38100" dir="2700000" algn="tl">
                    <a:srgbClr val="000000">
                      <a:alpha val="43137"/>
                    </a:srgbClr>
                  </a:outerShdw>
                </a:effectLst>
              </a:rPr>
              <a:t>“Nero fabricated scapegoats – and punished with every refinement the notoriously </a:t>
            </a:r>
            <a:r>
              <a:rPr lang="en-US" sz="3200" b="1" dirty="0">
                <a:effectLst>
                  <a:outerShdw blurRad="38100" dist="38100" dir="2700000" algn="tl">
                    <a:srgbClr val="000000">
                      <a:alpha val="43137"/>
                    </a:srgbClr>
                  </a:outerShdw>
                </a:effectLst>
              </a:rPr>
              <a:t>depraved Christians </a:t>
            </a:r>
            <a:r>
              <a:rPr lang="en-US" sz="3200" dirty="0">
                <a:effectLst>
                  <a:outerShdw blurRad="38100" dist="38100" dir="2700000" algn="tl">
                    <a:srgbClr val="000000">
                      <a:alpha val="43137"/>
                    </a:srgbClr>
                  </a:outerShdw>
                </a:effectLst>
              </a:rPr>
              <a:t>(as they were popularly called). Their originator, Christ, had been executed in Tiberius’s reign by the governor of Judea, Pontius Pilatus. But in spite of this temporary setback the </a:t>
            </a:r>
            <a:r>
              <a:rPr lang="en-US" sz="3200" b="1" dirty="0">
                <a:effectLst>
                  <a:outerShdw blurRad="38100" dist="38100" dir="2700000" algn="tl">
                    <a:srgbClr val="000000">
                      <a:alpha val="43137"/>
                    </a:srgbClr>
                  </a:outerShdw>
                </a:effectLst>
              </a:rPr>
              <a:t>deadly superstition </a:t>
            </a:r>
            <a:r>
              <a:rPr lang="en-US" sz="3200" dirty="0">
                <a:effectLst>
                  <a:outerShdw blurRad="38100" dist="38100" dir="2700000" algn="tl">
                    <a:srgbClr val="000000">
                      <a:alpha val="43137"/>
                    </a:srgbClr>
                  </a:outerShdw>
                </a:effectLst>
              </a:rPr>
              <a:t>had broken out afresh, not only in Judea (where the </a:t>
            </a:r>
            <a:r>
              <a:rPr lang="en-US" sz="3200" b="1" dirty="0">
                <a:effectLst>
                  <a:outerShdw blurRad="38100" dist="38100" dir="2700000" algn="tl">
                    <a:srgbClr val="000000">
                      <a:alpha val="43137"/>
                    </a:srgbClr>
                  </a:outerShdw>
                </a:effectLst>
              </a:rPr>
              <a:t>mischief</a:t>
            </a:r>
            <a:r>
              <a:rPr lang="en-US" sz="3200" dirty="0">
                <a:effectLst>
                  <a:outerShdw blurRad="38100" dist="38100" dir="2700000" algn="tl">
                    <a:srgbClr val="000000">
                      <a:alpha val="43137"/>
                    </a:srgbClr>
                  </a:outerShdw>
                </a:effectLst>
              </a:rPr>
              <a:t> had started) but even in Rome.” </a:t>
            </a: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435427"/>
            <a:ext cx="10515600" cy="1332411"/>
          </a:xfrm>
        </p:spPr>
        <p:txBody>
          <a:bodyPr>
            <a:normAutofit/>
          </a:bodyPr>
          <a:lstStyle/>
          <a:p>
            <a:r>
              <a:rPr lang="en-US" sz="6600" b="1" u="sng" dirty="0">
                <a:effectLst>
                  <a:outerShdw blurRad="38100" dist="38100" dir="2700000" algn="tl">
                    <a:srgbClr val="000000">
                      <a:alpha val="43137"/>
                    </a:srgbClr>
                  </a:outerShdw>
                </a:effectLst>
              </a:rPr>
              <a:t>Tacitus</a:t>
            </a:r>
          </a:p>
        </p:txBody>
      </p:sp>
      <p:pic>
        <p:nvPicPr>
          <p:cNvPr id="7" name="Picture 6">
            <a:extLst>
              <a:ext uri="{FF2B5EF4-FFF2-40B4-BE49-F238E27FC236}">
                <a16:creationId xmlns:a16="http://schemas.microsoft.com/office/drawing/2014/main" id="{F1861349-50A4-4F6A-88B1-17B84E3C8AD0}"/>
              </a:ext>
            </a:extLst>
          </p:cNvPr>
          <p:cNvPicPr>
            <a:picLocks noChangeAspect="1"/>
          </p:cNvPicPr>
          <p:nvPr/>
        </p:nvPicPr>
        <p:blipFill>
          <a:blip r:embed="rId4"/>
          <a:stretch>
            <a:fillRect/>
          </a:stretch>
        </p:blipFill>
        <p:spPr>
          <a:xfrm>
            <a:off x="9098379" y="2090737"/>
            <a:ext cx="2095500" cy="26765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34333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1" y="1728341"/>
            <a:ext cx="7651569" cy="4030612"/>
          </a:xfrm>
        </p:spPr>
        <p:txBody>
          <a:bodyPr>
            <a:normAutofit/>
          </a:bodyPr>
          <a:lstStyle/>
          <a:p>
            <a:r>
              <a:rPr lang="en-US" sz="3200" dirty="0">
                <a:effectLst>
                  <a:outerShdw blurRad="38100" dist="38100" dir="2700000" algn="tl">
                    <a:srgbClr val="000000">
                      <a:alpha val="43137"/>
                    </a:srgbClr>
                  </a:outerShdw>
                </a:effectLst>
              </a:rPr>
              <a:t>69 – 126 AD</a:t>
            </a:r>
          </a:p>
          <a:p>
            <a:r>
              <a:rPr lang="en-US" sz="3200" dirty="0">
                <a:effectLst>
                  <a:outerShdw blurRad="38100" dist="38100" dir="2700000" algn="tl">
                    <a:srgbClr val="000000">
                      <a:alpha val="43137"/>
                    </a:srgbClr>
                  </a:outerShdw>
                </a:effectLst>
              </a:rPr>
              <a:t>Roman historian of the equestrian order</a:t>
            </a:r>
          </a:p>
          <a:p>
            <a:r>
              <a:rPr lang="en-US" sz="3200" dirty="0">
                <a:effectLst>
                  <a:outerShdw blurRad="38100" dist="38100" dir="2700000" algn="tl">
                    <a:srgbClr val="000000">
                      <a:alpha val="43137"/>
                    </a:srgbClr>
                  </a:outerShdw>
                </a:effectLst>
              </a:rPr>
              <a:t>Known for the </a:t>
            </a:r>
            <a:r>
              <a:rPr lang="en-US" sz="3200" i="1" dirty="0" err="1">
                <a:effectLst>
                  <a:outerShdw blurRad="38100" dist="38100" dir="2700000" algn="tl">
                    <a:srgbClr val="000000">
                      <a:alpha val="43137"/>
                    </a:srgbClr>
                  </a:outerShdw>
                </a:effectLst>
              </a:rPr>
              <a:t>The</a:t>
            </a:r>
            <a:r>
              <a:rPr lang="en-US" sz="3200" i="1" dirty="0">
                <a:effectLst>
                  <a:outerShdw blurRad="38100" dist="38100" dir="2700000" algn="tl">
                    <a:srgbClr val="000000">
                      <a:alpha val="43137"/>
                    </a:srgbClr>
                  </a:outerShdw>
                </a:effectLst>
              </a:rPr>
              <a:t> Twelve Caesars </a:t>
            </a:r>
            <a:r>
              <a:rPr lang="en-US" sz="3200" dirty="0">
                <a:effectLst>
                  <a:outerShdw blurRad="38100" dist="38100" dir="2700000" algn="tl">
                    <a:srgbClr val="000000">
                      <a:alpha val="43137"/>
                    </a:srgbClr>
                  </a:outerShdw>
                </a:effectLst>
              </a:rPr>
              <a:t>which records the biographies of twelve roman rulers</a:t>
            </a:r>
            <a:endParaRPr lang="en-US" sz="3200" i="1" dirty="0">
              <a:effectLst>
                <a:outerShdw blurRad="38100" dist="38100" dir="2700000" algn="tl">
                  <a:srgbClr val="000000">
                    <a:alpha val="43137"/>
                  </a:srgbClr>
                </a:outerShdw>
              </a:effectLst>
            </a:endParaRPr>
          </a:p>
          <a:p>
            <a:endParaRPr lang="en-US" sz="3200"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435427"/>
            <a:ext cx="10515600" cy="1332411"/>
          </a:xfrm>
        </p:spPr>
        <p:txBody>
          <a:bodyPr>
            <a:normAutofit/>
          </a:bodyPr>
          <a:lstStyle/>
          <a:p>
            <a:r>
              <a:rPr lang="en-US" sz="6600" b="1" u="sng" dirty="0">
                <a:effectLst>
                  <a:outerShdw blurRad="38100" dist="38100" dir="2700000" algn="tl">
                    <a:srgbClr val="000000">
                      <a:alpha val="43137"/>
                    </a:srgbClr>
                  </a:outerShdw>
                </a:effectLst>
              </a:rPr>
              <a:t>Suetonius</a:t>
            </a:r>
          </a:p>
        </p:txBody>
      </p:sp>
      <p:pic>
        <p:nvPicPr>
          <p:cNvPr id="2" name="Picture 1">
            <a:extLst>
              <a:ext uri="{FF2B5EF4-FFF2-40B4-BE49-F238E27FC236}">
                <a16:creationId xmlns:a16="http://schemas.microsoft.com/office/drawing/2014/main" id="{E2F6A181-3595-4544-B8CE-ADBFE5507200}"/>
              </a:ext>
            </a:extLst>
          </p:cNvPr>
          <p:cNvPicPr>
            <a:picLocks noChangeAspect="1"/>
          </p:cNvPicPr>
          <p:nvPr/>
        </p:nvPicPr>
        <p:blipFill>
          <a:blip r:embed="rId4"/>
          <a:stretch>
            <a:fillRect/>
          </a:stretch>
        </p:blipFill>
        <p:spPr>
          <a:xfrm>
            <a:off x="8845966" y="2047874"/>
            <a:ext cx="2600325" cy="26003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93547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1" y="1728341"/>
            <a:ext cx="7775394" cy="4030612"/>
          </a:xfrm>
        </p:spPr>
        <p:txBody>
          <a:bodyPr>
            <a:normAutofit/>
          </a:bodyPr>
          <a:lstStyle/>
          <a:p>
            <a:pPr marL="0" indent="0">
              <a:buNone/>
            </a:pPr>
            <a:r>
              <a:rPr lang="en-US" sz="3200" dirty="0">
                <a:effectLst>
                  <a:outerShdw blurRad="38100" dist="38100" dir="2700000" algn="tl">
                    <a:srgbClr val="000000">
                      <a:alpha val="43137"/>
                    </a:srgbClr>
                  </a:outerShdw>
                </a:effectLst>
              </a:rPr>
              <a:t>“Because the Jews at Rome caused continuous disturbance at the instigation of </a:t>
            </a:r>
            <a:r>
              <a:rPr lang="en-US" sz="3200" b="1" dirty="0" err="1">
                <a:effectLst>
                  <a:outerShdw blurRad="38100" dist="38100" dir="2700000" algn="tl">
                    <a:srgbClr val="000000">
                      <a:alpha val="43137"/>
                    </a:srgbClr>
                  </a:outerShdw>
                </a:effectLst>
              </a:rPr>
              <a:t>Chrestus</a:t>
            </a:r>
            <a:r>
              <a:rPr lang="en-US" sz="3200" dirty="0">
                <a:effectLst>
                  <a:outerShdw blurRad="38100" dist="38100" dir="2700000" algn="tl">
                    <a:srgbClr val="000000">
                      <a:alpha val="43137"/>
                    </a:srgbClr>
                  </a:outerShdw>
                </a:effectLst>
              </a:rPr>
              <a:t>, he (Claudius) expelled them from the city…Punishments were also inflicted on the Christians, a sect professing a new and </a:t>
            </a:r>
            <a:r>
              <a:rPr lang="en-US" sz="3200" b="1" dirty="0">
                <a:effectLst>
                  <a:outerShdw blurRad="38100" dist="38100" dir="2700000" algn="tl">
                    <a:srgbClr val="000000">
                      <a:alpha val="43137"/>
                    </a:srgbClr>
                  </a:outerShdw>
                </a:effectLst>
              </a:rPr>
              <a:t>mischievous religious belief</a:t>
            </a:r>
            <a:r>
              <a:rPr lang="en-US" sz="3200" dirty="0">
                <a:effectLst>
                  <a:outerShdw blurRad="38100" dist="38100" dir="2700000" algn="tl">
                    <a:srgbClr val="000000">
                      <a:alpha val="43137"/>
                    </a:srgbClr>
                  </a:outerShdw>
                </a:effectLst>
              </a:rPr>
              <a:t>”</a:t>
            </a: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435427"/>
            <a:ext cx="10515600" cy="1332411"/>
          </a:xfrm>
        </p:spPr>
        <p:txBody>
          <a:bodyPr>
            <a:normAutofit/>
          </a:bodyPr>
          <a:lstStyle/>
          <a:p>
            <a:r>
              <a:rPr lang="en-US" sz="6600" b="1" u="sng" dirty="0">
                <a:effectLst>
                  <a:outerShdw blurRad="38100" dist="38100" dir="2700000" algn="tl">
                    <a:srgbClr val="000000">
                      <a:alpha val="43137"/>
                    </a:srgbClr>
                  </a:outerShdw>
                </a:effectLst>
              </a:rPr>
              <a:t>Suetonius</a:t>
            </a:r>
          </a:p>
        </p:txBody>
      </p:sp>
      <p:pic>
        <p:nvPicPr>
          <p:cNvPr id="7" name="Picture 6">
            <a:extLst>
              <a:ext uri="{FF2B5EF4-FFF2-40B4-BE49-F238E27FC236}">
                <a16:creationId xmlns:a16="http://schemas.microsoft.com/office/drawing/2014/main" id="{8EAEC918-C53D-4D8E-A77A-F2E192225FD3}"/>
              </a:ext>
            </a:extLst>
          </p:cNvPr>
          <p:cNvPicPr>
            <a:picLocks noChangeAspect="1"/>
          </p:cNvPicPr>
          <p:nvPr/>
        </p:nvPicPr>
        <p:blipFill>
          <a:blip r:embed="rId5"/>
          <a:stretch>
            <a:fillRect/>
          </a:stretch>
        </p:blipFill>
        <p:spPr>
          <a:xfrm>
            <a:off x="8845966" y="2047874"/>
            <a:ext cx="2600325" cy="26003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08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9CB3D-4E14-4E36-9CF8-364106AD1095}"/>
              </a:ext>
            </a:extLst>
          </p:cNvPr>
          <p:cNvSpPr>
            <a:spLocks noGrp="1"/>
          </p:cNvSpPr>
          <p:nvPr>
            <p:ph type="title"/>
          </p:nvPr>
        </p:nvSpPr>
        <p:spPr>
          <a:xfrm>
            <a:off x="844731" y="191587"/>
            <a:ext cx="10515600" cy="1332411"/>
          </a:xfrm>
        </p:spPr>
        <p:txBody>
          <a:bodyPr>
            <a:normAutofit/>
          </a:bodyPr>
          <a:lstStyle/>
          <a:p>
            <a:r>
              <a:rPr lang="en-US" sz="6600" b="1" u="sng" dirty="0">
                <a:effectLst>
                  <a:outerShdw blurRad="38100" dist="38100" dir="2700000" algn="tl">
                    <a:srgbClr val="000000">
                      <a:alpha val="43137"/>
                    </a:srgbClr>
                  </a:outerShdw>
                </a:effectLst>
              </a:rPr>
              <a:t>John 11:25</a:t>
            </a:r>
          </a:p>
        </p:txBody>
      </p:sp>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1" y="1755955"/>
            <a:ext cx="10850880" cy="3556274"/>
          </a:xfrm>
        </p:spPr>
        <p:txBody>
          <a:bodyPr>
            <a:normAutofit/>
          </a:bodyPr>
          <a:lstStyle/>
          <a:p>
            <a:pPr marL="0" indent="0">
              <a:buNone/>
            </a:pPr>
            <a:r>
              <a:rPr lang="en-US" sz="4400" dirty="0">
                <a:effectLst>
                  <a:outerShdw blurRad="38100" dist="38100" dir="2700000" algn="tl">
                    <a:srgbClr val="000000">
                      <a:alpha val="43137"/>
                    </a:srgbClr>
                  </a:outerShdw>
                </a:effectLst>
              </a:rPr>
              <a:t>Jesus said to her, “I am the resurrection and the life. He who believes in Me, though he may die, he shall live. And whoever lives and believes in Me shall never die. Do you believe this?”. </a:t>
            </a: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2837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1" y="1728341"/>
            <a:ext cx="7327719" cy="4030612"/>
          </a:xfrm>
        </p:spPr>
        <p:txBody>
          <a:bodyPr>
            <a:normAutofit/>
          </a:bodyPr>
          <a:lstStyle/>
          <a:p>
            <a:r>
              <a:rPr lang="en-US" sz="3200" dirty="0">
                <a:effectLst>
                  <a:outerShdw blurRad="38100" dist="38100" dir="2700000" algn="tl">
                    <a:srgbClr val="000000">
                      <a:alpha val="43137"/>
                    </a:srgbClr>
                  </a:outerShdw>
                </a:effectLst>
              </a:rPr>
              <a:t>61 – 113 AD</a:t>
            </a:r>
          </a:p>
          <a:p>
            <a:r>
              <a:rPr lang="en-US" sz="3200" dirty="0">
                <a:effectLst>
                  <a:outerShdw blurRad="38100" dist="38100" dir="2700000" algn="tl">
                    <a:srgbClr val="000000">
                      <a:alpha val="43137"/>
                    </a:srgbClr>
                  </a:outerShdw>
                </a:effectLst>
              </a:rPr>
              <a:t>Lawyer, author, and magistrate </a:t>
            </a:r>
          </a:p>
          <a:p>
            <a:r>
              <a:rPr lang="en-US" sz="3200" dirty="0">
                <a:effectLst>
                  <a:outerShdw blurRad="38100" dist="38100" dir="2700000" algn="tl">
                    <a:srgbClr val="000000">
                      <a:alpha val="43137"/>
                    </a:srgbClr>
                  </a:outerShdw>
                </a:effectLst>
              </a:rPr>
              <a:t>Wrote hundreds of letters of which 247 survived, collectively know as </a:t>
            </a:r>
            <a:r>
              <a:rPr lang="en-US" sz="3200" i="1" dirty="0">
                <a:effectLst>
                  <a:outerShdw blurRad="38100" dist="38100" dir="2700000" algn="tl">
                    <a:srgbClr val="000000">
                      <a:alpha val="43137"/>
                    </a:srgbClr>
                  </a:outerShdw>
                </a:effectLst>
              </a:rPr>
              <a:t>Letters</a:t>
            </a:r>
          </a:p>
          <a:p>
            <a:r>
              <a:rPr lang="en-US" sz="3200" dirty="0">
                <a:effectLst>
                  <a:outerShdw blurRad="38100" dist="38100" dir="2700000" algn="tl">
                    <a:srgbClr val="000000">
                      <a:alpha val="43137"/>
                    </a:srgbClr>
                  </a:outerShdw>
                </a:effectLst>
              </a:rPr>
              <a:t>Wrote a letter to Emperor Trajan around 112 AD seeking counsel on dealing with Christians</a:t>
            </a:r>
          </a:p>
          <a:p>
            <a:endParaRPr lang="en-US" sz="3200"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435427"/>
            <a:ext cx="10515600" cy="1332411"/>
          </a:xfrm>
        </p:spPr>
        <p:txBody>
          <a:bodyPr>
            <a:normAutofit/>
          </a:bodyPr>
          <a:lstStyle/>
          <a:p>
            <a:r>
              <a:rPr lang="en-US" sz="6600" b="1" u="sng" dirty="0">
                <a:effectLst>
                  <a:outerShdw blurRad="38100" dist="38100" dir="2700000" algn="tl">
                    <a:srgbClr val="000000">
                      <a:alpha val="43137"/>
                    </a:srgbClr>
                  </a:outerShdw>
                </a:effectLst>
              </a:rPr>
              <a:t>Pliny the Younger</a:t>
            </a:r>
          </a:p>
        </p:txBody>
      </p:sp>
      <p:pic>
        <p:nvPicPr>
          <p:cNvPr id="2" name="Picture 1">
            <a:extLst>
              <a:ext uri="{FF2B5EF4-FFF2-40B4-BE49-F238E27FC236}">
                <a16:creationId xmlns:a16="http://schemas.microsoft.com/office/drawing/2014/main" id="{E78B9A5F-2D44-4B5F-B4AE-8E7568276DA0}"/>
              </a:ext>
            </a:extLst>
          </p:cNvPr>
          <p:cNvPicPr>
            <a:picLocks noChangeAspect="1"/>
          </p:cNvPicPr>
          <p:nvPr/>
        </p:nvPicPr>
        <p:blipFill>
          <a:blip r:embed="rId5"/>
          <a:stretch>
            <a:fillRect/>
          </a:stretch>
        </p:blipFill>
        <p:spPr>
          <a:xfrm>
            <a:off x="8903116" y="1876324"/>
            <a:ext cx="2486025" cy="31053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36430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1" y="1729637"/>
            <a:ext cx="7752471" cy="4694232"/>
          </a:xfrm>
        </p:spPr>
        <p:txBody>
          <a:bodyPr>
            <a:normAutofit fontScale="92500"/>
          </a:bodyPr>
          <a:lstStyle/>
          <a:p>
            <a:pPr marL="0" indent="0">
              <a:buNone/>
            </a:pPr>
            <a:r>
              <a:rPr lang="en-US" sz="3200" dirty="0">
                <a:effectLst>
                  <a:outerShdw blurRad="38100" dist="38100" dir="2700000" algn="tl">
                    <a:srgbClr val="000000">
                      <a:alpha val="43137"/>
                    </a:srgbClr>
                  </a:outerShdw>
                </a:effectLst>
              </a:rPr>
              <a:t>“Having never been present at any trials of the Christians, I am unacquainted with the method and limits to be observed either in examining or punishing them…In the meanwhile, the method I have observed towards those who have been denounced to me as Christians is this: I interrogated them whether they were Christians; if they confessed it I repeated the question twice again, adding the threat of capital punishment; if they still persevered, </a:t>
            </a:r>
            <a:r>
              <a:rPr lang="en-US" sz="3200" b="1" dirty="0">
                <a:effectLst>
                  <a:outerShdw blurRad="38100" dist="38100" dir="2700000" algn="tl">
                    <a:srgbClr val="000000">
                      <a:alpha val="43137"/>
                    </a:srgbClr>
                  </a:outerShdw>
                </a:effectLst>
              </a:rPr>
              <a:t>I ordered them to be executed</a:t>
            </a:r>
            <a:r>
              <a:rPr lang="en-US" sz="3200" dirty="0">
                <a:effectLst>
                  <a:outerShdw blurRad="38100" dist="38100" dir="2700000" algn="tl">
                    <a:srgbClr val="000000">
                      <a:alpha val="43137"/>
                    </a:srgbClr>
                  </a:outerShdw>
                </a:effectLst>
              </a:rPr>
              <a:t>”</a:t>
            </a: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435427"/>
            <a:ext cx="10515600" cy="1332411"/>
          </a:xfrm>
        </p:spPr>
        <p:txBody>
          <a:bodyPr>
            <a:normAutofit/>
          </a:bodyPr>
          <a:lstStyle/>
          <a:p>
            <a:r>
              <a:rPr lang="en-US" sz="6600" b="1" u="sng" dirty="0">
                <a:effectLst>
                  <a:outerShdw blurRad="38100" dist="38100" dir="2700000" algn="tl">
                    <a:srgbClr val="000000">
                      <a:alpha val="43137"/>
                    </a:srgbClr>
                  </a:outerShdw>
                </a:effectLst>
              </a:rPr>
              <a:t>Pliny the Younger</a:t>
            </a:r>
          </a:p>
        </p:txBody>
      </p:sp>
      <p:pic>
        <p:nvPicPr>
          <p:cNvPr id="7" name="Picture 6">
            <a:extLst>
              <a:ext uri="{FF2B5EF4-FFF2-40B4-BE49-F238E27FC236}">
                <a16:creationId xmlns:a16="http://schemas.microsoft.com/office/drawing/2014/main" id="{96C01CD0-A721-44F0-81A8-54A45B049B37}"/>
              </a:ext>
            </a:extLst>
          </p:cNvPr>
          <p:cNvPicPr>
            <a:picLocks noChangeAspect="1"/>
          </p:cNvPicPr>
          <p:nvPr/>
        </p:nvPicPr>
        <p:blipFill>
          <a:blip r:embed="rId5"/>
          <a:stretch>
            <a:fillRect/>
          </a:stretch>
        </p:blipFill>
        <p:spPr>
          <a:xfrm>
            <a:off x="8903116" y="1876324"/>
            <a:ext cx="2486025" cy="31053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9886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1" y="1729637"/>
            <a:ext cx="7752471" cy="4694232"/>
          </a:xfrm>
        </p:spPr>
        <p:txBody>
          <a:bodyPr>
            <a:normAutofit/>
          </a:bodyPr>
          <a:lstStyle/>
          <a:p>
            <a:pPr marL="0" indent="0">
              <a:buNone/>
            </a:pPr>
            <a:r>
              <a:rPr lang="en-US" sz="3200" dirty="0">
                <a:effectLst>
                  <a:outerShdw blurRad="38100" dist="38100" dir="2700000" algn="tl">
                    <a:srgbClr val="000000">
                      <a:alpha val="43137"/>
                    </a:srgbClr>
                  </a:outerShdw>
                </a:effectLst>
              </a:rPr>
              <a:t>“affirmed, however, the whole of their guilt, or their error, was, that they were in the habit of meeting on a certain fixed day before it was light, when they sang in alternate verses a hymn </a:t>
            </a:r>
            <a:r>
              <a:rPr lang="en-US" sz="3200" b="1" dirty="0">
                <a:effectLst>
                  <a:outerShdw blurRad="38100" dist="38100" dir="2700000" algn="tl">
                    <a:srgbClr val="000000">
                      <a:alpha val="43137"/>
                    </a:srgbClr>
                  </a:outerShdw>
                </a:effectLst>
              </a:rPr>
              <a:t>to Christ</a:t>
            </a:r>
            <a:r>
              <a:rPr lang="en-US" sz="3200" dirty="0">
                <a:effectLst>
                  <a:outerShdw blurRad="38100" dist="38100" dir="2700000" algn="tl">
                    <a:srgbClr val="000000">
                      <a:alpha val="43137"/>
                    </a:srgbClr>
                  </a:outerShdw>
                </a:effectLst>
              </a:rPr>
              <a:t>, as to a god, and bound themselves by a solemn oath, not to any wicked deeds…”</a:t>
            </a: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435427"/>
            <a:ext cx="10515600" cy="1332411"/>
          </a:xfrm>
        </p:spPr>
        <p:txBody>
          <a:bodyPr>
            <a:normAutofit/>
          </a:bodyPr>
          <a:lstStyle/>
          <a:p>
            <a:r>
              <a:rPr lang="en-US" sz="6600" b="1" u="sng" dirty="0">
                <a:effectLst>
                  <a:outerShdw blurRad="38100" dist="38100" dir="2700000" algn="tl">
                    <a:srgbClr val="000000">
                      <a:alpha val="43137"/>
                    </a:srgbClr>
                  </a:outerShdw>
                </a:effectLst>
              </a:rPr>
              <a:t>Pliny the Younger</a:t>
            </a:r>
          </a:p>
        </p:txBody>
      </p:sp>
      <p:pic>
        <p:nvPicPr>
          <p:cNvPr id="7" name="Picture 6">
            <a:extLst>
              <a:ext uri="{FF2B5EF4-FFF2-40B4-BE49-F238E27FC236}">
                <a16:creationId xmlns:a16="http://schemas.microsoft.com/office/drawing/2014/main" id="{96C01CD0-A721-44F0-81A8-54A45B049B37}"/>
              </a:ext>
            </a:extLst>
          </p:cNvPr>
          <p:cNvPicPr>
            <a:picLocks noChangeAspect="1"/>
          </p:cNvPicPr>
          <p:nvPr/>
        </p:nvPicPr>
        <p:blipFill>
          <a:blip r:embed="rId5"/>
          <a:stretch>
            <a:fillRect/>
          </a:stretch>
        </p:blipFill>
        <p:spPr>
          <a:xfrm>
            <a:off x="8903116" y="1876324"/>
            <a:ext cx="2486025" cy="31053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23384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1" y="1728341"/>
            <a:ext cx="11266714" cy="4030612"/>
          </a:xfrm>
        </p:spPr>
        <p:txBody>
          <a:bodyPr>
            <a:normAutofit/>
          </a:bodyPr>
          <a:lstStyle/>
          <a:p>
            <a:r>
              <a:rPr lang="en-US" sz="3200" dirty="0">
                <a:effectLst>
                  <a:outerShdw blurRad="38100" dist="38100" dir="2700000" algn="tl">
                    <a:srgbClr val="000000">
                      <a:alpha val="43137"/>
                    </a:srgbClr>
                  </a:outerShdw>
                </a:effectLst>
              </a:rPr>
              <a:t>Roman Witnesses </a:t>
            </a:r>
          </a:p>
          <a:p>
            <a:r>
              <a:rPr lang="en-US" sz="3200" dirty="0">
                <a:effectLst>
                  <a:outerShdw blurRad="38100" dist="38100" dir="2700000" algn="tl">
                    <a:srgbClr val="000000">
                      <a:alpha val="43137"/>
                    </a:srgbClr>
                  </a:outerShdw>
                </a:effectLst>
              </a:rPr>
              <a:t>Jewish Witnesses</a:t>
            </a:r>
          </a:p>
          <a:p>
            <a:r>
              <a:rPr lang="en-US" sz="3200" dirty="0">
                <a:effectLst>
                  <a:outerShdw blurRad="38100" dist="38100" dir="2700000" algn="tl">
                    <a:srgbClr val="000000">
                      <a:alpha val="43137"/>
                    </a:srgbClr>
                  </a:outerShdw>
                </a:effectLst>
              </a:rPr>
              <a:t>Early Patristic Witnesses</a:t>
            </a:r>
          </a:p>
          <a:p>
            <a:r>
              <a:rPr lang="en-US" sz="3200" dirty="0">
                <a:effectLst>
                  <a:outerShdw blurRad="38100" dist="38100" dir="2700000" algn="tl">
                    <a:srgbClr val="000000">
                      <a:alpha val="43137"/>
                    </a:srgbClr>
                  </a:outerShdw>
                </a:effectLst>
              </a:rPr>
              <a:t>Christian Witnesses</a:t>
            </a: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435427"/>
            <a:ext cx="10515600" cy="1332411"/>
          </a:xfrm>
        </p:spPr>
        <p:txBody>
          <a:bodyPr>
            <a:normAutofit/>
          </a:bodyPr>
          <a:lstStyle/>
          <a:p>
            <a:r>
              <a:rPr lang="en-US" sz="6600" b="1" u="sng" dirty="0">
                <a:effectLst>
                  <a:outerShdw blurRad="38100" dist="38100" dir="2700000" algn="tl">
                    <a:srgbClr val="000000">
                      <a:alpha val="43137"/>
                    </a:srgbClr>
                  </a:outerShdw>
                </a:effectLst>
              </a:rPr>
              <a:t>The Historicity of Christ</a:t>
            </a:r>
          </a:p>
        </p:txBody>
      </p:sp>
    </p:spTree>
    <p:extLst>
      <p:ext uri="{BB962C8B-B14F-4D97-AF65-F5344CB8AC3E}">
        <p14:creationId xmlns:p14="http://schemas.microsoft.com/office/powerpoint/2010/main" val="211894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1" y="1728341"/>
            <a:ext cx="7565844" cy="4030612"/>
          </a:xfrm>
        </p:spPr>
        <p:txBody>
          <a:bodyPr>
            <a:normAutofit/>
          </a:bodyPr>
          <a:lstStyle/>
          <a:p>
            <a:r>
              <a:rPr lang="en-US" sz="3200" dirty="0">
                <a:effectLst>
                  <a:outerShdw blurRad="38100" dist="38100" dir="2700000" algn="tl">
                    <a:srgbClr val="000000">
                      <a:alpha val="43137"/>
                    </a:srgbClr>
                  </a:outerShdw>
                </a:effectLst>
              </a:rPr>
              <a:t>37 – 100 AD</a:t>
            </a:r>
          </a:p>
          <a:p>
            <a:r>
              <a:rPr lang="en-US" sz="3200" dirty="0">
                <a:effectLst>
                  <a:outerShdw blurRad="38100" dist="38100" dir="2700000" algn="tl">
                    <a:srgbClr val="000000">
                      <a:alpha val="43137"/>
                    </a:srgbClr>
                  </a:outerShdw>
                </a:effectLst>
              </a:rPr>
              <a:t>Born into a Jewish upper class priestly family</a:t>
            </a:r>
          </a:p>
          <a:p>
            <a:r>
              <a:rPr lang="en-US" sz="3200" dirty="0">
                <a:effectLst>
                  <a:outerShdw blurRad="38100" dist="38100" dir="2700000" algn="tl">
                    <a:srgbClr val="000000">
                      <a:alpha val="43137"/>
                    </a:srgbClr>
                  </a:outerShdw>
                </a:effectLst>
              </a:rPr>
              <a:t>At age 19 he became a Pharisee</a:t>
            </a:r>
          </a:p>
          <a:p>
            <a:r>
              <a:rPr lang="en-US" sz="3200" dirty="0">
                <a:effectLst>
                  <a:outerShdw blurRad="38100" dist="38100" dir="2700000" algn="tl">
                    <a:srgbClr val="000000">
                      <a:alpha val="43137"/>
                    </a:srgbClr>
                  </a:outerShdw>
                </a:effectLst>
              </a:rPr>
              <a:t>He later rebelled against Judaism and served under the Roman Empire</a:t>
            </a:r>
          </a:p>
          <a:p>
            <a:r>
              <a:rPr lang="en-US" sz="3200" dirty="0">
                <a:effectLst>
                  <a:outerShdw blurRad="38100" dist="38100" dir="2700000" algn="tl">
                    <a:srgbClr val="000000">
                      <a:alpha val="43137"/>
                    </a:srgbClr>
                  </a:outerShdw>
                </a:effectLst>
              </a:rPr>
              <a:t>Wrote </a:t>
            </a:r>
            <a:r>
              <a:rPr lang="en-US" sz="3200" i="1" dirty="0">
                <a:effectLst>
                  <a:outerShdw blurRad="38100" dist="38100" dir="2700000" algn="tl">
                    <a:srgbClr val="000000">
                      <a:alpha val="43137"/>
                    </a:srgbClr>
                  </a:outerShdw>
                </a:effectLst>
              </a:rPr>
              <a:t>Antiquities of the Jews </a:t>
            </a:r>
            <a:r>
              <a:rPr lang="en-US" sz="3200" dirty="0">
                <a:effectLst>
                  <a:outerShdw blurRad="38100" dist="38100" dir="2700000" algn="tl">
                    <a:srgbClr val="000000">
                      <a:alpha val="43137"/>
                    </a:srgbClr>
                  </a:outerShdw>
                </a:effectLst>
              </a:rPr>
              <a:t>in 94 AD</a:t>
            </a:r>
          </a:p>
          <a:p>
            <a:endParaRPr lang="en-US" sz="3200"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435427"/>
            <a:ext cx="10515600" cy="1332411"/>
          </a:xfrm>
        </p:spPr>
        <p:txBody>
          <a:bodyPr>
            <a:normAutofit/>
          </a:bodyPr>
          <a:lstStyle/>
          <a:p>
            <a:r>
              <a:rPr lang="en-US" sz="6600" b="1" u="sng" dirty="0">
                <a:effectLst>
                  <a:outerShdw blurRad="38100" dist="38100" dir="2700000" algn="tl">
                    <a:srgbClr val="000000">
                      <a:alpha val="43137"/>
                    </a:srgbClr>
                  </a:outerShdw>
                </a:effectLst>
              </a:rPr>
              <a:t>Josephus</a:t>
            </a:r>
          </a:p>
        </p:txBody>
      </p:sp>
      <p:pic>
        <p:nvPicPr>
          <p:cNvPr id="2" name="Picture 1">
            <a:extLst>
              <a:ext uri="{FF2B5EF4-FFF2-40B4-BE49-F238E27FC236}">
                <a16:creationId xmlns:a16="http://schemas.microsoft.com/office/drawing/2014/main" id="{2C9907FF-34C9-493A-BA38-C2AF17E27BA3}"/>
              </a:ext>
            </a:extLst>
          </p:cNvPr>
          <p:cNvPicPr>
            <a:picLocks noChangeAspect="1"/>
          </p:cNvPicPr>
          <p:nvPr/>
        </p:nvPicPr>
        <p:blipFill>
          <a:blip r:embed="rId4"/>
          <a:stretch>
            <a:fillRect/>
          </a:stretch>
        </p:blipFill>
        <p:spPr>
          <a:xfrm>
            <a:off x="9251769" y="2100262"/>
            <a:ext cx="2095500" cy="26574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11331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1" y="1728341"/>
            <a:ext cx="7823019" cy="4030612"/>
          </a:xfrm>
        </p:spPr>
        <p:txBody>
          <a:bodyPr>
            <a:normAutofit/>
          </a:bodyPr>
          <a:lstStyle/>
          <a:p>
            <a:pPr marL="0" indent="0">
              <a:buNone/>
            </a:pPr>
            <a:r>
              <a:rPr lang="en-US" sz="3200" dirty="0">
                <a:effectLst>
                  <a:outerShdw blurRad="38100" dist="38100" dir="2700000" algn="tl">
                    <a:srgbClr val="000000">
                      <a:alpha val="43137"/>
                    </a:srgbClr>
                  </a:outerShdw>
                </a:effectLst>
              </a:rPr>
              <a:t>“And there arose about this time Jesus, a wise man, if indeed we should call him a man; for he was a doer of marvelous deeds, a teacher of men who receive the truth with pleasure. He led away many Jews, and also Greeks. </a:t>
            </a:r>
            <a:r>
              <a:rPr lang="en-US" sz="3200" b="1" dirty="0">
                <a:effectLst>
                  <a:outerShdw blurRad="38100" dist="38100" dir="2700000" algn="tl">
                    <a:srgbClr val="000000">
                      <a:alpha val="43137"/>
                    </a:srgbClr>
                  </a:outerShdw>
                </a:effectLst>
              </a:rPr>
              <a:t>This man was the Christ</a:t>
            </a:r>
            <a:r>
              <a:rPr lang="en-US" sz="3200" dirty="0">
                <a:effectLst>
                  <a:outerShdw blurRad="38100" dist="38100" dir="2700000" algn="tl">
                    <a:srgbClr val="000000">
                      <a:alpha val="43137"/>
                    </a:srgbClr>
                  </a:outerShdw>
                </a:effectLst>
              </a:rPr>
              <a:t>. And when Pilate had condemned him to the cross on his impeachment by the chief men among us…</a:t>
            </a: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435427"/>
            <a:ext cx="10515600" cy="1332411"/>
          </a:xfrm>
        </p:spPr>
        <p:txBody>
          <a:bodyPr>
            <a:normAutofit/>
          </a:bodyPr>
          <a:lstStyle/>
          <a:p>
            <a:r>
              <a:rPr lang="en-US" sz="6600" b="1" u="sng" dirty="0">
                <a:effectLst>
                  <a:outerShdw blurRad="38100" dist="38100" dir="2700000" algn="tl">
                    <a:srgbClr val="000000">
                      <a:alpha val="43137"/>
                    </a:srgbClr>
                  </a:outerShdw>
                </a:effectLst>
              </a:rPr>
              <a:t>Josephus</a:t>
            </a:r>
          </a:p>
        </p:txBody>
      </p:sp>
      <p:pic>
        <p:nvPicPr>
          <p:cNvPr id="7" name="Picture 6">
            <a:extLst>
              <a:ext uri="{FF2B5EF4-FFF2-40B4-BE49-F238E27FC236}">
                <a16:creationId xmlns:a16="http://schemas.microsoft.com/office/drawing/2014/main" id="{EFC0E0F8-BD79-4930-BC23-24BBC3F47568}"/>
              </a:ext>
            </a:extLst>
          </p:cNvPr>
          <p:cNvPicPr>
            <a:picLocks noChangeAspect="1"/>
          </p:cNvPicPr>
          <p:nvPr/>
        </p:nvPicPr>
        <p:blipFill>
          <a:blip r:embed="rId5"/>
          <a:stretch>
            <a:fillRect/>
          </a:stretch>
        </p:blipFill>
        <p:spPr>
          <a:xfrm>
            <a:off x="9251769" y="2100262"/>
            <a:ext cx="2095500" cy="26574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704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1" y="1728341"/>
            <a:ext cx="7823019" cy="4030612"/>
          </a:xfrm>
        </p:spPr>
        <p:txBody>
          <a:bodyPr>
            <a:normAutofit/>
          </a:bodyPr>
          <a:lstStyle/>
          <a:p>
            <a:pPr marL="0" indent="0">
              <a:buNone/>
            </a:pPr>
            <a:r>
              <a:rPr lang="en-US" sz="3200" dirty="0">
                <a:effectLst>
                  <a:outerShdw blurRad="38100" dist="38100" dir="2700000" algn="tl">
                    <a:srgbClr val="000000">
                      <a:alpha val="43137"/>
                    </a:srgbClr>
                  </a:outerShdw>
                </a:effectLst>
              </a:rPr>
              <a:t>“those who had loved him at first did not cease; </a:t>
            </a:r>
            <a:r>
              <a:rPr lang="en-US" sz="3200" b="1" dirty="0">
                <a:effectLst>
                  <a:outerShdw blurRad="38100" dist="38100" dir="2700000" algn="tl">
                    <a:srgbClr val="000000">
                      <a:alpha val="43137"/>
                    </a:srgbClr>
                  </a:outerShdw>
                </a:effectLst>
              </a:rPr>
              <a:t>for he appeared to them on the third day alive again</a:t>
            </a:r>
            <a:r>
              <a:rPr lang="en-US" sz="3200" dirty="0">
                <a:effectLst>
                  <a:outerShdw blurRad="38100" dist="38100" dir="2700000" algn="tl">
                    <a:srgbClr val="000000">
                      <a:alpha val="43137"/>
                    </a:srgbClr>
                  </a:outerShdw>
                </a:effectLst>
              </a:rPr>
              <a:t>, </a:t>
            </a:r>
            <a:r>
              <a:rPr lang="en-US" sz="3200" b="1" dirty="0">
                <a:effectLst>
                  <a:outerShdw blurRad="38100" dist="38100" dir="2700000" algn="tl">
                    <a:srgbClr val="000000">
                      <a:alpha val="43137"/>
                    </a:srgbClr>
                  </a:outerShdw>
                </a:effectLst>
              </a:rPr>
              <a:t>the divine prophets having spoken these and thousands of other wonderful things about him</a:t>
            </a:r>
            <a:r>
              <a:rPr lang="en-US" sz="3200" dirty="0">
                <a:effectLst>
                  <a:outerShdw blurRad="38100" dist="38100" dir="2700000" algn="tl">
                    <a:srgbClr val="000000">
                      <a:alpha val="43137"/>
                    </a:srgbClr>
                  </a:outerShdw>
                </a:effectLst>
              </a:rPr>
              <a:t>: and even now the tribe of Christians, so named after him, has not yet died out.”</a:t>
            </a: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435427"/>
            <a:ext cx="10515600" cy="1332411"/>
          </a:xfrm>
        </p:spPr>
        <p:txBody>
          <a:bodyPr>
            <a:normAutofit/>
          </a:bodyPr>
          <a:lstStyle/>
          <a:p>
            <a:r>
              <a:rPr lang="en-US" sz="6600" b="1" u="sng" dirty="0">
                <a:effectLst>
                  <a:outerShdw blurRad="38100" dist="38100" dir="2700000" algn="tl">
                    <a:srgbClr val="000000">
                      <a:alpha val="43137"/>
                    </a:srgbClr>
                  </a:outerShdw>
                </a:effectLst>
              </a:rPr>
              <a:t>Josephus</a:t>
            </a:r>
          </a:p>
        </p:txBody>
      </p:sp>
      <p:pic>
        <p:nvPicPr>
          <p:cNvPr id="7" name="Picture 6">
            <a:extLst>
              <a:ext uri="{FF2B5EF4-FFF2-40B4-BE49-F238E27FC236}">
                <a16:creationId xmlns:a16="http://schemas.microsoft.com/office/drawing/2014/main" id="{EFC0E0F8-BD79-4930-BC23-24BBC3F47568}"/>
              </a:ext>
            </a:extLst>
          </p:cNvPr>
          <p:cNvPicPr>
            <a:picLocks noChangeAspect="1"/>
          </p:cNvPicPr>
          <p:nvPr/>
        </p:nvPicPr>
        <p:blipFill>
          <a:blip r:embed="rId5"/>
          <a:stretch>
            <a:fillRect/>
          </a:stretch>
        </p:blipFill>
        <p:spPr>
          <a:xfrm>
            <a:off x="9251769" y="2100262"/>
            <a:ext cx="2095500" cy="26574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03913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1" y="1728341"/>
            <a:ext cx="7823019" cy="4030612"/>
          </a:xfrm>
        </p:spPr>
        <p:txBody>
          <a:bodyPr>
            <a:normAutofit/>
          </a:bodyPr>
          <a:lstStyle/>
          <a:p>
            <a:pPr marL="0" indent="0">
              <a:buNone/>
            </a:pPr>
            <a:r>
              <a:rPr lang="en-US" sz="3200" dirty="0">
                <a:effectLst>
                  <a:outerShdw blurRad="38100" dist="38100" dir="2700000" algn="tl">
                    <a:srgbClr val="000000">
                      <a:alpha val="43137"/>
                    </a:srgbClr>
                  </a:outerShdw>
                </a:effectLst>
              </a:rPr>
              <a:t>“a man named James, the brother of Jesus who was called the Christ, and certain others. He (</a:t>
            </a:r>
            <a:r>
              <a:rPr lang="en-US" sz="3200" dirty="0" err="1">
                <a:effectLst>
                  <a:outerShdw blurRad="38100" dist="38100" dir="2700000" algn="tl">
                    <a:srgbClr val="000000">
                      <a:alpha val="43137"/>
                    </a:srgbClr>
                  </a:outerShdw>
                </a:effectLst>
              </a:rPr>
              <a:t>Ananus</a:t>
            </a:r>
            <a:r>
              <a:rPr lang="en-US" sz="3200" dirty="0">
                <a:effectLst>
                  <a:outerShdw blurRad="38100" dist="38100" dir="2700000" algn="tl">
                    <a:srgbClr val="000000">
                      <a:alpha val="43137"/>
                    </a:srgbClr>
                  </a:outerShdw>
                </a:effectLst>
              </a:rPr>
              <a:t> before the Sanhedrin) accused them of having transgressed the law, and condemned them to be stoned to death.”</a:t>
            </a: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435427"/>
            <a:ext cx="10515600" cy="1332411"/>
          </a:xfrm>
        </p:spPr>
        <p:txBody>
          <a:bodyPr>
            <a:normAutofit/>
          </a:bodyPr>
          <a:lstStyle/>
          <a:p>
            <a:r>
              <a:rPr lang="en-US" sz="6600" b="1" u="sng" dirty="0">
                <a:effectLst>
                  <a:outerShdw blurRad="38100" dist="38100" dir="2700000" algn="tl">
                    <a:srgbClr val="000000">
                      <a:alpha val="43137"/>
                    </a:srgbClr>
                  </a:outerShdw>
                </a:effectLst>
              </a:rPr>
              <a:t>Josephus</a:t>
            </a:r>
          </a:p>
        </p:txBody>
      </p:sp>
      <p:pic>
        <p:nvPicPr>
          <p:cNvPr id="7" name="Picture 6">
            <a:extLst>
              <a:ext uri="{FF2B5EF4-FFF2-40B4-BE49-F238E27FC236}">
                <a16:creationId xmlns:a16="http://schemas.microsoft.com/office/drawing/2014/main" id="{EFC0E0F8-BD79-4930-BC23-24BBC3F47568}"/>
              </a:ext>
            </a:extLst>
          </p:cNvPr>
          <p:cNvPicPr>
            <a:picLocks noChangeAspect="1"/>
          </p:cNvPicPr>
          <p:nvPr/>
        </p:nvPicPr>
        <p:blipFill>
          <a:blip r:embed="rId5"/>
          <a:stretch>
            <a:fillRect/>
          </a:stretch>
        </p:blipFill>
        <p:spPr>
          <a:xfrm>
            <a:off x="9251769" y="2100262"/>
            <a:ext cx="2095500" cy="26574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66978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1" y="1728341"/>
            <a:ext cx="11266714" cy="4030612"/>
          </a:xfrm>
        </p:spPr>
        <p:txBody>
          <a:bodyPr>
            <a:normAutofit/>
          </a:bodyPr>
          <a:lstStyle/>
          <a:p>
            <a:r>
              <a:rPr lang="en-US" sz="3200" dirty="0">
                <a:effectLst>
                  <a:outerShdw blurRad="38100" dist="38100" dir="2700000" algn="tl">
                    <a:srgbClr val="000000">
                      <a:alpha val="43137"/>
                    </a:srgbClr>
                  </a:outerShdw>
                </a:effectLst>
              </a:rPr>
              <a:t>Roman Witnesses </a:t>
            </a:r>
          </a:p>
          <a:p>
            <a:r>
              <a:rPr lang="en-US" sz="3200" dirty="0">
                <a:effectLst>
                  <a:outerShdw blurRad="38100" dist="38100" dir="2700000" algn="tl">
                    <a:srgbClr val="000000">
                      <a:alpha val="43137"/>
                    </a:srgbClr>
                  </a:outerShdw>
                </a:effectLst>
              </a:rPr>
              <a:t>Jewish Witnesses</a:t>
            </a:r>
          </a:p>
          <a:p>
            <a:r>
              <a:rPr lang="en-US" sz="3200" dirty="0">
                <a:effectLst>
                  <a:outerShdw blurRad="38100" dist="38100" dir="2700000" algn="tl">
                    <a:srgbClr val="000000">
                      <a:alpha val="43137"/>
                    </a:srgbClr>
                  </a:outerShdw>
                </a:effectLst>
              </a:rPr>
              <a:t>Early Patristic Witnesses</a:t>
            </a:r>
          </a:p>
          <a:p>
            <a:r>
              <a:rPr lang="en-US" sz="3200" dirty="0">
                <a:effectLst>
                  <a:outerShdw blurRad="38100" dist="38100" dir="2700000" algn="tl">
                    <a:srgbClr val="000000">
                      <a:alpha val="43137"/>
                    </a:srgbClr>
                  </a:outerShdw>
                </a:effectLst>
              </a:rPr>
              <a:t>Christian Witnesses</a:t>
            </a: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435427"/>
            <a:ext cx="10515600" cy="1332411"/>
          </a:xfrm>
        </p:spPr>
        <p:txBody>
          <a:bodyPr>
            <a:normAutofit/>
          </a:bodyPr>
          <a:lstStyle/>
          <a:p>
            <a:r>
              <a:rPr lang="en-US" sz="6600" b="1" u="sng" dirty="0">
                <a:effectLst>
                  <a:outerShdw blurRad="38100" dist="38100" dir="2700000" algn="tl">
                    <a:srgbClr val="000000">
                      <a:alpha val="43137"/>
                    </a:srgbClr>
                  </a:outerShdw>
                </a:effectLst>
              </a:rPr>
              <a:t>The Historicity of Christ</a:t>
            </a:r>
          </a:p>
        </p:txBody>
      </p:sp>
    </p:spTree>
    <p:extLst>
      <p:ext uri="{BB962C8B-B14F-4D97-AF65-F5344CB8AC3E}">
        <p14:creationId xmlns:p14="http://schemas.microsoft.com/office/powerpoint/2010/main" val="3043283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1" y="1728341"/>
            <a:ext cx="6680019" cy="4030612"/>
          </a:xfrm>
        </p:spPr>
        <p:txBody>
          <a:bodyPr>
            <a:normAutofit/>
          </a:bodyPr>
          <a:lstStyle/>
          <a:p>
            <a:r>
              <a:rPr lang="en-US" sz="3200" dirty="0">
                <a:effectLst>
                  <a:outerShdw blurRad="38100" dist="38100" dir="2700000" algn="tl">
                    <a:srgbClr val="000000">
                      <a:alpha val="43137"/>
                    </a:srgbClr>
                  </a:outerShdw>
                </a:effectLst>
              </a:rPr>
              <a:t>69 – 155 AD</a:t>
            </a:r>
          </a:p>
          <a:p>
            <a:r>
              <a:rPr lang="en-US" sz="3200" dirty="0">
                <a:effectLst>
                  <a:outerShdw blurRad="38100" dist="38100" dir="2700000" algn="tl">
                    <a:srgbClr val="000000">
                      <a:alpha val="43137"/>
                    </a:srgbClr>
                  </a:outerShdw>
                </a:effectLst>
              </a:rPr>
              <a:t>Christian Bishop of Smyrna</a:t>
            </a:r>
          </a:p>
          <a:p>
            <a:r>
              <a:rPr lang="en-US" sz="3200" dirty="0">
                <a:effectLst>
                  <a:outerShdw blurRad="38100" dist="38100" dir="2700000" algn="tl">
                    <a:srgbClr val="000000">
                      <a:alpha val="43137"/>
                    </a:srgbClr>
                  </a:outerShdw>
                </a:effectLst>
              </a:rPr>
              <a:t>Died a martyr, burned at the stake</a:t>
            </a:r>
          </a:p>
          <a:p>
            <a:r>
              <a:rPr lang="en-US" sz="3200" dirty="0">
                <a:effectLst>
                  <a:outerShdw blurRad="38100" dist="38100" dir="2700000" algn="tl">
                    <a:srgbClr val="000000">
                      <a:alpha val="43137"/>
                    </a:srgbClr>
                  </a:outerShdw>
                </a:effectLst>
              </a:rPr>
              <a:t>Wrote letter to the Philippians</a:t>
            </a:r>
          </a:p>
          <a:p>
            <a:endParaRPr lang="en-US" sz="3200"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435427"/>
            <a:ext cx="10515600" cy="1332411"/>
          </a:xfrm>
        </p:spPr>
        <p:txBody>
          <a:bodyPr>
            <a:normAutofit/>
          </a:bodyPr>
          <a:lstStyle/>
          <a:p>
            <a:r>
              <a:rPr lang="en-US" sz="6600" b="1" u="sng" dirty="0">
                <a:effectLst>
                  <a:outerShdw blurRad="38100" dist="38100" dir="2700000" algn="tl">
                    <a:srgbClr val="000000">
                      <a:alpha val="43137"/>
                    </a:srgbClr>
                  </a:outerShdw>
                </a:effectLst>
              </a:rPr>
              <a:t>Polycarp</a:t>
            </a:r>
          </a:p>
        </p:txBody>
      </p:sp>
      <p:pic>
        <p:nvPicPr>
          <p:cNvPr id="2" name="Picture 1">
            <a:extLst>
              <a:ext uri="{FF2B5EF4-FFF2-40B4-BE49-F238E27FC236}">
                <a16:creationId xmlns:a16="http://schemas.microsoft.com/office/drawing/2014/main" id="{6D07BB0A-119D-49E3-9AD0-98D5D1FFDCB6}"/>
              </a:ext>
            </a:extLst>
          </p:cNvPr>
          <p:cNvPicPr>
            <a:picLocks noChangeAspect="1"/>
          </p:cNvPicPr>
          <p:nvPr/>
        </p:nvPicPr>
        <p:blipFill>
          <a:blip r:embed="rId4"/>
          <a:stretch>
            <a:fillRect/>
          </a:stretch>
        </p:blipFill>
        <p:spPr>
          <a:xfrm>
            <a:off x="8577262" y="1528901"/>
            <a:ext cx="2276583" cy="35147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49854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1" y="1497872"/>
            <a:ext cx="11266714" cy="4030612"/>
          </a:xfrm>
        </p:spPr>
        <p:txBody>
          <a:bodyPr>
            <a:normAutofit/>
          </a:bodyPr>
          <a:lstStyle/>
          <a:p>
            <a:r>
              <a:rPr lang="en-US" sz="3600" dirty="0">
                <a:effectLst>
                  <a:outerShdw blurRad="38100" dist="38100" dir="2700000" algn="tl">
                    <a:srgbClr val="000000">
                      <a:alpha val="43137"/>
                    </a:srgbClr>
                  </a:outerShdw>
                </a:effectLst>
              </a:rPr>
              <a:t>The Importance of the Resurrection</a:t>
            </a:r>
          </a:p>
          <a:p>
            <a:r>
              <a:rPr lang="en-US" sz="3600" dirty="0">
                <a:effectLst>
                  <a:outerShdw blurRad="38100" dist="38100" dir="2700000" algn="tl">
                    <a:srgbClr val="000000">
                      <a:alpha val="43137"/>
                    </a:srgbClr>
                  </a:outerShdw>
                </a:effectLst>
              </a:rPr>
              <a:t>The Historicity of Christ</a:t>
            </a:r>
          </a:p>
          <a:p>
            <a:r>
              <a:rPr lang="en-US" sz="3600" dirty="0">
                <a:effectLst>
                  <a:outerShdw blurRad="38100" dist="38100" dir="2700000" algn="tl">
                    <a:srgbClr val="000000">
                      <a:alpha val="43137"/>
                    </a:srgbClr>
                  </a:outerShdw>
                </a:effectLst>
              </a:rPr>
              <a:t>The Authenticity of Scripture</a:t>
            </a:r>
          </a:p>
          <a:p>
            <a:r>
              <a:rPr lang="en-US" sz="3600" dirty="0">
                <a:effectLst>
                  <a:outerShdw blurRad="38100" dist="38100" dir="2700000" algn="tl">
                    <a:srgbClr val="000000">
                      <a:alpha val="43137"/>
                    </a:srgbClr>
                  </a:outerShdw>
                </a:effectLst>
              </a:rPr>
              <a:t>Who was Jesus?</a:t>
            </a:r>
          </a:p>
          <a:p>
            <a:r>
              <a:rPr lang="en-US" sz="3600" dirty="0">
                <a:effectLst>
                  <a:outerShdw blurRad="38100" dist="38100" dir="2700000" algn="tl">
                    <a:srgbClr val="000000">
                      <a:alpha val="43137"/>
                    </a:srgbClr>
                  </a:outerShdw>
                </a:effectLst>
              </a:rPr>
              <a:t>The Resurrection</a:t>
            </a:r>
          </a:p>
          <a:p>
            <a:r>
              <a:rPr lang="en-US" sz="3600" dirty="0">
                <a:effectLst>
                  <a:outerShdw blurRad="38100" dist="38100" dir="2700000" algn="tl">
                    <a:srgbClr val="000000">
                      <a:alpha val="43137"/>
                    </a:srgbClr>
                  </a:outerShdw>
                </a:effectLst>
              </a:rPr>
              <a:t>Application</a:t>
            </a:r>
          </a:p>
          <a:p>
            <a:endParaRPr lang="en-US" sz="3600" dirty="0">
              <a:effectLst>
                <a:outerShdw blurRad="38100" dist="38100" dir="2700000" algn="tl">
                  <a:srgbClr val="000000">
                    <a:alpha val="43137"/>
                  </a:srgbClr>
                </a:outerShdw>
              </a:effectLst>
            </a:endParaRPr>
          </a:p>
          <a:p>
            <a:endParaRPr lang="en-US" sz="3600"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165461"/>
            <a:ext cx="10515600" cy="1332411"/>
          </a:xfrm>
        </p:spPr>
        <p:txBody>
          <a:bodyPr>
            <a:normAutofit/>
          </a:bodyPr>
          <a:lstStyle/>
          <a:p>
            <a:r>
              <a:rPr lang="en-US" sz="6600" b="1" u="sng" dirty="0">
                <a:effectLst>
                  <a:outerShdw blurRad="38100" dist="38100" dir="2700000" algn="tl">
                    <a:srgbClr val="000000">
                      <a:alpha val="43137"/>
                    </a:srgbClr>
                  </a:outerShdw>
                </a:effectLst>
              </a:rPr>
              <a:t>Overview</a:t>
            </a:r>
          </a:p>
        </p:txBody>
      </p:sp>
    </p:spTree>
    <p:extLst>
      <p:ext uri="{BB962C8B-B14F-4D97-AF65-F5344CB8AC3E}">
        <p14:creationId xmlns:p14="http://schemas.microsoft.com/office/powerpoint/2010/main" val="2258081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1" y="1728341"/>
            <a:ext cx="7356294" cy="4030612"/>
          </a:xfrm>
        </p:spPr>
        <p:txBody>
          <a:bodyPr>
            <a:normAutofit/>
          </a:bodyPr>
          <a:lstStyle/>
          <a:p>
            <a:pPr marL="0" indent="0">
              <a:buNone/>
            </a:pPr>
            <a:r>
              <a:rPr lang="en-US" sz="3200" dirty="0">
                <a:effectLst>
                  <a:outerShdw blurRad="38100" dist="38100" dir="2700000" algn="tl">
                    <a:srgbClr val="000000">
                      <a:alpha val="43137"/>
                    </a:srgbClr>
                  </a:outerShdw>
                </a:effectLst>
              </a:rPr>
              <a:t>“I have greatly rejoiced with you in our Lord Jesus Christ, because you have followed the example of true love (as displayed by God)….and brings forth fruit to our Lord Jesus Christ, who for our sins suffered even unto death, whom God raised from the dead, having loosed the bands of the grave.”</a:t>
            </a: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435427"/>
            <a:ext cx="10515600" cy="1332411"/>
          </a:xfrm>
        </p:spPr>
        <p:txBody>
          <a:bodyPr>
            <a:normAutofit/>
          </a:bodyPr>
          <a:lstStyle/>
          <a:p>
            <a:r>
              <a:rPr lang="en-US" sz="6600" b="1" u="sng" dirty="0">
                <a:effectLst>
                  <a:outerShdw blurRad="38100" dist="38100" dir="2700000" algn="tl">
                    <a:srgbClr val="000000">
                      <a:alpha val="43137"/>
                    </a:srgbClr>
                  </a:outerShdw>
                </a:effectLst>
              </a:rPr>
              <a:t>Polycarp</a:t>
            </a:r>
          </a:p>
        </p:txBody>
      </p:sp>
      <p:pic>
        <p:nvPicPr>
          <p:cNvPr id="7" name="Picture 6">
            <a:extLst>
              <a:ext uri="{FF2B5EF4-FFF2-40B4-BE49-F238E27FC236}">
                <a16:creationId xmlns:a16="http://schemas.microsoft.com/office/drawing/2014/main" id="{96FB3BA5-5456-4871-8D1B-115E7F742687}"/>
              </a:ext>
            </a:extLst>
          </p:cNvPr>
          <p:cNvPicPr>
            <a:picLocks noChangeAspect="1"/>
          </p:cNvPicPr>
          <p:nvPr/>
        </p:nvPicPr>
        <p:blipFill>
          <a:blip r:embed="rId4"/>
          <a:stretch>
            <a:fillRect/>
          </a:stretch>
        </p:blipFill>
        <p:spPr>
          <a:xfrm>
            <a:off x="8577262" y="1528901"/>
            <a:ext cx="2276583" cy="35147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1184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1038224" y="5151436"/>
            <a:ext cx="2286001" cy="862687"/>
          </a:xfrm>
        </p:spPr>
        <p:txBody>
          <a:bodyPr>
            <a:normAutofit fontScale="85000" lnSpcReduction="20000"/>
          </a:bodyPr>
          <a:lstStyle/>
          <a:p>
            <a:pPr marL="0" indent="0" algn="ctr">
              <a:buNone/>
            </a:pPr>
            <a:r>
              <a:rPr lang="en-US" sz="3200" dirty="0">
                <a:effectLst>
                  <a:outerShdw blurRad="38100" dist="38100" dir="2700000" algn="tl">
                    <a:srgbClr val="000000">
                      <a:alpha val="43137"/>
                    </a:srgbClr>
                  </a:outerShdw>
                </a:effectLst>
              </a:rPr>
              <a:t>Ignatius </a:t>
            </a:r>
          </a:p>
          <a:p>
            <a:pPr marL="0" indent="0" algn="ctr">
              <a:buNone/>
            </a:pPr>
            <a:r>
              <a:rPr lang="en-US" sz="3200" dirty="0">
                <a:effectLst>
                  <a:outerShdw blurRad="38100" dist="38100" dir="2700000" algn="tl">
                    <a:srgbClr val="000000">
                      <a:alpha val="43137"/>
                    </a:srgbClr>
                  </a:outerShdw>
                </a:effectLst>
              </a:rPr>
              <a:t>(35 – 108 AD)</a:t>
            </a: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435427"/>
            <a:ext cx="10515600" cy="1332411"/>
          </a:xfrm>
        </p:spPr>
        <p:txBody>
          <a:bodyPr>
            <a:normAutofit/>
          </a:bodyPr>
          <a:lstStyle/>
          <a:p>
            <a:r>
              <a:rPr lang="en-US" sz="6600" b="1" u="sng" dirty="0">
                <a:effectLst>
                  <a:outerShdw blurRad="38100" dist="38100" dir="2700000" algn="tl">
                    <a:srgbClr val="000000">
                      <a:alpha val="43137"/>
                    </a:srgbClr>
                  </a:outerShdw>
                </a:effectLst>
              </a:rPr>
              <a:t>Patristic Witnesses</a:t>
            </a:r>
          </a:p>
        </p:txBody>
      </p:sp>
      <p:pic>
        <p:nvPicPr>
          <p:cNvPr id="5" name="Picture 4">
            <a:extLst>
              <a:ext uri="{FF2B5EF4-FFF2-40B4-BE49-F238E27FC236}">
                <a16:creationId xmlns:a16="http://schemas.microsoft.com/office/drawing/2014/main" id="{EBDAB580-EBDE-43D8-B483-554D2754F43E}"/>
              </a:ext>
            </a:extLst>
          </p:cNvPr>
          <p:cNvPicPr>
            <a:picLocks noChangeAspect="1"/>
          </p:cNvPicPr>
          <p:nvPr/>
        </p:nvPicPr>
        <p:blipFill>
          <a:blip r:embed="rId4"/>
          <a:stretch>
            <a:fillRect/>
          </a:stretch>
        </p:blipFill>
        <p:spPr>
          <a:xfrm>
            <a:off x="8136134" y="1723336"/>
            <a:ext cx="2551684" cy="318153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7DEEAA4F-EC14-4F10-BC7D-FCF5740E97A1}"/>
              </a:ext>
            </a:extLst>
          </p:cNvPr>
          <p:cNvPicPr>
            <a:picLocks noChangeAspect="1"/>
          </p:cNvPicPr>
          <p:nvPr/>
        </p:nvPicPr>
        <p:blipFill>
          <a:blip r:embed="rId5"/>
          <a:stretch>
            <a:fillRect/>
          </a:stretch>
        </p:blipFill>
        <p:spPr>
          <a:xfrm>
            <a:off x="4389738" y="1722279"/>
            <a:ext cx="2680883" cy="3181530"/>
          </a:xfrm>
          <a:prstGeom prst="rect">
            <a:avLst/>
          </a:prstGeom>
          <a:ln>
            <a:noFill/>
          </a:ln>
          <a:effectLst>
            <a:outerShdw blurRad="292100" dist="139700" dir="2700000" algn="tl" rotWithShape="0">
              <a:srgbClr val="333333">
                <a:alpha val="65000"/>
              </a:srgbClr>
            </a:outerShdw>
          </a:effectLst>
        </p:spPr>
      </p:pic>
      <p:sp>
        <p:nvSpPr>
          <p:cNvPr id="10" name="Content Placeholder 2">
            <a:extLst>
              <a:ext uri="{FF2B5EF4-FFF2-40B4-BE49-F238E27FC236}">
                <a16:creationId xmlns:a16="http://schemas.microsoft.com/office/drawing/2014/main" id="{F5AC63F7-CA61-43CB-8FED-4F0DDB747D8B}"/>
              </a:ext>
            </a:extLst>
          </p:cNvPr>
          <p:cNvSpPr txBox="1">
            <a:spLocks/>
          </p:cNvSpPr>
          <p:nvPr/>
        </p:nvSpPr>
        <p:spPr>
          <a:xfrm>
            <a:off x="4389738" y="5127480"/>
            <a:ext cx="2680883" cy="974273"/>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dirty="0">
                <a:effectLst>
                  <a:outerShdw blurRad="38100" dist="38100" dir="2700000" algn="tl">
                    <a:srgbClr val="000000">
                      <a:alpha val="43137"/>
                    </a:srgbClr>
                  </a:outerShdw>
                </a:effectLst>
              </a:rPr>
              <a:t>Clement of Rome</a:t>
            </a:r>
          </a:p>
          <a:p>
            <a:pPr marL="0" indent="0" algn="ctr">
              <a:buFont typeface="Arial" panose="020B0604020202020204" pitchFamily="34" charset="0"/>
              <a:buNone/>
            </a:pPr>
            <a:r>
              <a:rPr lang="en-US" sz="3200" dirty="0">
                <a:effectLst>
                  <a:outerShdw blurRad="38100" dist="38100" dir="2700000" algn="tl">
                    <a:srgbClr val="000000">
                      <a:alpha val="43137"/>
                    </a:srgbClr>
                  </a:outerShdw>
                </a:effectLst>
              </a:rPr>
              <a:t> (35 – 99 AD)</a:t>
            </a:r>
          </a:p>
        </p:txBody>
      </p:sp>
      <p:sp>
        <p:nvSpPr>
          <p:cNvPr id="11" name="Content Placeholder 2">
            <a:extLst>
              <a:ext uri="{FF2B5EF4-FFF2-40B4-BE49-F238E27FC236}">
                <a16:creationId xmlns:a16="http://schemas.microsoft.com/office/drawing/2014/main" id="{5D91688F-2E08-4C07-8BA7-00F826F7F62E}"/>
              </a:ext>
            </a:extLst>
          </p:cNvPr>
          <p:cNvSpPr txBox="1">
            <a:spLocks/>
          </p:cNvSpPr>
          <p:nvPr/>
        </p:nvSpPr>
        <p:spPr>
          <a:xfrm>
            <a:off x="8136133" y="5127480"/>
            <a:ext cx="2551685" cy="9742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700" dirty="0">
                <a:effectLst>
                  <a:outerShdw blurRad="38100" dist="38100" dir="2700000" algn="tl">
                    <a:srgbClr val="000000">
                      <a:alpha val="43137"/>
                    </a:srgbClr>
                  </a:outerShdw>
                </a:effectLst>
              </a:rPr>
              <a:t>Justin Martyr</a:t>
            </a:r>
          </a:p>
          <a:p>
            <a:pPr marL="0" indent="0" algn="ctr">
              <a:buFont typeface="Arial" panose="020B0604020202020204" pitchFamily="34" charset="0"/>
              <a:buNone/>
            </a:pPr>
            <a:r>
              <a:rPr lang="en-US" sz="2700" dirty="0">
                <a:effectLst>
                  <a:outerShdw blurRad="38100" dist="38100" dir="2700000" algn="tl">
                    <a:srgbClr val="000000">
                      <a:alpha val="43137"/>
                    </a:srgbClr>
                  </a:outerShdw>
                </a:effectLst>
              </a:rPr>
              <a:t> (100 – 165 AD)</a:t>
            </a:r>
          </a:p>
        </p:txBody>
      </p:sp>
      <p:pic>
        <p:nvPicPr>
          <p:cNvPr id="12" name="Picture 11">
            <a:extLst>
              <a:ext uri="{FF2B5EF4-FFF2-40B4-BE49-F238E27FC236}">
                <a16:creationId xmlns:a16="http://schemas.microsoft.com/office/drawing/2014/main" id="{97DBA079-442C-4AB3-A1D3-AC917FC1EA8E}"/>
              </a:ext>
            </a:extLst>
          </p:cNvPr>
          <p:cNvPicPr>
            <a:picLocks noChangeAspect="1"/>
          </p:cNvPicPr>
          <p:nvPr/>
        </p:nvPicPr>
        <p:blipFill rotWithShape="1">
          <a:blip r:embed="rId6"/>
          <a:srcRect l="2440" t="3587" r="3048" b="633"/>
          <a:stretch/>
        </p:blipFill>
        <p:spPr>
          <a:xfrm>
            <a:off x="1038225" y="1767838"/>
            <a:ext cx="2286000" cy="31815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96787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1" y="1728341"/>
            <a:ext cx="11266714" cy="4030612"/>
          </a:xfrm>
        </p:spPr>
        <p:txBody>
          <a:bodyPr>
            <a:normAutofit/>
          </a:bodyPr>
          <a:lstStyle/>
          <a:p>
            <a:r>
              <a:rPr lang="en-US" sz="3200" dirty="0">
                <a:effectLst>
                  <a:outerShdw blurRad="38100" dist="38100" dir="2700000" algn="tl">
                    <a:srgbClr val="000000">
                      <a:alpha val="43137"/>
                    </a:srgbClr>
                  </a:outerShdw>
                </a:effectLst>
              </a:rPr>
              <a:t>Roman Witnesses </a:t>
            </a:r>
          </a:p>
          <a:p>
            <a:r>
              <a:rPr lang="en-US" sz="3200" dirty="0">
                <a:effectLst>
                  <a:outerShdw blurRad="38100" dist="38100" dir="2700000" algn="tl">
                    <a:srgbClr val="000000">
                      <a:alpha val="43137"/>
                    </a:srgbClr>
                  </a:outerShdw>
                </a:effectLst>
              </a:rPr>
              <a:t>Jewish Witnesses</a:t>
            </a:r>
          </a:p>
          <a:p>
            <a:r>
              <a:rPr lang="en-US" sz="3200" dirty="0">
                <a:effectLst>
                  <a:outerShdw blurRad="38100" dist="38100" dir="2700000" algn="tl">
                    <a:srgbClr val="000000">
                      <a:alpha val="43137"/>
                    </a:srgbClr>
                  </a:outerShdw>
                </a:effectLst>
              </a:rPr>
              <a:t>Early Patristic Witnesses</a:t>
            </a:r>
          </a:p>
          <a:p>
            <a:r>
              <a:rPr lang="en-US" sz="3200" dirty="0">
                <a:effectLst>
                  <a:outerShdw blurRad="38100" dist="38100" dir="2700000" algn="tl">
                    <a:srgbClr val="000000">
                      <a:alpha val="43137"/>
                    </a:srgbClr>
                  </a:outerShdw>
                </a:effectLst>
              </a:rPr>
              <a:t>Christian Witnesses</a:t>
            </a: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435427"/>
            <a:ext cx="10515600" cy="1332411"/>
          </a:xfrm>
        </p:spPr>
        <p:txBody>
          <a:bodyPr>
            <a:normAutofit/>
          </a:bodyPr>
          <a:lstStyle/>
          <a:p>
            <a:r>
              <a:rPr lang="en-US" sz="6600" b="1" u="sng" dirty="0">
                <a:effectLst>
                  <a:outerShdw blurRad="38100" dist="38100" dir="2700000" algn="tl">
                    <a:srgbClr val="000000">
                      <a:alpha val="43137"/>
                    </a:srgbClr>
                  </a:outerShdw>
                </a:effectLst>
              </a:rPr>
              <a:t>The Historicity of Christ</a:t>
            </a:r>
          </a:p>
        </p:txBody>
      </p:sp>
    </p:spTree>
    <p:extLst>
      <p:ext uri="{BB962C8B-B14F-4D97-AF65-F5344CB8AC3E}">
        <p14:creationId xmlns:p14="http://schemas.microsoft.com/office/powerpoint/2010/main" val="31840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1" y="1728341"/>
            <a:ext cx="2336619" cy="4967734"/>
          </a:xfrm>
        </p:spPr>
        <p:txBody>
          <a:bodyPr>
            <a:normAutofit/>
          </a:bodyPr>
          <a:lstStyle/>
          <a:p>
            <a:r>
              <a:rPr lang="en-US" sz="3200" dirty="0">
                <a:effectLst>
                  <a:outerShdw blurRad="38100" dist="38100" dir="2700000" algn="tl">
                    <a:srgbClr val="000000">
                      <a:alpha val="43137"/>
                    </a:srgbClr>
                  </a:outerShdw>
                </a:effectLst>
              </a:rPr>
              <a:t>Mathew</a:t>
            </a:r>
          </a:p>
          <a:p>
            <a:r>
              <a:rPr lang="en-US" sz="3200" dirty="0">
                <a:effectLst>
                  <a:outerShdw blurRad="38100" dist="38100" dir="2700000" algn="tl">
                    <a:srgbClr val="000000">
                      <a:alpha val="43137"/>
                    </a:srgbClr>
                  </a:outerShdw>
                </a:effectLst>
              </a:rPr>
              <a:t>Mark</a:t>
            </a:r>
          </a:p>
          <a:p>
            <a:r>
              <a:rPr lang="en-US" sz="3200" dirty="0">
                <a:effectLst>
                  <a:outerShdw blurRad="38100" dist="38100" dir="2700000" algn="tl">
                    <a:srgbClr val="000000">
                      <a:alpha val="43137"/>
                    </a:srgbClr>
                  </a:outerShdw>
                </a:effectLst>
              </a:rPr>
              <a:t>Luke</a:t>
            </a:r>
          </a:p>
          <a:p>
            <a:r>
              <a:rPr lang="en-US" sz="3200" dirty="0">
                <a:effectLst>
                  <a:outerShdw blurRad="38100" dist="38100" dir="2700000" algn="tl">
                    <a:srgbClr val="000000">
                      <a:alpha val="43137"/>
                    </a:srgbClr>
                  </a:outerShdw>
                </a:effectLst>
              </a:rPr>
              <a:t>John</a:t>
            </a: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435427"/>
            <a:ext cx="10515600" cy="1332411"/>
          </a:xfrm>
        </p:spPr>
        <p:txBody>
          <a:bodyPr>
            <a:normAutofit/>
          </a:bodyPr>
          <a:lstStyle/>
          <a:p>
            <a:r>
              <a:rPr lang="en-US" sz="6600" b="1" u="sng" dirty="0">
                <a:effectLst>
                  <a:outerShdw blurRad="38100" dist="38100" dir="2700000" algn="tl">
                    <a:srgbClr val="000000">
                      <a:alpha val="43137"/>
                    </a:srgbClr>
                  </a:outerShdw>
                </a:effectLst>
              </a:rPr>
              <a:t>Christian Witnesses</a:t>
            </a:r>
          </a:p>
        </p:txBody>
      </p:sp>
      <p:pic>
        <p:nvPicPr>
          <p:cNvPr id="1026" name="Picture 2" descr="Image result for bible no background">
            <a:extLst>
              <a:ext uri="{FF2B5EF4-FFF2-40B4-BE49-F238E27FC236}">
                <a16:creationId xmlns:a16="http://schemas.microsoft.com/office/drawing/2014/main" id="{538F3452-2D20-4B3D-8707-6E9FC221EF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1112" y="1381306"/>
            <a:ext cx="5873537" cy="4410075"/>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9D847999-4475-486D-A6A8-14B5E817CE9E}"/>
              </a:ext>
            </a:extLst>
          </p:cNvPr>
          <p:cNvSpPr txBox="1">
            <a:spLocks/>
          </p:cNvSpPr>
          <p:nvPr/>
        </p:nvSpPr>
        <p:spPr>
          <a:xfrm>
            <a:off x="3158811" y="1728341"/>
            <a:ext cx="2336619" cy="49677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effectLst>
                  <a:outerShdw blurRad="38100" dist="38100" dir="2700000" algn="tl">
                    <a:srgbClr val="000000">
                      <a:alpha val="43137"/>
                    </a:srgbClr>
                  </a:outerShdw>
                </a:effectLst>
              </a:rPr>
              <a:t>Paul</a:t>
            </a:r>
          </a:p>
          <a:p>
            <a:r>
              <a:rPr lang="en-US" sz="3200" dirty="0">
                <a:effectLst>
                  <a:outerShdw blurRad="38100" dist="38100" dir="2700000" algn="tl">
                    <a:srgbClr val="000000">
                      <a:alpha val="43137"/>
                    </a:srgbClr>
                  </a:outerShdw>
                </a:effectLst>
              </a:rPr>
              <a:t>James</a:t>
            </a:r>
          </a:p>
          <a:p>
            <a:r>
              <a:rPr lang="en-US" sz="3200" dirty="0">
                <a:effectLst>
                  <a:outerShdw blurRad="38100" dist="38100" dir="2700000" algn="tl">
                    <a:srgbClr val="000000">
                      <a:alpha val="43137"/>
                    </a:srgbClr>
                  </a:outerShdw>
                </a:effectLst>
              </a:rPr>
              <a:t>Peter</a:t>
            </a:r>
          </a:p>
          <a:p>
            <a:r>
              <a:rPr lang="en-US" sz="3200" dirty="0">
                <a:effectLst>
                  <a:outerShdw blurRad="38100" dist="38100" dir="2700000" algn="tl">
                    <a:srgbClr val="000000">
                      <a:alpha val="43137"/>
                    </a:srgbClr>
                  </a:outerShdw>
                </a:effectLst>
              </a:rPr>
              <a:t>Jude</a:t>
            </a:r>
          </a:p>
        </p:txBody>
      </p:sp>
    </p:spTree>
    <p:extLst>
      <p:ext uri="{BB962C8B-B14F-4D97-AF65-F5344CB8AC3E}">
        <p14:creationId xmlns:p14="http://schemas.microsoft.com/office/powerpoint/2010/main" val="3544207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1" y="1497872"/>
            <a:ext cx="11266714" cy="4030612"/>
          </a:xfrm>
        </p:spPr>
        <p:txBody>
          <a:bodyPr>
            <a:normAutofit/>
          </a:bodyPr>
          <a:lstStyle/>
          <a:p>
            <a:r>
              <a:rPr lang="en-US" sz="3600" dirty="0">
                <a:effectLst>
                  <a:outerShdw blurRad="38100" dist="38100" dir="2700000" algn="tl">
                    <a:srgbClr val="000000">
                      <a:alpha val="43137"/>
                    </a:srgbClr>
                  </a:outerShdw>
                </a:effectLst>
              </a:rPr>
              <a:t>The Importance of the Resurrection</a:t>
            </a:r>
          </a:p>
          <a:p>
            <a:r>
              <a:rPr lang="en-US" sz="3600" dirty="0">
                <a:effectLst>
                  <a:outerShdw blurRad="38100" dist="38100" dir="2700000" algn="tl">
                    <a:srgbClr val="000000">
                      <a:alpha val="43137"/>
                    </a:srgbClr>
                  </a:outerShdw>
                </a:effectLst>
              </a:rPr>
              <a:t>The Historicity of Christ</a:t>
            </a:r>
          </a:p>
          <a:p>
            <a:r>
              <a:rPr lang="en-US" sz="3600" dirty="0">
                <a:effectLst>
                  <a:outerShdw blurRad="38100" dist="38100" dir="2700000" algn="tl">
                    <a:srgbClr val="000000">
                      <a:alpha val="43137"/>
                    </a:srgbClr>
                  </a:outerShdw>
                </a:effectLst>
              </a:rPr>
              <a:t>The Authenticity of Scripture</a:t>
            </a:r>
          </a:p>
          <a:p>
            <a:r>
              <a:rPr lang="en-US" sz="3600" dirty="0">
                <a:effectLst>
                  <a:outerShdw blurRad="38100" dist="38100" dir="2700000" algn="tl">
                    <a:srgbClr val="000000">
                      <a:alpha val="43137"/>
                    </a:srgbClr>
                  </a:outerShdw>
                </a:effectLst>
              </a:rPr>
              <a:t>Who was Jesus?</a:t>
            </a:r>
          </a:p>
          <a:p>
            <a:r>
              <a:rPr lang="en-US" sz="3600" dirty="0">
                <a:effectLst>
                  <a:outerShdw blurRad="38100" dist="38100" dir="2700000" algn="tl">
                    <a:srgbClr val="000000">
                      <a:alpha val="43137"/>
                    </a:srgbClr>
                  </a:outerShdw>
                </a:effectLst>
              </a:rPr>
              <a:t>The Resurrection</a:t>
            </a:r>
          </a:p>
          <a:p>
            <a:r>
              <a:rPr lang="en-US" sz="3600" dirty="0">
                <a:effectLst>
                  <a:outerShdw blurRad="38100" dist="38100" dir="2700000" algn="tl">
                    <a:srgbClr val="000000">
                      <a:alpha val="43137"/>
                    </a:srgbClr>
                  </a:outerShdw>
                </a:effectLst>
              </a:rPr>
              <a:t>Application</a:t>
            </a:r>
          </a:p>
          <a:p>
            <a:endParaRPr lang="en-US" sz="3600" dirty="0">
              <a:effectLst>
                <a:outerShdw blurRad="38100" dist="38100" dir="2700000" algn="tl">
                  <a:srgbClr val="000000">
                    <a:alpha val="43137"/>
                  </a:srgbClr>
                </a:outerShdw>
              </a:effectLst>
            </a:endParaRPr>
          </a:p>
          <a:p>
            <a:endParaRPr lang="en-US" sz="3600"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165461"/>
            <a:ext cx="10515600" cy="1332411"/>
          </a:xfrm>
        </p:spPr>
        <p:txBody>
          <a:bodyPr>
            <a:normAutofit/>
          </a:bodyPr>
          <a:lstStyle/>
          <a:p>
            <a:r>
              <a:rPr lang="en-US" sz="6600" b="1" u="sng" dirty="0">
                <a:effectLst>
                  <a:outerShdw blurRad="38100" dist="38100" dir="2700000" algn="tl">
                    <a:srgbClr val="000000">
                      <a:alpha val="43137"/>
                    </a:srgbClr>
                  </a:outerShdw>
                </a:effectLst>
              </a:rPr>
              <a:t>Overview</a:t>
            </a:r>
          </a:p>
        </p:txBody>
      </p:sp>
    </p:spTree>
    <p:extLst>
      <p:ext uri="{BB962C8B-B14F-4D97-AF65-F5344CB8AC3E}">
        <p14:creationId xmlns:p14="http://schemas.microsoft.com/office/powerpoint/2010/main" val="322723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1" y="1728341"/>
            <a:ext cx="11266714" cy="4030612"/>
          </a:xfrm>
        </p:spPr>
        <p:txBody>
          <a:bodyPr>
            <a:normAutofit/>
          </a:bodyPr>
          <a:lstStyle/>
          <a:p>
            <a:r>
              <a:rPr lang="en-US" sz="3200" dirty="0">
                <a:effectLst>
                  <a:outerShdw blurRad="38100" dist="38100" dir="2700000" algn="tl">
                    <a:srgbClr val="000000">
                      <a:alpha val="43137"/>
                    </a:srgbClr>
                  </a:outerShdw>
                </a:effectLst>
              </a:rPr>
              <a:t>The New Testament has been preserved</a:t>
            </a:r>
          </a:p>
          <a:p>
            <a:r>
              <a:rPr lang="en-US" sz="3200" dirty="0">
                <a:effectLst>
                  <a:outerShdw blurRad="38100" dist="38100" dir="2700000" algn="tl">
                    <a:srgbClr val="000000">
                      <a:alpha val="43137"/>
                    </a:srgbClr>
                  </a:outerShdw>
                </a:effectLst>
              </a:rPr>
              <a:t>The translation process works</a:t>
            </a:r>
          </a:p>
          <a:p>
            <a:r>
              <a:rPr lang="en-US" sz="3200" dirty="0">
                <a:effectLst>
                  <a:outerShdw blurRad="38100" dist="38100" dir="2700000" algn="tl">
                    <a:srgbClr val="000000">
                      <a:alpha val="43137"/>
                    </a:srgbClr>
                  </a:outerShdw>
                </a:effectLst>
              </a:rPr>
              <a:t>The New Testament is factually accurate</a:t>
            </a:r>
          </a:p>
          <a:p>
            <a:endParaRPr lang="en-US" sz="3200"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435427"/>
            <a:ext cx="10515600" cy="1332411"/>
          </a:xfrm>
        </p:spPr>
        <p:txBody>
          <a:bodyPr>
            <a:normAutofit/>
          </a:bodyPr>
          <a:lstStyle/>
          <a:p>
            <a:r>
              <a:rPr lang="en-US" sz="6600" b="1" u="sng" dirty="0">
                <a:effectLst>
                  <a:outerShdw blurRad="38100" dist="38100" dir="2700000" algn="tl">
                    <a:srgbClr val="000000">
                      <a:alpha val="43137"/>
                    </a:srgbClr>
                  </a:outerShdw>
                </a:effectLst>
              </a:rPr>
              <a:t>The Authenticity of Scripture</a:t>
            </a:r>
          </a:p>
        </p:txBody>
      </p:sp>
    </p:spTree>
    <p:extLst>
      <p:ext uri="{BB962C8B-B14F-4D97-AF65-F5344CB8AC3E}">
        <p14:creationId xmlns:p14="http://schemas.microsoft.com/office/powerpoint/2010/main" val="2120772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1" y="1728341"/>
            <a:ext cx="11266714" cy="4030612"/>
          </a:xfrm>
        </p:spPr>
        <p:txBody>
          <a:bodyPr>
            <a:normAutofit/>
          </a:bodyPr>
          <a:lstStyle/>
          <a:p>
            <a:r>
              <a:rPr lang="en-US" sz="3200" dirty="0">
                <a:effectLst>
                  <a:outerShdw blurRad="38100" dist="38100" dir="2700000" algn="tl">
                    <a:srgbClr val="000000">
                      <a:alpha val="43137"/>
                    </a:srgbClr>
                  </a:outerShdw>
                </a:effectLst>
              </a:rPr>
              <a:t>5,748 Greek Manuscripts Today (whole and partial)</a:t>
            </a:r>
          </a:p>
          <a:p>
            <a:r>
              <a:rPr lang="en-US" sz="3200" dirty="0">
                <a:effectLst>
                  <a:outerShdw blurRad="38100" dist="38100" dir="2700000" algn="tl">
                    <a:srgbClr val="000000">
                      <a:alpha val="43137"/>
                    </a:srgbClr>
                  </a:outerShdw>
                </a:effectLst>
              </a:rPr>
              <a:t>Best Manuscripts date back to 350 AD</a:t>
            </a:r>
          </a:p>
          <a:p>
            <a:pPr lvl="1"/>
            <a:r>
              <a:rPr lang="en-US" sz="2800" dirty="0">
                <a:effectLst>
                  <a:outerShdw blurRad="38100" dist="38100" dir="2700000" algn="tl">
                    <a:srgbClr val="000000">
                      <a:alpha val="43137"/>
                    </a:srgbClr>
                  </a:outerShdw>
                </a:effectLst>
              </a:rPr>
              <a:t>Codex </a:t>
            </a:r>
            <a:r>
              <a:rPr lang="en-US" sz="2800" dirty="0" err="1">
                <a:effectLst>
                  <a:outerShdw blurRad="38100" dist="38100" dir="2700000" algn="tl">
                    <a:srgbClr val="000000">
                      <a:alpha val="43137"/>
                    </a:srgbClr>
                  </a:outerShdw>
                </a:effectLst>
              </a:rPr>
              <a:t>Vaticanus</a:t>
            </a:r>
            <a:endParaRPr lang="en-US" sz="2800" dirty="0">
              <a:effectLst>
                <a:outerShdw blurRad="38100" dist="38100" dir="2700000" algn="tl">
                  <a:srgbClr val="000000">
                    <a:alpha val="43137"/>
                  </a:srgbClr>
                </a:outerShdw>
              </a:effectLst>
            </a:endParaRPr>
          </a:p>
          <a:p>
            <a:pPr lvl="1"/>
            <a:r>
              <a:rPr lang="en-US" sz="2800" dirty="0">
                <a:effectLst>
                  <a:outerShdw blurRad="38100" dist="38100" dir="2700000" algn="tl">
                    <a:srgbClr val="000000">
                      <a:alpha val="43137"/>
                    </a:srgbClr>
                  </a:outerShdw>
                </a:effectLst>
              </a:rPr>
              <a:t>Codex Sinaiticus</a:t>
            </a:r>
          </a:p>
          <a:p>
            <a:r>
              <a:rPr lang="en-US" sz="3200" dirty="0">
                <a:effectLst>
                  <a:outerShdw blurRad="38100" dist="38100" dir="2700000" algn="tl">
                    <a:srgbClr val="000000">
                      <a:alpha val="43137"/>
                    </a:srgbClr>
                  </a:outerShdw>
                </a:effectLst>
              </a:rPr>
              <a:t>Quotes from “Apostolic Fathers”. </a:t>
            </a:r>
          </a:p>
          <a:p>
            <a:r>
              <a:rPr lang="en-US" sz="3200" dirty="0">
                <a:effectLst>
                  <a:outerShdw blurRad="38100" dist="38100" dir="2700000" algn="tl">
                    <a:srgbClr val="000000">
                      <a:alpha val="43137"/>
                    </a:srgbClr>
                  </a:outerShdw>
                </a:effectLst>
              </a:rPr>
              <a:t>Ancient Versions in various languages</a:t>
            </a:r>
          </a:p>
          <a:p>
            <a:pPr lvl="1"/>
            <a:r>
              <a:rPr lang="en-US" sz="2800" dirty="0">
                <a:effectLst>
                  <a:outerShdw blurRad="38100" dist="38100" dir="2700000" algn="tl">
                    <a:srgbClr val="000000">
                      <a:alpha val="43137"/>
                    </a:srgbClr>
                  </a:outerShdw>
                </a:effectLst>
              </a:rPr>
              <a:t>Old Latin and Old Syriac (~250 AD)</a:t>
            </a:r>
          </a:p>
          <a:p>
            <a:endParaRPr lang="en-US" sz="3200"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435427"/>
            <a:ext cx="10515600" cy="1332411"/>
          </a:xfrm>
        </p:spPr>
        <p:txBody>
          <a:bodyPr>
            <a:normAutofit/>
          </a:bodyPr>
          <a:lstStyle/>
          <a:p>
            <a:r>
              <a:rPr lang="en-US" sz="6600" b="1" u="sng" dirty="0">
                <a:effectLst>
                  <a:outerShdw blurRad="38100" dist="38100" dir="2700000" algn="tl">
                    <a:srgbClr val="000000">
                      <a:alpha val="43137"/>
                    </a:srgbClr>
                  </a:outerShdw>
                </a:effectLst>
              </a:rPr>
              <a:t>The New Testament Preserved</a:t>
            </a:r>
          </a:p>
        </p:txBody>
      </p:sp>
      <p:pic>
        <p:nvPicPr>
          <p:cNvPr id="1026" name="Picture 2" descr="http://apologeticspress.org/user_images/image/rr/2007/0703c.png">
            <a:extLst>
              <a:ext uri="{FF2B5EF4-FFF2-40B4-BE49-F238E27FC236}">
                <a16:creationId xmlns:a16="http://schemas.microsoft.com/office/drawing/2014/main" id="{6ABC3FA6-6B07-43ED-8657-D175FE53F2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326" y="2424864"/>
            <a:ext cx="1363422" cy="4190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apologeticspress.org/user_images/image/rr/2007/0703a.png">
            <a:extLst>
              <a:ext uri="{FF2B5EF4-FFF2-40B4-BE49-F238E27FC236}">
                <a16:creationId xmlns:a16="http://schemas.microsoft.com/office/drawing/2014/main" id="{800AC626-C836-481E-B32F-70F8AEF7CA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38610" y="2424864"/>
            <a:ext cx="2038350" cy="2857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53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1" y="1728341"/>
            <a:ext cx="11266714" cy="4030612"/>
          </a:xfrm>
        </p:spPr>
        <p:txBody>
          <a:bodyPr>
            <a:normAutofit/>
          </a:bodyPr>
          <a:lstStyle/>
          <a:p>
            <a:r>
              <a:rPr lang="en-US" sz="3200" dirty="0">
                <a:effectLst>
                  <a:outerShdw blurRad="38100" dist="38100" dir="2700000" algn="tl">
                    <a:srgbClr val="000000">
                      <a:alpha val="43137"/>
                    </a:srgbClr>
                  </a:outerShdw>
                </a:effectLst>
              </a:rPr>
              <a:t>New Testament - 5,748 Manuscripts</a:t>
            </a:r>
          </a:p>
          <a:p>
            <a:r>
              <a:rPr lang="en-US" sz="3200" dirty="0">
                <a:effectLst>
                  <a:outerShdw blurRad="38100" dist="38100" dir="2700000" algn="tl">
                    <a:srgbClr val="000000">
                      <a:alpha val="43137"/>
                    </a:srgbClr>
                  </a:outerShdw>
                </a:effectLst>
              </a:rPr>
              <a:t>Homer’s Iliad – 643 Manuscripts</a:t>
            </a:r>
          </a:p>
          <a:p>
            <a:r>
              <a:rPr lang="en-US" sz="3200" dirty="0">
                <a:effectLst>
                  <a:outerShdw blurRad="38100" dist="38100" dir="2700000" algn="tl">
                    <a:srgbClr val="000000">
                      <a:alpha val="43137"/>
                    </a:srgbClr>
                  </a:outerShdw>
                </a:effectLst>
              </a:rPr>
              <a:t>Julius Caesar’s Gallic Wars – 10 manuscripts</a:t>
            </a:r>
          </a:p>
          <a:p>
            <a:r>
              <a:rPr lang="en-US" sz="3200" dirty="0">
                <a:effectLst>
                  <a:outerShdw blurRad="38100" dist="38100" dir="2700000" algn="tl">
                    <a:srgbClr val="000000">
                      <a:alpha val="43137"/>
                    </a:srgbClr>
                  </a:outerShdw>
                </a:effectLst>
              </a:rPr>
              <a:t>The Histories of Herodotus, Caesar’s Gallic Wars, and the Annals of Tacitus – Combined 38 Manuscripts</a:t>
            </a:r>
          </a:p>
          <a:p>
            <a:r>
              <a:rPr lang="en-US" sz="3200" dirty="0">
                <a:effectLst>
                  <a:outerShdw blurRad="38100" dist="38100" dir="2700000" algn="tl">
                    <a:srgbClr val="000000">
                      <a:alpha val="43137"/>
                    </a:srgbClr>
                  </a:outerShdw>
                </a:effectLst>
              </a:rPr>
              <a:t> Plato, Thucydides, Herodotus, Tacitus, Julius Caesar – 1000 years removed</a:t>
            </a: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435427"/>
            <a:ext cx="10515600" cy="1332411"/>
          </a:xfrm>
        </p:spPr>
        <p:txBody>
          <a:bodyPr>
            <a:normAutofit/>
          </a:bodyPr>
          <a:lstStyle/>
          <a:p>
            <a:r>
              <a:rPr lang="en-US" sz="6600" b="1" u="sng" dirty="0">
                <a:effectLst>
                  <a:outerShdw blurRad="38100" dist="38100" dir="2700000" algn="tl">
                    <a:srgbClr val="000000">
                      <a:alpha val="43137"/>
                    </a:srgbClr>
                  </a:outerShdw>
                </a:effectLst>
              </a:rPr>
              <a:t>NT vs Other Works</a:t>
            </a:r>
          </a:p>
        </p:txBody>
      </p:sp>
    </p:spTree>
    <p:extLst>
      <p:ext uri="{BB962C8B-B14F-4D97-AF65-F5344CB8AC3E}">
        <p14:creationId xmlns:p14="http://schemas.microsoft.com/office/powerpoint/2010/main" val="3648270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1" y="1728341"/>
            <a:ext cx="11266714" cy="4030612"/>
          </a:xfrm>
        </p:spPr>
        <p:txBody>
          <a:bodyPr>
            <a:normAutofit/>
          </a:bodyPr>
          <a:lstStyle/>
          <a:p>
            <a:r>
              <a:rPr lang="en-US" sz="3200" dirty="0">
                <a:effectLst>
                  <a:outerShdw blurRad="38100" dist="38100" dir="2700000" algn="tl">
                    <a:srgbClr val="000000">
                      <a:alpha val="43137"/>
                    </a:srgbClr>
                  </a:outerShdw>
                </a:effectLst>
              </a:rPr>
              <a:t>The New Testament has been preserved</a:t>
            </a:r>
          </a:p>
          <a:p>
            <a:r>
              <a:rPr lang="en-US" sz="3200" dirty="0">
                <a:effectLst>
                  <a:outerShdw blurRad="38100" dist="38100" dir="2700000" algn="tl">
                    <a:srgbClr val="000000">
                      <a:alpha val="43137"/>
                    </a:srgbClr>
                  </a:outerShdw>
                </a:effectLst>
              </a:rPr>
              <a:t>The translation process works</a:t>
            </a:r>
          </a:p>
          <a:p>
            <a:r>
              <a:rPr lang="en-US" sz="3200" dirty="0">
                <a:effectLst>
                  <a:outerShdw blurRad="38100" dist="38100" dir="2700000" algn="tl">
                    <a:srgbClr val="000000">
                      <a:alpha val="43137"/>
                    </a:srgbClr>
                  </a:outerShdw>
                </a:effectLst>
              </a:rPr>
              <a:t>The New Testament is factually accurate</a:t>
            </a:r>
          </a:p>
          <a:p>
            <a:endParaRPr lang="en-US" sz="3200"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435427"/>
            <a:ext cx="10515600" cy="1332411"/>
          </a:xfrm>
        </p:spPr>
        <p:txBody>
          <a:bodyPr>
            <a:normAutofit/>
          </a:bodyPr>
          <a:lstStyle/>
          <a:p>
            <a:r>
              <a:rPr lang="en-US" sz="6600" b="1" u="sng" dirty="0">
                <a:effectLst>
                  <a:outerShdw blurRad="38100" dist="38100" dir="2700000" algn="tl">
                    <a:srgbClr val="000000">
                      <a:alpha val="43137"/>
                    </a:srgbClr>
                  </a:outerShdw>
                </a:effectLst>
              </a:rPr>
              <a:t>The Authenticity of Scripture</a:t>
            </a:r>
          </a:p>
        </p:txBody>
      </p:sp>
    </p:spTree>
    <p:extLst>
      <p:ext uri="{BB962C8B-B14F-4D97-AF65-F5344CB8AC3E}">
        <p14:creationId xmlns:p14="http://schemas.microsoft.com/office/powerpoint/2010/main" val="336761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1" y="1728341"/>
            <a:ext cx="7270569" cy="4030612"/>
          </a:xfrm>
        </p:spPr>
        <p:txBody>
          <a:bodyPr>
            <a:normAutofit/>
          </a:bodyPr>
          <a:lstStyle/>
          <a:p>
            <a:r>
              <a:rPr lang="en-US" sz="3200" dirty="0">
                <a:effectLst>
                  <a:outerShdw blurRad="38100" dist="38100" dir="2700000" algn="tl">
                    <a:srgbClr val="000000">
                      <a:alpha val="43137"/>
                    </a:srgbClr>
                  </a:outerShdw>
                </a:effectLst>
              </a:rPr>
              <a:t>God divided the world by language at babel. </a:t>
            </a:r>
          </a:p>
          <a:p>
            <a:r>
              <a:rPr lang="en-US" sz="3200" dirty="0">
                <a:effectLst>
                  <a:outerShdw blurRad="38100" dist="38100" dir="2700000" algn="tl">
                    <a:srgbClr val="000000">
                      <a:alpha val="43137"/>
                    </a:srgbClr>
                  </a:outerShdw>
                </a:effectLst>
              </a:rPr>
              <a:t>The old testament was written in Hebrew and some Aramaic</a:t>
            </a:r>
          </a:p>
          <a:p>
            <a:r>
              <a:rPr lang="en-US" sz="3200" dirty="0">
                <a:effectLst>
                  <a:outerShdw blurRad="38100" dist="38100" dir="2700000" algn="tl">
                    <a:srgbClr val="000000">
                      <a:alpha val="43137"/>
                    </a:srgbClr>
                  </a:outerShdw>
                </a:effectLst>
              </a:rPr>
              <a:t>Jesus and the Apostles spoke and wrote in Greek and quoted from the Septuagint </a:t>
            </a:r>
          </a:p>
          <a:p>
            <a:endParaRPr lang="en-US" sz="3200"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435427"/>
            <a:ext cx="10515600" cy="1332411"/>
          </a:xfrm>
        </p:spPr>
        <p:txBody>
          <a:bodyPr>
            <a:normAutofit/>
          </a:bodyPr>
          <a:lstStyle/>
          <a:p>
            <a:r>
              <a:rPr lang="en-US" sz="6600" b="1" u="sng" dirty="0">
                <a:effectLst>
                  <a:outerShdw blurRad="38100" dist="38100" dir="2700000" algn="tl">
                    <a:srgbClr val="000000">
                      <a:alpha val="43137"/>
                    </a:srgbClr>
                  </a:outerShdw>
                </a:effectLst>
              </a:rPr>
              <a:t>The Translation Processes</a:t>
            </a:r>
          </a:p>
        </p:txBody>
      </p:sp>
      <p:pic>
        <p:nvPicPr>
          <p:cNvPr id="2" name="Picture 1">
            <a:extLst>
              <a:ext uri="{FF2B5EF4-FFF2-40B4-BE49-F238E27FC236}">
                <a16:creationId xmlns:a16="http://schemas.microsoft.com/office/drawing/2014/main" id="{02FE6A70-0102-48F7-8F18-7848D593980D}"/>
              </a:ext>
            </a:extLst>
          </p:cNvPr>
          <p:cNvPicPr>
            <a:picLocks noChangeAspect="1"/>
          </p:cNvPicPr>
          <p:nvPr/>
        </p:nvPicPr>
        <p:blipFill>
          <a:blip r:embed="rId5"/>
          <a:stretch>
            <a:fillRect/>
          </a:stretch>
        </p:blipFill>
        <p:spPr>
          <a:xfrm>
            <a:off x="8503066" y="2493935"/>
            <a:ext cx="3286125" cy="16430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6062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435427"/>
            <a:ext cx="10515600" cy="1332411"/>
          </a:xfrm>
        </p:spPr>
        <p:txBody>
          <a:bodyPr>
            <a:noAutofit/>
          </a:bodyPr>
          <a:lstStyle/>
          <a:p>
            <a:r>
              <a:rPr lang="en-US" sz="5400" b="1" u="sng" dirty="0">
                <a:effectLst>
                  <a:outerShdw blurRad="38100" dist="38100" dir="2700000" algn="tl">
                    <a:srgbClr val="000000">
                      <a:alpha val="43137"/>
                    </a:srgbClr>
                  </a:outerShdw>
                </a:effectLst>
              </a:rPr>
              <a:t>The Importance of the Resurrection</a:t>
            </a:r>
          </a:p>
        </p:txBody>
      </p:sp>
      <p:pic>
        <p:nvPicPr>
          <p:cNvPr id="2" name="Picture 1">
            <a:extLst>
              <a:ext uri="{FF2B5EF4-FFF2-40B4-BE49-F238E27FC236}">
                <a16:creationId xmlns:a16="http://schemas.microsoft.com/office/drawing/2014/main" id="{9F0FD464-7FF4-40A9-AA98-F7F650756EB1}"/>
              </a:ext>
            </a:extLst>
          </p:cNvPr>
          <p:cNvPicPr>
            <a:picLocks noChangeAspect="1"/>
          </p:cNvPicPr>
          <p:nvPr/>
        </p:nvPicPr>
        <p:blipFill rotWithShape="1">
          <a:blip r:embed="rId4">
            <a:biLevel thresh="75000"/>
            <a:extLst>
              <a:ext uri="{BEBA8EAE-BF5A-486C-A8C5-ECC9F3942E4B}">
                <a14:imgProps xmlns:a14="http://schemas.microsoft.com/office/drawing/2010/main">
                  <a14:imgLayer r:embed="rId5">
                    <a14:imgEffect>
                      <a14:backgroundRemoval t="63584" b="85665" l="28000" r="46200">
                        <a14:foregroundMark x1="36700" y1="63699" x2="36700" y2="63699"/>
                        <a14:foregroundMark x1="28900" y1="79306" x2="28900" y2="79306"/>
                        <a14:foregroundMark x1="28300" y1="79653" x2="29500" y2="79306"/>
                        <a14:foregroundMark x1="28000" y1="68324" x2="28000" y2="68324"/>
                      </a14:backgroundRemoval>
                    </a14:imgEffect>
                  </a14:imgLayer>
                </a14:imgProps>
              </a:ext>
            </a:extLst>
          </a:blip>
          <a:srcRect l="26594" t="61246" r="51447" b="11592"/>
          <a:stretch/>
        </p:blipFill>
        <p:spPr>
          <a:xfrm>
            <a:off x="9502337" y="2259871"/>
            <a:ext cx="1685144" cy="1802985"/>
          </a:xfrm>
          <a:prstGeom prst="rect">
            <a:avLst/>
          </a:prstGeom>
        </p:spPr>
      </p:pic>
      <p:pic>
        <p:nvPicPr>
          <p:cNvPr id="5" name="Picture 4">
            <a:extLst>
              <a:ext uri="{FF2B5EF4-FFF2-40B4-BE49-F238E27FC236}">
                <a16:creationId xmlns:a16="http://schemas.microsoft.com/office/drawing/2014/main" id="{476923C4-DA01-4860-A6E7-7A3C4ADEFEA8}"/>
              </a:ext>
            </a:extLst>
          </p:cNvPr>
          <p:cNvPicPr>
            <a:picLocks noChangeAspect="1"/>
          </p:cNvPicPr>
          <p:nvPr/>
        </p:nvPicPr>
        <p:blipFill rotWithShape="1">
          <a:blip r:embed="rId6">
            <a:biLevel thresh="75000"/>
            <a:extLst>
              <a:ext uri="{BEBA8EAE-BF5A-486C-A8C5-ECC9F3942E4B}">
                <a14:imgProps xmlns:a14="http://schemas.microsoft.com/office/drawing/2010/main">
                  <a14:imgLayer r:embed="rId5">
                    <a14:imgEffect>
                      <a14:backgroundRemoval t="1503" b="20347" l="28800" r="45600">
                        <a14:foregroundMark x1="37400" y1="1618" x2="37400" y2="1618"/>
                        <a14:foregroundMark x1="39500" y1="4624" x2="39500" y2="4624"/>
                        <a14:foregroundMark x1="28800" y1="13064" x2="28800" y2="13064"/>
                        <a14:foregroundMark x1="36000" y1="20347" x2="36000" y2="20347"/>
                      </a14:backgroundRemoval>
                    </a14:imgEffect>
                  </a14:imgLayer>
                </a14:imgProps>
              </a:ext>
            </a:extLst>
          </a:blip>
          <a:srcRect l="27592" r="52307" b="77778"/>
          <a:stretch/>
        </p:blipFill>
        <p:spPr>
          <a:xfrm>
            <a:off x="5262305" y="2464951"/>
            <a:ext cx="1593670" cy="1524000"/>
          </a:xfrm>
          <a:prstGeom prst="rect">
            <a:avLst/>
          </a:prstGeom>
        </p:spPr>
      </p:pic>
      <p:pic>
        <p:nvPicPr>
          <p:cNvPr id="7" name="Picture 6">
            <a:extLst>
              <a:ext uri="{FF2B5EF4-FFF2-40B4-BE49-F238E27FC236}">
                <a16:creationId xmlns:a16="http://schemas.microsoft.com/office/drawing/2014/main" id="{CEFBF735-B139-4B47-BF84-8FA4836897E8}"/>
              </a:ext>
            </a:extLst>
          </p:cNvPr>
          <p:cNvPicPr>
            <a:picLocks noChangeAspect="1"/>
          </p:cNvPicPr>
          <p:nvPr/>
        </p:nvPicPr>
        <p:blipFill rotWithShape="1">
          <a:blip r:embed="rId7">
            <a:biLevel thresh="75000"/>
            <a:extLst>
              <a:ext uri="{BEBA8EAE-BF5A-486C-A8C5-ECC9F3942E4B}">
                <a14:imgProps xmlns:a14="http://schemas.microsoft.com/office/drawing/2010/main">
                  <a14:imgLayer r:embed="rId5">
                    <a14:imgEffect>
                      <a14:backgroundRemoval t="32717" b="53988" l="85700" r="98400">
                        <a14:foregroundMark x1="91500" y1="32717" x2="91500" y2="32717"/>
                      </a14:backgroundRemoval>
                    </a14:imgEffect>
                  </a14:imgLayer>
                </a14:imgProps>
              </a:ext>
            </a:extLst>
          </a:blip>
          <a:srcRect l="84161" t="30345" b="43365"/>
          <a:stretch/>
        </p:blipFill>
        <p:spPr>
          <a:xfrm>
            <a:off x="5431242" y="4889888"/>
            <a:ext cx="1255796" cy="1802985"/>
          </a:xfrm>
          <a:prstGeom prst="rect">
            <a:avLst/>
          </a:prstGeom>
        </p:spPr>
      </p:pic>
      <p:pic>
        <p:nvPicPr>
          <p:cNvPr id="9" name="Picture 8">
            <a:extLst>
              <a:ext uri="{FF2B5EF4-FFF2-40B4-BE49-F238E27FC236}">
                <a16:creationId xmlns:a16="http://schemas.microsoft.com/office/drawing/2014/main" id="{92E6C83E-2F39-4630-B01A-526CCCDD512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011" b="96257" l="3765" r="96706">
                        <a14:foregroundMark x1="16471" y1="21390" x2="16471" y2="21390"/>
                        <a14:foregroundMark x1="40706" y1="4011" x2="40706" y2="4011"/>
                        <a14:foregroundMark x1="92941" y1="33957" x2="92941" y2="33957"/>
                        <a14:foregroundMark x1="90588" y1="50267" x2="90588" y2="50267"/>
                        <a14:foregroundMark x1="96706" y1="33155" x2="96706" y2="33155"/>
                        <a14:foregroundMark x1="90353" y1="62032" x2="90353" y2="62032"/>
                        <a14:foregroundMark x1="85176" y1="74866" x2="85176" y2="74866"/>
                        <a14:foregroundMark x1="78353" y1="70856" x2="78353" y2="70856"/>
                        <a14:foregroundMark x1="57176" y1="96791" x2="57176" y2="96791"/>
                        <a14:foregroundMark x1="37882" y1="63636" x2="37882" y2="63636"/>
                        <a14:foregroundMark x1="55765" y1="57754" x2="55765" y2="57754"/>
                        <a14:foregroundMark x1="51765" y1="40374" x2="51765" y2="40374"/>
                        <a14:foregroundMark x1="64471" y1="32620" x2="64471" y2="32620"/>
                        <a14:foregroundMark x1="65882" y1="46257" x2="65882" y2="46257"/>
                        <a14:foregroundMark x1="53412" y1="36096" x2="53412" y2="36096"/>
                        <a14:foregroundMark x1="42824" y1="42246" x2="42824" y2="42246"/>
                        <a14:foregroundMark x1="29647" y1="46791" x2="29647" y2="46791"/>
                        <a14:foregroundMark x1="17176" y1="46524" x2="17176" y2="46524"/>
                        <a14:foregroundMark x1="22353" y1="48930" x2="22353" y2="48930"/>
                        <a14:foregroundMark x1="18824" y1="54011" x2="18824" y2="54011"/>
                        <a14:foregroundMark x1="8941" y1="51604" x2="8941" y2="51604"/>
                        <a14:foregroundMark x1="3765" y1="32620" x2="3765" y2="32620"/>
                        <a14:foregroundMark x1="22118" y1="31551" x2="22118" y2="31551"/>
                        <a14:foregroundMark x1="7765" y1="70588" x2="7765" y2="70588"/>
                        <a14:foregroundMark x1="14118" y1="75401" x2="14118" y2="75401"/>
                        <a14:foregroundMark x1="16235" y1="80214" x2="16235" y2="80214"/>
                        <a14:foregroundMark x1="17412" y1="81551" x2="17412" y2="81551"/>
                        <a14:foregroundMark x1="15294" y1="77807" x2="15294" y2="77807"/>
                        <a14:foregroundMark x1="16471" y1="80749" x2="16471" y2="80749"/>
                        <a14:backgroundMark x1="67765" y1="49198" x2="67765" y2="49198"/>
                        <a14:backgroundMark x1="76235" y1="51604" x2="76235" y2="51604"/>
                        <a14:backgroundMark x1="74353" y1="52139" x2="74353" y2="52139"/>
                        <a14:backgroundMark x1="90353" y1="41979" x2="90353" y2="41979"/>
                        <a14:backgroundMark x1="89882" y1="68449" x2="89882" y2="68449"/>
                        <a14:backgroundMark x1="88471" y1="70856" x2="88471" y2="70856"/>
                        <a14:backgroundMark x1="11529" y1="30481" x2="11529" y2="30481"/>
                        <a14:backgroundMark x1="14353" y1="29412" x2="14353" y2="29412"/>
                        <a14:backgroundMark x1="38118" y1="34759" x2="38118" y2="34759"/>
                        <a14:backgroundMark x1="15059" y1="27273" x2="15059" y2="27273"/>
                        <a14:backgroundMark x1="8706" y1="63904" x2="8706" y2="63904"/>
                        <a14:backgroundMark x1="20471" y1="46791" x2="20471" y2="46791"/>
                        <a14:backgroundMark x1="17412" y1="43583" x2="17412" y2="43583"/>
                        <a14:backgroundMark x1="14824" y1="43316" x2="14824" y2="43316"/>
                        <a14:backgroundMark x1="23059" y1="50535" x2="23059" y2="50535"/>
                        <a14:backgroundMark x1="26118" y1="49198" x2="26118" y2="49198"/>
                        <a14:backgroundMark x1="35529" y1="55348" x2="35529" y2="55348"/>
                        <a14:backgroundMark x1="27059" y1="67380" x2="27059" y2="67380"/>
                        <a14:backgroundMark x1="15765" y1="80749" x2="15765" y2="80749"/>
                        <a14:backgroundMark x1="17412" y1="80749" x2="17412" y2="80749"/>
                        <a14:backgroundMark x1="15529" y1="80481" x2="15529" y2="80481"/>
                        <a14:backgroundMark x1="17647" y1="81551" x2="17647" y2="81551"/>
                        <a14:backgroundMark x1="16235" y1="80214" x2="16235" y2="80214"/>
                      </a14:backgroundRemoval>
                    </a14:imgEffect>
                  </a14:imgLayer>
                </a14:imgProps>
              </a:ext>
            </a:extLst>
          </a:blip>
          <a:stretch>
            <a:fillRect/>
          </a:stretch>
        </p:blipFill>
        <p:spPr>
          <a:xfrm>
            <a:off x="714102" y="2333778"/>
            <a:ext cx="1803874" cy="1587409"/>
          </a:xfrm>
          <a:prstGeom prst="rect">
            <a:avLst/>
          </a:prstGeom>
        </p:spPr>
      </p:pic>
      <p:pic>
        <p:nvPicPr>
          <p:cNvPr id="10" name="Picture 9">
            <a:extLst>
              <a:ext uri="{FF2B5EF4-FFF2-40B4-BE49-F238E27FC236}">
                <a16:creationId xmlns:a16="http://schemas.microsoft.com/office/drawing/2014/main" id="{18DC9B2F-F3A2-46AB-BBE0-4479AE153AE9}"/>
              </a:ext>
            </a:extLst>
          </p:cNvPr>
          <p:cNvPicPr>
            <a:picLocks noChangeAspect="1"/>
          </p:cNvPicPr>
          <p:nvPr/>
        </p:nvPicPr>
        <p:blipFill rotWithShape="1">
          <a:blip r:embed="rId10">
            <a:biLevel thresh="75000"/>
            <a:extLst>
              <a:ext uri="{BEBA8EAE-BF5A-486C-A8C5-ECC9F3942E4B}">
                <a14:imgProps xmlns:a14="http://schemas.microsoft.com/office/drawing/2010/main">
                  <a14:imgLayer r:embed="rId5">
                    <a14:imgEffect>
                      <a14:backgroundRemoval t="64509" b="84393" l="900" r="18100">
                        <a14:foregroundMark x1="6500" y1="71676" x2="6500" y2="71676"/>
                        <a14:foregroundMark x1="9900" y1="83468" x2="9900" y2="83468"/>
                        <a14:foregroundMark x1="1700" y1="78497" x2="1700" y2="78497"/>
                        <a14:foregroundMark x1="12100" y1="64509" x2="12100" y2="64509"/>
                        <a14:foregroundMark x1="900" y1="77341" x2="900" y2="77341"/>
                        <a14:foregroundMark x1="18100" y1="74104" x2="18100" y2="74104"/>
                        <a14:foregroundMark x1="11100" y1="84393" x2="11100" y2="84393"/>
                      </a14:backgroundRemoval>
                    </a14:imgEffect>
                  </a14:imgLayer>
                </a14:imgProps>
              </a:ext>
            </a:extLst>
          </a:blip>
          <a:srcRect t="62603" r="79899" b="14250"/>
          <a:stretch/>
        </p:blipFill>
        <p:spPr>
          <a:xfrm>
            <a:off x="7382321" y="2367658"/>
            <a:ext cx="1593670" cy="1587409"/>
          </a:xfrm>
          <a:prstGeom prst="rect">
            <a:avLst/>
          </a:prstGeom>
        </p:spPr>
      </p:pic>
      <p:pic>
        <p:nvPicPr>
          <p:cNvPr id="13" name="Picture 12">
            <a:extLst>
              <a:ext uri="{FF2B5EF4-FFF2-40B4-BE49-F238E27FC236}">
                <a16:creationId xmlns:a16="http://schemas.microsoft.com/office/drawing/2014/main" id="{CA9FDB92-312C-49B7-AB43-61D0557F7FB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704" b="95370" l="8500" r="91667">
                        <a14:foregroundMark x1="50500" y1="7778" x2="50500" y2="7778"/>
                        <a14:foregroundMark x1="91833" y1="50556" x2="91833" y2="50556"/>
                        <a14:foregroundMark x1="50500" y1="3704" x2="50500" y2="3704"/>
                        <a14:foregroundMark x1="8500" y1="51111" x2="8500" y2="51111"/>
                        <a14:foregroundMark x1="50500" y1="95370" x2="50500" y2="95370"/>
                      </a14:backgroundRemoval>
                    </a14:imgEffect>
                  </a14:imgLayer>
                </a14:imgProps>
              </a:ext>
            </a:extLst>
          </a:blip>
          <a:stretch>
            <a:fillRect/>
          </a:stretch>
        </p:blipFill>
        <p:spPr>
          <a:xfrm>
            <a:off x="2970600" y="2333778"/>
            <a:ext cx="1839081" cy="1655173"/>
          </a:xfrm>
          <a:prstGeom prst="rect">
            <a:avLst/>
          </a:prstGeom>
        </p:spPr>
      </p:pic>
      <p:sp>
        <p:nvSpPr>
          <p:cNvPr id="14" name="TextBox 13">
            <a:extLst>
              <a:ext uri="{FF2B5EF4-FFF2-40B4-BE49-F238E27FC236}">
                <a16:creationId xmlns:a16="http://schemas.microsoft.com/office/drawing/2014/main" id="{DD0BE8CD-A822-4D60-B5BF-C0F90CE54E6E}"/>
              </a:ext>
            </a:extLst>
          </p:cNvPr>
          <p:cNvSpPr txBox="1"/>
          <p:nvPr/>
        </p:nvSpPr>
        <p:spPr>
          <a:xfrm>
            <a:off x="844731" y="3988951"/>
            <a:ext cx="1541418"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rPr>
              <a:t>Atheist</a:t>
            </a:r>
          </a:p>
        </p:txBody>
      </p:sp>
      <p:sp>
        <p:nvSpPr>
          <p:cNvPr id="15" name="TextBox 14">
            <a:extLst>
              <a:ext uri="{FF2B5EF4-FFF2-40B4-BE49-F238E27FC236}">
                <a16:creationId xmlns:a16="http://schemas.microsoft.com/office/drawing/2014/main" id="{9B337921-2249-4C57-9771-9648419D296C}"/>
              </a:ext>
            </a:extLst>
          </p:cNvPr>
          <p:cNvSpPr txBox="1"/>
          <p:nvPr/>
        </p:nvSpPr>
        <p:spPr>
          <a:xfrm>
            <a:off x="9574200" y="3988951"/>
            <a:ext cx="1541418"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rPr>
              <a:t>Jew</a:t>
            </a:r>
          </a:p>
        </p:txBody>
      </p:sp>
      <p:sp>
        <p:nvSpPr>
          <p:cNvPr id="16" name="TextBox 15">
            <a:extLst>
              <a:ext uri="{FF2B5EF4-FFF2-40B4-BE49-F238E27FC236}">
                <a16:creationId xmlns:a16="http://schemas.microsoft.com/office/drawing/2014/main" id="{F00D43D8-1FB5-4CC4-9564-8A1AEA183259}"/>
              </a:ext>
            </a:extLst>
          </p:cNvPr>
          <p:cNvSpPr txBox="1"/>
          <p:nvPr/>
        </p:nvSpPr>
        <p:spPr>
          <a:xfrm>
            <a:off x="7370285" y="3991987"/>
            <a:ext cx="1541418"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rPr>
              <a:t>Muslim</a:t>
            </a:r>
          </a:p>
        </p:txBody>
      </p:sp>
      <p:sp>
        <p:nvSpPr>
          <p:cNvPr id="17" name="TextBox 16">
            <a:extLst>
              <a:ext uri="{FF2B5EF4-FFF2-40B4-BE49-F238E27FC236}">
                <a16:creationId xmlns:a16="http://schemas.microsoft.com/office/drawing/2014/main" id="{D4CB757C-70A7-40BC-BC1D-BB066824C3F6}"/>
              </a:ext>
            </a:extLst>
          </p:cNvPr>
          <p:cNvSpPr txBox="1"/>
          <p:nvPr/>
        </p:nvSpPr>
        <p:spPr>
          <a:xfrm>
            <a:off x="5239448" y="3988951"/>
            <a:ext cx="1541418"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rPr>
              <a:t>Hindu</a:t>
            </a:r>
          </a:p>
        </p:txBody>
      </p:sp>
      <p:sp>
        <p:nvSpPr>
          <p:cNvPr id="18" name="TextBox 17">
            <a:extLst>
              <a:ext uri="{FF2B5EF4-FFF2-40B4-BE49-F238E27FC236}">
                <a16:creationId xmlns:a16="http://schemas.microsoft.com/office/drawing/2014/main" id="{0CCDB6F1-9081-4618-B09A-5FA726D55B65}"/>
              </a:ext>
            </a:extLst>
          </p:cNvPr>
          <p:cNvSpPr txBox="1"/>
          <p:nvPr/>
        </p:nvSpPr>
        <p:spPr>
          <a:xfrm>
            <a:off x="3108611" y="3991032"/>
            <a:ext cx="1541418"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rPr>
              <a:t>Buddhist</a:t>
            </a:r>
          </a:p>
        </p:txBody>
      </p:sp>
    </p:spTree>
    <p:extLst>
      <p:ext uri="{BB962C8B-B14F-4D97-AF65-F5344CB8AC3E}">
        <p14:creationId xmlns:p14="http://schemas.microsoft.com/office/powerpoint/2010/main" val="383943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435427"/>
            <a:ext cx="10515600" cy="1332411"/>
          </a:xfrm>
        </p:spPr>
        <p:txBody>
          <a:bodyPr>
            <a:normAutofit/>
          </a:bodyPr>
          <a:lstStyle/>
          <a:p>
            <a:r>
              <a:rPr lang="en-US" sz="6600" b="1" u="sng" dirty="0">
                <a:effectLst>
                  <a:outerShdw blurRad="38100" dist="38100" dir="2700000" algn="tl">
                    <a:srgbClr val="000000">
                      <a:alpha val="43137"/>
                    </a:srgbClr>
                  </a:outerShdw>
                </a:effectLst>
              </a:rPr>
              <a:t>The Translation Processes</a:t>
            </a:r>
          </a:p>
        </p:txBody>
      </p:sp>
      <p:sp>
        <p:nvSpPr>
          <p:cNvPr id="7" name="Rectangle 6">
            <a:extLst>
              <a:ext uri="{FF2B5EF4-FFF2-40B4-BE49-F238E27FC236}">
                <a16:creationId xmlns:a16="http://schemas.microsoft.com/office/drawing/2014/main" id="{A591B24D-9C4C-4ECA-88D5-E43A02E6E814}"/>
              </a:ext>
            </a:extLst>
          </p:cNvPr>
          <p:cNvSpPr/>
          <p:nvPr/>
        </p:nvSpPr>
        <p:spPr>
          <a:xfrm>
            <a:off x="844731" y="2262038"/>
            <a:ext cx="10623368" cy="2492990"/>
          </a:xfrm>
          <a:prstGeom prst="rect">
            <a:avLst/>
          </a:prstGeom>
        </p:spPr>
        <p:txBody>
          <a:bodyPr wrap="square">
            <a:spAutoFit/>
          </a:bodyPr>
          <a:lstStyle/>
          <a:p>
            <a:r>
              <a:rPr lang="en-US" sz="3600" dirty="0">
                <a:effectLst>
                  <a:outerShdw blurRad="38100" dist="38100" dir="2700000" algn="tl">
                    <a:srgbClr val="000000">
                      <a:alpha val="43137"/>
                    </a:srgbClr>
                  </a:outerShdw>
                </a:effectLst>
              </a:rPr>
              <a:t>“We can confidently affirm that we have 999/1000ths of the original Greek New Testament intact. The remaining 1/1000th pertains to inconsequential details</a:t>
            </a:r>
            <a:r>
              <a:rPr lang="en-US" sz="2800" dirty="0">
                <a:effectLst>
                  <a:outerShdw blurRad="38100" dist="38100" dir="2700000" algn="tl">
                    <a:srgbClr val="000000">
                      <a:alpha val="43137"/>
                    </a:srgbClr>
                  </a:outerShdw>
                </a:effectLst>
              </a:rPr>
              <a:t>.”</a:t>
            </a:r>
          </a:p>
          <a:p>
            <a:endParaRPr lang="en-US" sz="2400" dirty="0">
              <a:effectLst>
                <a:outerShdw blurRad="38100" dist="38100" dir="2700000" algn="tl">
                  <a:srgbClr val="000000">
                    <a:alpha val="43137"/>
                  </a:srgbClr>
                </a:outerShdw>
              </a:effectLst>
            </a:endParaRPr>
          </a:p>
          <a:p>
            <a:r>
              <a:rPr lang="en-US" sz="2400" dirty="0">
                <a:effectLst>
                  <a:outerShdw blurRad="38100" dist="38100" dir="2700000" algn="tl">
                    <a:srgbClr val="000000">
                      <a:alpha val="43137"/>
                    </a:srgbClr>
                  </a:outerShdw>
                </a:effectLst>
              </a:rPr>
              <a:t>									-Dave Miller</a:t>
            </a:r>
          </a:p>
        </p:txBody>
      </p:sp>
    </p:spTree>
    <p:extLst>
      <p:ext uri="{BB962C8B-B14F-4D97-AF65-F5344CB8AC3E}">
        <p14:creationId xmlns:p14="http://schemas.microsoft.com/office/powerpoint/2010/main" val="3733723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1" y="1728341"/>
            <a:ext cx="11266714" cy="4030612"/>
          </a:xfrm>
        </p:spPr>
        <p:txBody>
          <a:bodyPr>
            <a:normAutofit/>
          </a:bodyPr>
          <a:lstStyle/>
          <a:p>
            <a:r>
              <a:rPr lang="en-US" sz="3200" dirty="0">
                <a:effectLst>
                  <a:outerShdw blurRad="38100" dist="38100" dir="2700000" algn="tl">
                    <a:srgbClr val="000000">
                      <a:alpha val="43137"/>
                    </a:srgbClr>
                  </a:outerShdw>
                </a:effectLst>
              </a:rPr>
              <a:t>The New Testament has been preserved</a:t>
            </a:r>
          </a:p>
          <a:p>
            <a:r>
              <a:rPr lang="en-US" sz="3200" dirty="0">
                <a:effectLst>
                  <a:outerShdw blurRad="38100" dist="38100" dir="2700000" algn="tl">
                    <a:srgbClr val="000000">
                      <a:alpha val="43137"/>
                    </a:srgbClr>
                  </a:outerShdw>
                </a:effectLst>
              </a:rPr>
              <a:t>The translation process works</a:t>
            </a:r>
          </a:p>
          <a:p>
            <a:r>
              <a:rPr lang="en-US" sz="3200" dirty="0">
                <a:effectLst>
                  <a:outerShdw blurRad="38100" dist="38100" dir="2700000" algn="tl">
                    <a:srgbClr val="000000">
                      <a:alpha val="43137"/>
                    </a:srgbClr>
                  </a:outerShdw>
                </a:effectLst>
              </a:rPr>
              <a:t>The New Testament is factually accurate</a:t>
            </a:r>
          </a:p>
          <a:p>
            <a:endParaRPr lang="en-US" sz="3200"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435427"/>
            <a:ext cx="10515600" cy="1332411"/>
          </a:xfrm>
        </p:spPr>
        <p:txBody>
          <a:bodyPr>
            <a:normAutofit/>
          </a:bodyPr>
          <a:lstStyle/>
          <a:p>
            <a:r>
              <a:rPr lang="en-US" sz="6600" b="1" u="sng" dirty="0">
                <a:effectLst>
                  <a:outerShdw blurRad="38100" dist="38100" dir="2700000" algn="tl">
                    <a:srgbClr val="000000">
                      <a:alpha val="43137"/>
                    </a:srgbClr>
                  </a:outerShdw>
                </a:effectLst>
              </a:rPr>
              <a:t>The Authenticity of Scripture</a:t>
            </a:r>
          </a:p>
        </p:txBody>
      </p:sp>
    </p:spTree>
    <p:extLst>
      <p:ext uri="{BB962C8B-B14F-4D97-AF65-F5344CB8AC3E}">
        <p14:creationId xmlns:p14="http://schemas.microsoft.com/office/powerpoint/2010/main" val="428341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1" y="1728341"/>
            <a:ext cx="7070544" cy="4694232"/>
          </a:xfrm>
        </p:spPr>
        <p:txBody>
          <a:bodyPr>
            <a:normAutofit/>
          </a:bodyPr>
          <a:lstStyle/>
          <a:p>
            <a:r>
              <a:rPr lang="en-US" sz="3200" dirty="0">
                <a:effectLst>
                  <a:outerShdw blurRad="38100" dist="38100" dir="2700000" algn="tl">
                    <a:srgbClr val="000000">
                      <a:alpha val="43137"/>
                    </a:srgbClr>
                  </a:outerShdw>
                </a:effectLst>
              </a:rPr>
              <a:t>The Pilate Inscription</a:t>
            </a:r>
          </a:p>
          <a:p>
            <a:r>
              <a:rPr lang="en-US" sz="3200" dirty="0" err="1">
                <a:effectLst>
                  <a:outerShdw blurRad="38100" dist="38100" dir="2700000" algn="tl">
                    <a:srgbClr val="000000">
                      <a:alpha val="43137"/>
                    </a:srgbClr>
                  </a:outerShdw>
                </a:effectLst>
              </a:rPr>
              <a:t>Politarchs</a:t>
            </a:r>
            <a:r>
              <a:rPr lang="en-US" sz="3200" dirty="0">
                <a:effectLst>
                  <a:outerShdw blurRad="38100" dist="38100" dir="2700000" algn="tl">
                    <a:srgbClr val="000000">
                      <a:alpha val="43137"/>
                    </a:srgbClr>
                  </a:outerShdw>
                </a:effectLst>
              </a:rPr>
              <a:t> in Thessalonica</a:t>
            </a:r>
          </a:p>
          <a:p>
            <a:r>
              <a:rPr lang="en-US" sz="3200" dirty="0" err="1">
                <a:effectLst>
                  <a:outerShdw blurRad="38100" dist="38100" dir="2700000" algn="tl">
                    <a:srgbClr val="000000">
                      <a:alpha val="43137"/>
                    </a:srgbClr>
                  </a:outerShdw>
                </a:effectLst>
              </a:rPr>
              <a:t>Sergius</a:t>
            </a:r>
            <a:r>
              <a:rPr lang="en-US" sz="3200" dirty="0">
                <a:effectLst>
                  <a:outerShdw blurRad="38100" dist="38100" dir="2700000" algn="tl">
                    <a:srgbClr val="000000">
                      <a:alpha val="43137"/>
                    </a:srgbClr>
                  </a:outerShdw>
                </a:effectLst>
              </a:rPr>
              <a:t> Paulus the Proconsul of Cyprus</a:t>
            </a:r>
          </a:p>
          <a:p>
            <a:r>
              <a:rPr lang="en-US" sz="3200" dirty="0">
                <a:effectLst>
                  <a:outerShdw blurRad="38100" dist="38100" dir="2700000" algn="tl">
                    <a:srgbClr val="000000">
                      <a:alpha val="43137"/>
                    </a:srgbClr>
                  </a:outerShdw>
                </a:effectLst>
              </a:rPr>
              <a:t>Gallio, Proconsul of Achaia</a:t>
            </a:r>
          </a:p>
          <a:p>
            <a:r>
              <a:rPr lang="en-US" sz="3200" dirty="0">
                <a:effectLst>
                  <a:outerShdw blurRad="38100" dist="38100" dir="2700000" algn="tl">
                    <a:srgbClr val="000000">
                      <a:alpha val="43137"/>
                    </a:srgbClr>
                  </a:outerShdw>
                </a:effectLst>
              </a:rPr>
              <a:t>Death by Crucifixion </a:t>
            </a:r>
          </a:p>
          <a:p>
            <a:r>
              <a:rPr lang="en-US" sz="3200" dirty="0">
                <a:effectLst>
                  <a:outerShdw blurRad="38100" dist="38100" dir="2700000" algn="tl">
                    <a:srgbClr val="000000">
                      <a:alpha val="43137"/>
                    </a:srgbClr>
                  </a:outerShdw>
                </a:effectLst>
              </a:rPr>
              <a:t>Counting Quirinius</a:t>
            </a:r>
          </a:p>
          <a:p>
            <a:r>
              <a:rPr lang="en-US" sz="3200" dirty="0">
                <a:effectLst>
                  <a:outerShdw blurRad="38100" dist="38100" dir="2700000" algn="tl">
                    <a:srgbClr val="000000">
                      <a:alpha val="43137"/>
                    </a:srgbClr>
                  </a:outerShdw>
                </a:effectLst>
              </a:rPr>
              <a:t>Gentiles and the Temple</a:t>
            </a:r>
          </a:p>
          <a:p>
            <a:endParaRPr lang="en-US" sz="3200"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435427"/>
            <a:ext cx="10515600" cy="1332411"/>
          </a:xfrm>
        </p:spPr>
        <p:txBody>
          <a:bodyPr>
            <a:normAutofit/>
          </a:bodyPr>
          <a:lstStyle/>
          <a:p>
            <a:r>
              <a:rPr lang="en-US" sz="6600" b="1" u="sng" dirty="0">
                <a:effectLst>
                  <a:outerShdw blurRad="38100" dist="38100" dir="2700000" algn="tl">
                    <a:srgbClr val="000000">
                      <a:alpha val="43137"/>
                    </a:srgbClr>
                  </a:outerShdw>
                </a:effectLst>
              </a:rPr>
              <a:t>New Testament &amp; Archeology</a:t>
            </a:r>
          </a:p>
        </p:txBody>
      </p:sp>
      <p:pic>
        <p:nvPicPr>
          <p:cNvPr id="2052" name="Picture 4" descr="http://www.apologeticspress.org/user_images/image/rr/2004/r&amp;r0410d.jpg">
            <a:extLst>
              <a:ext uri="{FF2B5EF4-FFF2-40B4-BE49-F238E27FC236}">
                <a16:creationId xmlns:a16="http://schemas.microsoft.com/office/drawing/2014/main" id="{777528A5-B38D-4115-9479-F78EB613B7B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654" l="0" r="99500">
                        <a14:foregroundMark x1="34500" y1="5536" x2="18500" y2="20415"/>
                        <a14:foregroundMark x1="18500" y1="20415" x2="19000" y2="29758"/>
                        <a14:foregroundMark x1="69500" y1="6228" x2="82000" y2="6228"/>
                        <a14:foregroundMark x1="59000" y1="5882" x2="59000" y2="5882"/>
                        <a14:foregroundMark x1="40000" y1="3806" x2="40000" y2="3806"/>
                        <a14:foregroundMark x1="36000" y1="2076" x2="48000" y2="4152"/>
                        <a14:foregroundMark x1="11673" y1="17852" x2="9500" y2="23183"/>
                        <a14:foregroundMark x1="12546" y1="15711" x2="11686" y2="17820"/>
                        <a14:foregroundMark x1="15000" y1="9689" x2="13082" y2="14395"/>
                        <a14:foregroundMark x1="11765" y1="67265" x2="13500" y2="82699"/>
                        <a14:foregroundMark x1="17000" y1="89965" x2="66000" y2="82699"/>
                        <a14:foregroundMark x1="68000" y1="94464" x2="44000" y2="99654"/>
                        <a14:foregroundMark x1="90500" y1="69204" x2="94000" y2="53633"/>
                        <a14:foregroundMark x1="90000" y1="22837" x2="92000" y2="17993"/>
                        <a14:foregroundMark x1="8000" y1="20069" x2="9000" y2="16609"/>
                        <a14:foregroundMark x1="13366" y1="14686" x2="15000" y2="10727"/>
                        <a14:foregroundMark x1="9000" y1="25260" x2="12953" y2="15685"/>
                        <a14:foregroundMark x1="8242" y1="15418" x2="5000" y2="19377"/>
                        <a14:foregroundMark x1="13500" y1="8997" x2="10905" y2="12166"/>
                        <a14:foregroundMark x1="10282" y1="82327" x2="11000" y2="85121"/>
                        <a14:foregroundMark x1="8560" y1="75623" x2="9750" y2="80255"/>
                        <a14:foregroundMark x1="8500" y1="97924" x2="6500" y2="93426"/>
                        <a14:foregroundMark x1="8500" y1="92388" x2="7880" y2="91412"/>
                        <a14:foregroundMark x1="91000" y1="13841" x2="91745" y2="12840"/>
                        <a14:foregroundMark x1="90802" y1="4084" x2="88000" y2="3114"/>
                        <a14:foregroundMark x1="35000" y1="17647" x2="10084" y2="11325"/>
                        <a14:foregroundMark x1="81500" y1="48789" x2="90957" y2="45517"/>
                        <a14:foregroundMark x1="81500" y1="79585" x2="85087" y2="81964"/>
                        <a14:foregroundMark x1="13500" y1="39792" x2="8500" y2="44637"/>
                        <a14:foregroundMark x1="11000" y1="85121" x2="8000" y2="91003"/>
                        <a14:foregroundMark x1="9000" y1="83737" x2="9000" y2="78893"/>
                        <a14:foregroundMark x1="7500" y1="78893" x2="5000" y2="84429"/>
                        <a14:foregroundMark x1="8000" y1="81661" x2="6000" y2="78547"/>
                        <a14:foregroundMark x1="9000" y1="90311" x2="6000" y2="97924"/>
                        <a14:foregroundMark x1="4500" y1="97232" x2="5500" y2="95848"/>
                        <a14:backgroundMark x1="3000" y1="97924" x2="3000" y2="97924"/>
                        <a14:backgroundMark x1="1142" y1="86770" x2="736" y2="83535"/>
                        <a14:backgroundMark x1="500" y1="65398" x2="0" y2="76817"/>
                        <a14:backgroundMark x1="2000" y1="25260" x2="1500" y2="20761"/>
                        <a14:backgroundMark x1="8000" y1="13149" x2="10500" y2="10035"/>
                        <a14:backgroundMark x1="8500" y1="12457" x2="5500" y2="10035"/>
                        <a14:backgroundMark x1="9500" y1="10727" x2="4000" y2="11073"/>
                        <a14:backgroundMark x1="93500" y1="3114" x2="99500" y2="10381"/>
                        <a14:backgroundMark x1="98500" y1="40138" x2="99500" y2="45329"/>
                        <a14:backgroundMark x1="92000" y1="87543" x2="94000" y2="84083"/>
                        <a14:backgroundMark x1="93500" y1="89273" x2="93500" y2="84083"/>
                        <a14:backgroundMark x1="93500" y1="88235" x2="92000" y2="84775"/>
                        <a14:backgroundMark x1="92500" y1="85467" x2="91000" y2="86159"/>
                        <a14:backgroundMark x1="0" y1="48789" x2="0" y2="48789"/>
                        <a14:backgroundMark x1="0" y1="40138" x2="0" y2="40138"/>
                        <a14:backgroundMark x1="0" y1="35294" x2="1500" y2="28028"/>
                        <a14:backgroundMark x1="1690" y1="41714" x2="3500" y2="71280"/>
                        <a14:backgroundMark x1="1000" y1="30450" x2="1656" y2="41164"/>
                      </a14:backgroundRemoval>
                    </a14:imgEffect>
                  </a14:imgLayer>
                </a14:imgProps>
              </a:ext>
              <a:ext uri="{28A0092B-C50C-407E-A947-70E740481C1C}">
                <a14:useLocalDpi xmlns:a14="http://schemas.microsoft.com/office/drawing/2010/main" val="0"/>
              </a:ext>
            </a:extLst>
          </a:blip>
          <a:srcRect/>
          <a:stretch>
            <a:fillRect/>
          </a:stretch>
        </p:blipFill>
        <p:spPr bwMode="auto">
          <a:xfrm>
            <a:off x="8829674" y="2081212"/>
            <a:ext cx="2236272" cy="32314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174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0" y="1728341"/>
            <a:ext cx="6984819" cy="4030612"/>
          </a:xfrm>
        </p:spPr>
        <p:txBody>
          <a:bodyPr>
            <a:normAutofit/>
          </a:bodyPr>
          <a:lstStyle/>
          <a:p>
            <a:r>
              <a:rPr lang="en-US" sz="3200" dirty="0">
                <a:effectLst>
                  <a:outerShdw blurRad="38100" dist="38100" dir="2700000" algn="tl">
                    <a:srgbClr val="000000">
                      <a:alpha val="43137"/>
                    </a:srgbClr>
                  </a:outerShdw>
                </a:effectLst>
              </a:rPr>
              <a:t>For 2000 years the only references to Pontius Pilot were from the NT, Josephus, and Tacitus</a:t>
            </a:r>
          </a:p>
          <a:p>
            <a:r>
              <a:rPr lang="en-US" sz="3200" dirty="0">
                <a:effectLst>
                  <a:outerShdw blurRad="38100" dist="38100" dir="2700000" algn="tl">
                    <a:srgbClr val="000000">
                      <a:alpha val="43137"/>
                    </a:srgbClr>
                  </a:outerShdw>
                </a:effectLst>
              </a:rPr>
              <a:t>In 1961, a team of archeologist working in Caesarea discovered a two-foot by three-foot slab of rock that was used in construction of a Roman theater bearing Pontius Pilot’s name. </a:t>
            </a: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435427"/>
            <a:ext cx="10515600" cy="1332411"/>
          </a:xfrm>
        </p:spPr>
        <p:txBody>
          <a:bodyPr>
            <a:normAutofit/>
          </a:bodyPr>
          <a:lstStyle/>
          <a:p>
            <a:r>
              <a:rPr lang="en-US" sz="6600" b="1" u="sng" dirty="0">
                <a:effectLst>
                  <a:outerShdw blurRad="38100" dist="38100" dir="2700000" algn="tl">
                    <a:srgbClr val="000000">
                      <a:alpha val="43137"/>
                    </a:srgbClr>
                  </a:outerShdw>
                </a:effectLst>
              </a:rPr>
              <a:t>The Pilate Inscription</a:t>
            </a:r>
          </a:p>
        </p:txBody>
      </p:sp>
      <p:pic>
        <p:nvPicPr>
          <p:cNvPr id="3074" name="Picture 2" descr="http://apologeticspress.org/user_images/image/rr/2004/r&amp;r0410a.jpg">
            <a:extLst>
              <a:ext uri="{FF2B5EF4-FFF2-40B4-BE49-F238E27FC236}">
                <a16:creationId xmlns:a16="http://schemas.microsoft.com/office/drawing/2014/main" id="{5C9015D5-82A8-4EA9-8CFE-729CA64DACB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878" b="96763" l="0" r="99556">
                        <a14:foregroundMark x1="95556" y1="30576" x2="84889" y2="10072"/>
                        <a14:foregroundMark x1="84889" y1="10072" x2="62222" y2="1799"/>
                        <a14:foregroundMark x1="62222" y1="1799" x2="18222" y2="13309"/>
                        <a14:foregroundMark x1="18222" y1="13309" x2="12889" y2="33813"/>
                        <a14:foregroundMark x1="12889" y1="33813" x2="24444" y2="91007"/>
                        <a14:foregroundMark x1="24444" y1="91007" x2="48444" y2="92446"/>
                        <a14:foregroundMark x1="48444" y1="92446" x2="65778" y2="97482"/>
                        <a14:foregroundMark x1="14222" y1="13669" x2="0" y2="16547"/>
                        <a14:foregroundMark x1="35556" y1="29496" x2="80000" y2="6475"/>
                        <a14:foregroundMark x1="80000" y1="6475" x2="99556" y2="2878"/>
                        <a14:foregroundMark x1="82222" y1="53237" x2="73333" y2="78058"/>
                        <a14:backgroundMark x1="92889" y1="58633" x2="88889" y2="73381"/>
                      </a14:backgroundRemoval>
                    </a14:imgEffect>
                  </a14:imgLayer>
                </a14:imgProps>
              </a:ext>
              <a:ext uri="{28A0092B-C50C-407E-A947-70E740481C1C}">
                <a14:useLocalDpi xmlns:a14="http://schemas.microsoft.com/office/drawing/2010/main" val="0"/>
              </a:ext>
            </a:extLst>
          </a:blip>
          <a:srcRect/>
          <a:stretch>
            <a:fillRect/>
          </a:stretch>
        </p:blipFill>
        <p:spPr bwMode="auto">
          <a:xfrm>
            <a:off x="8645891" y="1904999"/>
            <a:ext cx="2798397" cy="3457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646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1" y="1497872"/>
            <a:ext cx="11266714" cy="4030612"/>
          </a:xfrm>
        </p:spPr>
        <p:txBody>
          <a:bodyPr>
            <a:normAutofit/>
          </a:bodyPr>
          <a:lstStyle/>
          <a:p>
            <a:r>
              <a:rPr lang="en-US" sz="3600" dirty="0">
                <a:effectLst>
                  <a:outerShdw blurRad="38100" dist="38100" dir="2700000" algn="tl">
                    <a:srgbClr val="000000">
                      <a:alpha val="43137"/>
                    </a:srgbClr>
                  </a:outerShdw>
                </a:effectLst>
              </a:rPr>
              <a:t>The Importance of the Resurrection</a:t>
            </a:r>
          </a:p>
          <a:p>
            <a:r>
              <a:rPr lang="en-US" sz="3600" dirty="0">
                <a:effectLst>
                  <a:outerShdw blurRad="38100" dist="38100" dir="2700000" algn="tl">
                    <a:srgbClr val="000000">
                      <a:alpha val="43137"/>
                    </a:srgbClr>
                  </a:outerShdw>
                </a:effectLst>
              </a:rPr>
              <a:t>The Historicity of Christ</a:t>
            </a:r>
          </a:p>
          <a:p>
            <a:r>
              <a:rPr lang="en-US" sz="3600" dirty="0">
                <a:effectLst>
                  <a:outerShdw blurRad="38100" dist="38100" dir="2700000" algn="tl">
                    <a:srgbClr val="000000">
                      <a:alpha val="43137"/>
                    </a:srgbClr>
                  </a:outerShdw>
                </a:effectLst>
              </a:rPr>
              <a:t>The Authenticity of Scripture</a:t>
            </a:r>
          </a:p>
          <a:p>
            <a:r>
              <a:rPr lang="en-US" sz="3600" dirty="0">
                <a:effectLst>
                  <a:outerShdw blurRad="38100" dist="38100" dir="2700000" algn="tl">
                    <a:srgbClr val="000000">
                      <a:alpha val="43137"/>
                    </a:srgbClr>
                  </a:outerShdw>
                </a:effectLst>
              </a:rPr>
              <a:t>Who was Jesus?</a:t>
            </a:r>
          </a:p>
          <a:p>
            <a:r>
              <a:rPr lang="en-US" sz="3600" dirty="0">
                <a:effectLst>
                  <a:outerShdw blurRad="38100" dist="38100" dir="2700000" algn="tl">
                    <a:srgbClr val="000000">
                      <a:alpha val="43137"/>
                    </a:srgbClr>
                  </a:outerShdw>
                </a:effectLst>
              </a:rPr>
              <a:t>The Resurrection</a:t>
            </a:r>
          </a:p>
          <a:p>
            <a:r>
              <a:rPr lang="en-US" sz="3600" dirty="0">
                <a:effectLst>
                  <a:outerShdw blurRad="38100" dist="38100" dir="2700000" algn="tl">
                    <a:srgbClr val="000000">
                      <a:alpha val="43137"/>
                    </a:srgbClr>
                  </a:outerShdw>
                </a:effectLst>
              </a:rPr>
              <a:t>Application</a:t>
            </a:r>
          </a:p>
          <a:p>
            <a:endParaRPr lang="en-US" sz="3600" dirty="0">
              <a:effectLst>
                <a:outerShdw blurRad="38100" dist="38100" dir="2700000" algn="tl">
                  <a:srgbClr val="000000">
                    <a:alpha val="43137"/>
                  </a:srgbClr>
                </a:outerShdw>
              </a:effectLst>
            </a:endParaRPr>
          </a:p>
          <a:p>
            <a:endParaRPr lang="en-US" sz="3600"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165461"/>
            <a:ext cx="10515600" cy="1332411"/>
          </a:xfrm>
        </p:spPr>
        <p:txBody>
          <a:bodyPr>
            <a:normAutofit/>
          </a:bodyPr>
          <a:lstStyle/>
          <a:p>
            <a:r>
              <a:rPr lang="en-US" sz="6600" b="1" u="sng" dirty="0">
                <a:effectLst>
                  <a:outerShdw blurRad="38100" dist="38100" dir="2700000" algn="tl">
                    <a:srgbClr val="000000">
                      <a:alpha val="43137"/>
                    </a:srgbClr>
                  </a:outerShdw>
                </a:effectLst>
              </a:rPr>
              <a:t>Overview</a:t>
            </a:r>
          </a:p>
        </p:txBody>
      </p:sp>
    </p:spTree>
    <p:extLst>
      <p:ext uri="{BB962C8B-B14F-4D97-AF65-F5344CB8AC3E}">
        <p14:creationId xmlns:p14="http://schemas.microsoft.com/office/powerpoint/2010/main" val="2135675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1" y="1728341"/>
            <a:ext cx="6337119" cy="4030612"/>
          </a:xfrm>
        </p:spPr>
        <p:txBody>
          <a:bodyPr>
            <a:normAutofit/>
          </a:bodyPr>
          <a:lstStyle/>
          <a:p>
            <a:r>
              <a:rPr lang="en-US" sz="3200" dirty="0">
                <a:effectLst>
                  <a:outerShdw blurRad="38100" dist="38100" dir="2700000" algn="tl">
                    <a:srgbClr val="000000">
                      <a:alpha val="43137"/>
                    </a:srgbClr>
                  </a:outerShdw>
                </a:effectLst>
              </a:rPr>
              <a:t>Many non-Christians may accept the fact that Jesus existed and even died on a cross. </a:t>
            </a:r>
          </a:p>
          <a:p>
            <a:r>
              <a:rPr lang="en-US" sz="3200" dirty="0">
                <a:effectLst>
                  <a:outerShdw blurRad="38100" dist="38100" dir="2700000" algn="tl">
                    <a:srgbClr val="000000">
                      <a:alpha val="43137"/>
                    </a:srgbClr>
                  </a:outerShdw>
                </a:effectLst>
              </a:rPr>
              <a:t>This then begs the question, who was Jesus if He was not the Son of God? </a:t>
            </a: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435427"/>
            <a:ext cx="10515600" cy="1332411"/>
          </a:xfrm>
        </p:spPr>
        <p:txBody>
          <a:bodyPr>
            <a:normAutofit/>
          </a:bodyPr>
          <a:lstStyle/>
          <a:p>
            <a:r>
              <a:rPr lang="en-US" sz="6600" b="1" u="sng" dirty="0">
                <a:effectLst>
                  <a:outerShdw blurRad="38100" dist="38100" dir="2700000" algn="tl">
                    <a:srgbClr val="000000">
                      <a:alpha val="43137"/>
                    </a:srgbClr>
                  </a:outerShdw>
                </a:effectLst>
              </a:rPr>
              <a:t>Who Was Jesus?</a:t>
            </a:r>
          </a:p>
        </p:txBody>
      </p:sp>
      <p:pic>
        <p:nvPicPr>
          <p:cNvPr id="2" name="Picture 1">
            <a:extLst>
              <a:ext uri="{FF2B5EF4-FFF2-40B4-BE49-F238E27FC236}">
                <a16:creationId xmlns:a16="http://schemas.microsoft.com/office/drawing/2014/main" id="{D72D7C1A-CBA8-4FBA-AE81-A3E9B6CF0B0D}"/>
              </a:ext>
            </a:extLst>
          </p:cNvPr>
          <p:cNvPicPr>
            <a:picLocks noChangeAspect="1"/>
          </p:cNvPicPr>
          <p:nvPr/>
        </p:nvPicPr>
        <p:blipFill rotWithShape="1">
          <a:blip r:embed="rId4"/>
          <a:srcRect b="8929"/>
          <a:stretch/>
        </p:blipFill>
        <p:spPr>
          <a:xfrm>
            <a:off x="7862210" y="1832694"/>
            <a:ext cx="3714750" cy="24288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0300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635182" y="923477"/>
            <a:ext cx="11042468" cy="5010598"/>
          </a:xfrm>
        </p:spPr>
        <p:txBody>
          <a:bodyPr>
            <a:normAutofit/>
          </a:bodyPr>
          <a:lstStyle/>
          <a:p>
            <a:pPr marL="0" indent="0">
              <a:buNone/>
            </a:pPr>
            <a:r>
              <a:rPr lang="en-US" sz="3200" dirty="0">
                <a:effectLst>
                  <a:outerShdw blurRad="38100" dist="38100" dir="2700000" algn="tl">
                    <a:srgbClr val="000000">
                      <a:alpha val="43137"/>
                    </a:srgbClr>
                  </a:outerShdw>
                </a:effectLst>
              </a:rPr>
              <a:t>“I am trying here to prevent anyone saying the really foolish thing that people often say about Him: “I’m ready to accept Jesus as a great moral teacher, but I don’t accept His claim to be God.” That is one thing we must not say. A man who was merely a man and said the sort things Jesus said would not be a great moral teacher. He would either be a lunatic – on a level with the man who says he is a poached egg – or else he would be the Devil of Hell. You must make your choice. Either this man was, and is, the Son of God: or else a madman or something worse….</a:t>
            </a: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107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635182" y="923477"/>
            <a:ext cx="11042468" cy="5010598"/>
          </a:xfrm>
        </p:spPr>
        <p:txBody>
          <a:bodyPr>
            <a:normAutofit/>
          </a:bodyPr>
          <a:lstStyle/>
          <a:p>
            <a:pPr marL="0" indent="0">
              <a:buNone/>
            </a:pPr>
            <a:r>
              <a:rPr lang="en-US" sz="3200" dirty="0">
                <a:effectLst>
                  <a:outerShdw blurRad="38100" dist="38100" dir="2700000" algn="tl">
                    <a:srgbClr val="000000">
                      <a:alpha val="43137"/>
                    </a:srgbClr>
                  </a:outerShdw>
                </a:effectLst>
              </a:rPr>
              <a:t>“…You can shut Him up a fool, you can spit at Him and kill Him as a demon; or you can fall at His feet and call Him Lord and God. </a:t>
            </a:r>
            <a:r>
              <a:rPr lang="en-US" sz="3200" b="1" dirty="0">
                <a:effectLst>
                  <a:outerShdw blurRad="38100" dist="38100" dir="2700000" algn="tl">
                    <a:srgbClr val="000000">
                      <a:alpha val="43137"/>
                    </a:srgbClr>
                  </a:outerShdw>
                </a:effectLst>
              </a:rPr>
              <a:t>But let us not come up with any patronizing nonsense about His being a great human teacher. He has not left that open to us. He did not intend to</a:t>
            </a:r>
            <a:r>
              <a:rPr lang="en-US" sz="3200" dirty="0">
                <a:effectLst>
                  <a:outerShdw blurRad="38100" dist="38100" dir="2700000" algn="tl">
                    <a:srgbClr val="000000">
                      <a:alpha val="43137"/>
                    </a:srgbClr>
                  </a:outerShdw>
                </a:effectLst>
              </a:rPr>
              <a:t>.”</a:t>
            </a:r>
          </a:p>
          <a:p>
            <a:pPr marL="0" indent="0">
              <a:buNone/>
            </a:pPr>
            <a:endParaRPr lang="en-US" sz="3200" dirty="0">
              <a:effectLst>
                <a:outerShdw blurRad="38100" dist="38100" dir="2700000" algn="tl">
                  <a:srgbClr val="000000">
                    <a:alpha val="43137"/>
                  </a:srgbClr>
                </a:outerShdw>
              </a:effectLst>
            </a:endParaRPr>
          </a:p>
          <a:p>
            <a:pPr marL="0" indent="0">
              <a:buNone/>
            </a:pPr>
            <a:r>
              <a:rPr lang="en-US" sz="3200" dirty="0">
                <a:effectLst>
                  <a:outerShdw blurRad="38100" dist="38100" dir="2700000" algn="tl">
                    <a:srgbClr val="000000">
                      <a:alpha val="43137"/>
                    </a:srgbClr>
                  </a:outerShdw>
                </a:effectLst>
              </a:rPr>
              <a:t>						C.S. Lewis, Mere Christianity</a:t>
            </a: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209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1" y="1728341"/>
            <a:ext cx="11266714" cy="4030612"/>
          </a:xfrm>
        </p:spPr>
        <p:txBody>
          <a:bodyPr>
            <a:normAutofit/>
          </a:bodyPr>
          <a:lstStyle/>
          <a:p>
            <a:r>
              <a:rPr lang="en-US" sz="3200" dirty="0">
                <a:effectLst>
                  <a:outerShdw blurRad="38100" dist="38100" dir="2700000" algn="tl">
                    <a:srgbClr val="000000">
                      <a:alpha val="43137"/>
                    </a:srgbClr>
                  </a:outerShdw>
                </a:effectLst>
              </a:rPr>
              <a:t>Lord?</a:t>
            </a:r>
          </a:p>
          <a:p>
            <a:r>
              <a:rPr lang="en-US" sz="3200" dirty="0">
                <a:effectLst>
                  <a:outerShdw blurRad="38100" dist="38100" dir="2700000" algn="tl">
                    <a:srgbClr val="000000">
                      <a:alpha val="43137"/>
                    </a:srgbClr>
                  </a:outerShdw>
                </a:effectLst>
              </a:rPr>
              <a:t>Liar?</a:t>
            </a:r>
          </a:p>
          <a:p>
            <a:r>
              <a:rPr lang="en-US" sz="3200" dirty="0">
                <a:effectLst>
                  <a:outerShdw blurRad="38100" dist="38100" dir="2700000" algn="tl">
                    <a:srgbClr val="000000">
                      <a:alpha val="43137"/>
                    </a:srgbClr>
                  </a:outerShdw>
                </a:effectLst>
              </a:rPr>
              <a:t>Lunatic?</a:t>
            </a: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435427"/>
            <a:ext cx="10515600" cy="1332411"/>
          </a:xfrm>
        </p:spPr>
        <p:txBody>
          <a:bodyPr>
            <a:normAutofit/>
          </a:bodyPr>
          <a:lstStyle/>
          <a:p>
            <a:r>
              <a:rPr lang="en-US" sz="6600" b="1" u="sng" dirty="0">
                <a:effectLst>
                  <a:outerShdw blurRad="38100" dist="38100" dir="2700000" algn="tl">
                    <a:srgbClr val="000000">
                      <a:alpha val="43137"/>
                    </a:srgbClr>
                  </a:outerShdw>
                </a:effectLst>
              </a:rPr>
              <a:t>Who Was Jesus?</a:t>
            </a:r>
          </a:p>
        </p:txBody>
      </p:sp>
      <p:pic>
        <p:nvPicPr>
          <p:cNvPr id="2" name="Picture 1">
            <a:extLst>
              <a:ext uri="{FF2B5EF4-FFF2-40B4-BE49-F238E27FC236}">
                <a16:creationId xmlns:a16="http://schemas.microsoft.com/office/drawing/2014/main" id="{650864DC-30BE-41C5-8C48-BD395A834B63}"/>
              </a:ext>
            </a:extLst>
          </p:cNvPr>
          <p:cNvPicPr>
            <a:picLocks noChangeAspect="1"/>
          </p:cNvPicPr>
          <p:nvPr/>
        </p:nvPicPr>
        <p:blipFill>
          <a:blip r:embed="rId4"/>
          <a:stretch>
            <a:fillRect/>
          </a:stretch>
        </p:blipFill>
        <p:spPr>
          <a:xfrm>
            <a:off x="4876800" y="2228849"/>
            <a:ext cx="5716786" cy="27717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82324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1" y="1728341"/>
            <a:ext cx="11266714" cy="4030612"/>
          </a:xfrm>
        </p:spPr>
        <p:txBody>
          <a:bodyPr>
            <a:normAutofit/>
          </a:bodyPr>
          <a:lstStyle/>
          <a:p>
            <a:r>
              <a:rPr lang="en-US" sz="3200" dirty="0">
                <a:effectLst>
                  <a:outerShdw blurRad="38100" dist="38100" dir="2700000" algn="tl">
                    <a:srgbClr val="000000">
                      <a:alpha val="43137"/>
                    </a:srgbClr>
                  </a:outerShdw>
                </a:effectLst>
              </a:rPr>
              <a:t>How could a liar control the fulfillment of over 300 prophecies?</a:t>
            </a:r>
          </a:p>
          <a:p>
            <a:pPr lvl="1"/>
            <a:r>
              <a:rPr lang="en-US" sz="2800" dirty="0">
                <a:effectLst>
                  <a:outerShdw blurRad="38100" dist="38100" dir="2700000" algn="tl">
                    <a:srgbClr val="000000">
                      <a:alpha val="43137"/>
                    </a:srgbClr>
                  </a:outerShdw>
                </a:effectLst>
              </a:rPr>
              <a:t>The birth place of Christ</a:t>
            </a:r>
          </a:p>
          <a:p>
            <a:pPr lvl="1"/>
            <a:r>
              <a:rPr lang="en-US" sz="2800" dirty="0">
                <a:effectLst>
                  <a:outerShdw blurRad="38100" dist="38100" dir="2700000" algn="tl">
                    <a:srgbClr val="000000">
                      <a:alpha val="43137"/>
                    </a:srgbClr>
                  </a:outerShdw>
                </a:effectLst>
              </a:rPr>
              <a:t>Family lineage</a:t>
            </a:r>
          </a:p>
          <a:p>
            <a:pPr lvl="1"/>
            <a:r>
              <a:rPr lang="en-US" sz="2800" dirty="0">
                <a:effectLst>
                  <a:outerShdw blurRad="38100" dist="38100" dir="2700000" algn="tl">
                    <a:srgbClr val="000000">
                      <a:alpha val="43137"/>
                    </a:srgbClr>
                  </a:outerShdw>
                </a:effectLst>
              </a:rPr>
              <a:t>Betrayed by disciple for 30 pieces of silver</a:t>
            </a:r>
          </a:p>
          <a:p>
            <a:pPr lvl="1"/>
            <a:r>
              <a:rPr lang="en-US" sz="2800" dirty="0">
                <a:effectLst>
                  <a:outerShdw blurRad="38100" dist="38100" dir="2700000" algn="tl">
                    <a:srgbClr val="000000">
                      <a:alpha val="43137"/>
                    </a:srgbClr>
                  </a:outerShdw>
                </a:effectLst>
              </a:rPr>
              <a:t>His death, lots cast for clothes, pierced through the side, no bone broken</a:t>
            </a:r>
          </a:p>
          <a:p>
            <a:r>
              <a:rPr lang="en-US" sz="3200" dirty="0">
                <a:effectLst>
                  <a:outerShdw blurRad="38100" dist="38100" dir="2700000" algn="tl">
                    <a:srgbClr val="000000">
                      <a:alpha val="43137"/>
                    </a:srgbClr>
                  </a:outerShdw>
                </a:effectLst>
              </a:rPr>
              <a:t>Why would a Liar willingly die for a lie?</a:t>
            </a: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435427"/>
            <a:ext cx="10515600" cy="1332411"/>
          </a:xfrm>
        </p:spPr>
        <p:txBody>
          <a:bodyPr>
            <a:normAutofit/>
          </a:bodyPr>
          <a:lstStyle/>
          <a:p>
            <a:r>
              <a:rPr lang="en-US" sz="6600" b="1" u="sng" dirty="0">
                <a:effectLst>
                  <a:outerShdw blurRad="38100" dist="38100" dir="2700000" algn="tl">
                    <a:srgbClr val="000000">
                      <a:alpha val="43137"/>
                    </a:srgbClr>
                  </a:outerShdw>
                </a:effectLst>
              </a:rPr>
              <a:t>Was Jesus a Liar?</a:t>
            </a:r>
          </a:p>
        </p:txBody>
      </p:sp>
    </p:spTree>
    <p:extLst>
      <p:ext uri="{BB962C8B-B14F-4D97-AF65-F5344CB8AC3E}">
        <p14:creationId xmlns:p14="http://schemas.microsoft.com/office/powerpoint/2010/main" val="30003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Image result for christ chief cornerstone">
            <a:extLst>
              <a:ext uri="{FF2B5EF4-FFF2-40B4-BE49-F238E27FC236}">
                <a16:creationId xmlns:a16="http://schemas.microsoft.com/office/drawing/2014/main" id="{FE8D1C09-D315-46B9-9D5F-1D4A8EF811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791" y="-157545"/>
            <a:ext cx="9326880" cy="699516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47FBEB95-695A-4344-9FC0-CAFC945102EB}"/>
              </a:ext>
            </a:extLst>
          </p:cNvPr>
          <p:cNvCxnSpPr>
            <a:cxnSpLocks/>
          </p:cNvCxnSpPr>
          <p:nvPr/>
        </p:nvCxnSpPr>
        <p:spPr>
          <a:xfrm flipH="1">
            <a:off x="3204673" y="470019"/>
            <a:ext cx="794759" cy="128187"/>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DABEBC2-4468-459F-9AF9-16636A3995A8}"/>
              </a:ext>
            </a:extLst>
          </p:cNvPr>
          <p:cNvCxnSpPr>
            <a:cxnSpLocks/>
          </p:cNvCxnSpPr>
          <p:nvPr/>
        </p:nvCxnSpPr>
        <p:spPr>
          <a:xfrm flipH="1" flipV="1">
            <a:off x="3999433" y="470019"/>
            <a:ext cx="666571" cy="128187"/>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030FE0D-E0B2-429B-BA9A-C154A5EB3883}"/>
              </a:ext>
            </a:extLst>
          </p:cNvPr>
          <p:cNvCxnSpPr>
            <a:cxnSpLocks/>
          </p:cNvCxnSpPr>
          <p:nvPr/>
        </p:nvCxnSpPr>
        <p:spPr>
          <a:xfrm flipH="1">
            <a:off x="1766666" y="430306"/>
            <a:ext cx="836686" cy="103806"/>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E7F2AE8-423F-459D-A0C2-FCE4EBA1C12A}"/>
              </a:ext>
            </a:extLst>
          </p:cNvPr>
          <p:cNvCxnSpPr>
            <a:cxnSpLocks/>
          </p:cNvCxnSpPr>
          <p:nvPr/>
        </p:nvCxnSpPr>
        <p:spPr>
          <a:xfrm flipH="1" flipV="1">
            <a:off x="2603352" y="430306"/>
            <a:ext cx="559396" cy="16790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DE6BA0-0FAE-4004-8CFC-BA5540DDF9CF}"/>
              </a:ext>
            </a:extLst>
          </p:cNvPr>
          <p:cNvCxnSpPr>
            <a:cxnSpLocks/>
          </p:cNvCxnSpPr>
          <p:nvPr/>
        </p:nvCxnSpPr>
        <p:spPr>
          <a:xfrm>
            <a:off x="1766667" y="534112"/>
            <a:ext cx="0" cy="810594"/>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6B8A26E-7277-4971-8101-1734FB2B04EE}"/>
              </a:ext>
            </a:extLst>
          </p:cNvPr>
          <p:cNvCxnSpPr>
            <a:cxnSpLocks/>
          </p:cNvCxnSpPr>
          <p:nvPr/>
        </p:nvCxnSpPr>
        <p:spPr>
          <a:xfrm flipH="1">
            <a:off x="1296296" y="1328570"/>
            <a:ext cx="470370" cy="64546"/>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A606B95-E4F2-47BD-BA9E-34324580C6D4}"/>
              </a:ext>
            </a:extLst>
          </p:cNvPr>
          <p:cNvCxnSpPr>
            <a:cxnSpLocks/>
          </p:cNvCxnSpPr>
          <p:nvPr/>
        </p:nvCxnSpPr>
        <p:spPr>
          <a:xfrm>
            <a:off x="1290917" y="1393116"/>
            <a:ext cx="0" cy="688489"/>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7638C96-0940-4CDB-9191-F448DDB8D643}"/>
              </a:ext>
            </a:extLst>
          </p:cNvPr>
          <p:cNvCxnSpPr>
            <a:cxnSpLocks/>
          </p:cNvCxnSpPr>
          <p:nvPr/>
        </p:nvCxnSpPr>
        <p:spPr>
          <a:xfrm flipH="1">
            <a:off x="964602" y="2081605"/>
            <a:ext cx="326315" cy="32273"/>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57331B1-920B-463A-B185-F6F486F7A6A5}"/>
              </a:ext>
            </a:extLst>
          </p:cNvPr>
          <p:cNvCxnSpPr>
            <a:cxnSpLocks/>
          </p:cNvCxnSpPr>
          <p:nvPr/>
        </p:nvCxnSpPr>
        <p:spPr>
          <a:xfrm flipH="1">
            <a:off x="616771" y="2721685"/>
            <a:ext cx="347831" cy="48409"/>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C64BAAD-002F-4497-82CC-58D5481A0942}"/>
              </a:ext>
            </a:extLst>
          </p:cNvPr>
          <p:cNvCxnSpPr>
            <a:cxnSpLocks/>
          </p:cNvCxnSpPr>
          <p:nvPr/>
        </p:nvCxnSpPr>
        <p:spPr>
          <a:xfrm flipH="1">
            <a:off x="322729" y="3232673"/>
            <a:ext cx="294042" cy="107362"/>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020F633-082E-4F38-989C-2F5B6244140B}"/>
              </a:ext>
            </a:extLst>
          </p:cNvPr>
          <p:cNvCxnSpPr>
            <a:cxnSpLocks/>
          </p:cNvCxnSpPr>
          <p:nvPr/>
        </p:nvCxnSpPr>
        <p:spPr>
          <a:xfrm flipH="1" flipV="1">
            <a:off x="4991548" y="1393116"/>
            <a:ext cx="586293" cy="166743"/>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B89615B-A7A3-41C5-9CE1-2C7B2104B5D6}"/>
              </a:ext>
            </a:extLst>
          </p:cNvPr>
          <p:cNvCxnSpPr>
            <a:cxnSpLocks/>
          </p:cNvCxnSpPr>
          <p:nvPr/>
        </p:nvCxnSpPr>
        <p:spPr>
          <a:xfrm flipH="1" flipV="1">
            <a:off x="5782235" y="2178424"/>
            <a:ext cx="534299" cy="184674"/>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C654C38-E0A3-4F0E-8866-E316C60006F0}"/>
              </a:ext>
            </a:extLst>
          </p:cNvPr>
          <p:cNvCxnSpPr>
            <a:cxnSpLocks/>
          </p:cNvCxnSpPr>
          <p:nvPr/>
        </p:nvCxnSpPr>
        <p:spPr>
          <a:xfrm flipH="1" flipV="1">
            <a:off x="6402593" y="2900979"/>
            <a:ext cx="534299" cy="184674"/>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B5519E0-A599-42AF-B050-6965AE1E6051}"/>
              </a:ext>
            </a:extLst>
          </p:cNvPr>
          <p:cNvCxnSpPr>
            <a:cxnSpLocks/>
          </p:cNvCxnSpPr>
          <p:nvPr/>
        </p:nvCxnSpPr>
        <p:spPr>
          <a:xfrm flipH="1" flipV="1">
            <a:off x="6990677" y="3532094"/>
            <a:ext cx="534299" cy="184674"/>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F0DB3E5D-A5CD-4B8D-A826-729A357C994C}"/>
              </a:ext>
            </a:extLst>
          </p:cNvPr>
          <p:cNvSpPr txBox="1"/>
          <p:nvPr/>
        </p:nvSpPr>
        <p:spPr>
          <a:xfrm rot="20398740">
            <a:off x="4694393" y="4599377"/>
            <a:ext cx="1675907" cy="461665"/>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rPr>
              <a:t>Baptism</a:t>
            </a:r>
          </a:p>
        </p:txBody>
      </p:sp>
      <p:sp>
        <p:nvSpPr>
          <p:cNvPr id="42" name="TextBox 41">
            <a:extLst>
              <a:ext uri="{FF2B5EF4-FFF2-40B4-BE49-F238E27FC236}">
                <a16:creationId xmlns:a16="http://schemas.microsoft.com/office/drawing/2014/main" id="{4FD63A86-E472-493A-A441-8BBAF382E997}"/>
              </a:ext>
            </a:extLst>
          </p:cNvPr>
          <p:cNvSpPr txBox="1"/>
          <p:nvPr/>
        </p:nvSpPr>
        <p:spPr>
          <a:xfrm rot="20398740">
            <a:off x="6189759" y="4084727"/>
            <a:ext cx="1430626" cy="461665"/>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rPr>
              <a:t>Heaven</a:t>
            </a:r>
          </a:p>
        </p:txBody>
      </p:sp>
      <p:sp>
        <p:nvSpPr>
          <p:cNvPr id="43" name="TextBox 42">
            <a:extLst>
              <a:ext uri="{FF2B5EF4-FFF2-40B4-BE49-F238E27FC236}">
                <a16:creationId xmlns:a16="http://schemas.microsoft.com/office/drawing/2014/main" id="{5BCA866C-FAF2-40D9-BDB4-0D206FF2EF9F}"/>
              </a:ext>
            </a:extLst>
          </p:cNvPr>
          <p:cNvSpPr txBox="1"/>
          <p:nvPr/>
        </p:nvSpPr>
        <p:spPr>
          <a:xfrm rot="20398740">
            <a:off x="5519364" y="3488386"/>
            <a:ext cx="1430626" cy="461665"/>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rPr>
              <a:t>Morality</a:t>
            </a:r>
          </a:p>
        </p:txBody>
      </p:sp>
      <p:sp>
        <p:nvSpPr>
          <p:cNvPr id="44" name="TextBox 43">
            <a:extLst>
              <a:ext uri="{FF2B5EF4-FFF2-40B4-BE49-F238E27FC236}">
                <a16:creationId xmlns:a16="http://schemas.microsoft.com/office/drawing/2014/main" id="{730DACD9-5B09-4BAD-AC2A-3DC059F25F3C}"/>
              </a:ext>
            </a:extLst>
          </p:cNvPr>
          <p:cNvSpPr txBox="1"/>
          <p:nvPr/>
        </p:nvSpPr>
        <p:spPr>
          <a:xfrm rot="20576760">
            <a:off x="4101174" y="3988525"/>
            <a:ext cx="1430626" cy="461665"/>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rPr>
              <a:t>Faith</a:t>
            </a:r>
          </a:p>
        </p:txBody>
      </p:sp>
      <p:sp>
        <p:nvSpPr>
          <p:cNvPr id="45" name="TextBox 44">
            <a:extLst>
              <a:ext uri="{FF2B5EF4-FFF2-40B4-BE49-F238E27FC236}">
                <a16:creationId xmlns:a16="http://schemas.microsoft.com/office/drawing/2014/main" id="{8CEEC91F-B6A2-40D7-A0B1-4A1C482870E7}"/>
              </a:ext>
            </a:extLst>
          </p:cNvPr>
          <p:cNvSpPr txBox="1"/>
          <p:nvPr/>
        </p:nvSpPr>
        <p:spPr>
          <a:xfrm rot="20706732">
            <a:off x="4873121" y="2793299"/>
            <a:ext cx="1430626" cy="461665"/>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rPr>
              <a:t>Grace</a:t>
            </a:r>
          </a:p>
        </p:txBody>
      </p:sp>
      <p:sp>
        <p:nvSpPr>
          <p:cNvPr id="46" name="TextBox 45">
            <a:extLst>
              <a:ext uri="{FF2B5EF4-FFF2-40B4-BE49-F238E27FC236}">
                <a16:creationId xmlns:a16="http://schemas.microsoft.com/office/drawing/2014/main" id="{373144C7-4A13-436A-853E-C24996D05249}"/>
              </a:ext>
            </a:extLst>
          </p:cNvPr>
          <p:cNvSpPr txBox="1"/>
          <p:nvPr/>
        </p:nvSpPr>
        <p:spPr>
          <a:xfrm rot="20706732">
            <a:off x="4041471" y="1996791"/>
            <a:ext cx="1430626" cy="461665"/>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rPr>
              <a:t>Prayer</a:t>
            </a:r>
          </a:p>
        </p:txBody>
      </p:sp>
      <p:sp>
        <p:nvSpPr>
          <p:cNvPr id="47" name="TextBox 46">
            <a:extLst>
              <a:ext uri="{FF2B5EF4-FFF2-40B4-BE49-F238E27FC236}">
                <a16:creationId xmlns:a16="http://schemas.microsoft.com/office/drawing/2014/main" id="{672A127E-9E54-44D5-8F40-5B408A69092B}"/>
              </a:ext>
            </a:extLst>
          </p:cNvPr>
          <p:cNvSpPr txBox="1"/>
          <p:nvPr/>
        </p:nvSpPr>
        <p:spPr>
          <a:xfrm rot="21162690">
            <a:off x="3061669" y="1050551"/>
            <a:ext cx="1430626" cy="461665"/>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rPr>
              <a:t>Salvation</a:t>
            </a:r>
          </a:p>
        </p:txBody>
      </p:sp>
      <p:sp>
        <p:nvSpPr>
          <p:cNvPr id="48" name="Rectangle 47">
            <a:extLst>
              <a:ext uri="{FF2B5EF4-FFF2-40B4-BE49-F238E27FC236}">
                <a16:creationId xmlns:a16="http://schemas.microsoft.com/office/drawing/2014/main" id="{F115A337-662D-4832-A917-D992822BE05A}"/>
              </a:ext>
            </a:extLst>
          </p:cNvPr>
          <p:cNvSpPr/>
          <p:nvPr/>
        </p:nvSpPr>
        <p:spPr>
          <a:xfrm>
            <a:off x="7803351" y="582067"/>
            <a:ext cx="4065920" cy="5693866"/>
          </a:xfrm>
          <a:prstGeom prst="rect">
            <a:avLst/>
          </a:prstGeom>
        </p:spPr>
        <p:txBody>
          <a:bodyPr wrap="square">
            <a:spAutoFit/>
          </a:bodyPr>
          <a:lstStyle/>
          <a:p>
            <a:r>
              <a:rPr lang="en-US" sz="2800" dirty="0">
                <a:effectLst>
                  <a:outerShdw blurRad="38100" dist="38100" dir="2700000" algn="tl">
                    <a:srgbClr val="000000">
                      <a:alpha val="43137"/>
                    </a:srgbClr>
                  </a:outerShdw>
                </a:effectLst>
              </a:rPr>
              <a:t>let it be known to you all, and to all the people of Israel, that by the name of Jesus Christ of Nazareth, whom you crucified, whom God raised from the dead, by Him this man stands here before you whole. This is the ‘stone which was rejected by you builders, which has become the chief cornerstone.’</a:t>
            </a:r>
          </a:p>
        </p:txBody>
      </p:sp>
      <p:sp>
        <p:nvSpPr>
          <p:cNvPr id="49" name="TextBox 48">
            <a:extLst>
              <a:ext uri="{FF2B5EF4-FFF2-40B4-BE49-F238E27FC236}">
                <a16:creationId xmlns:a16="http://schemas.microsoft.com/office/drawing/2014/main" id="{FCEE6EEA-99A3-4B52-A33A-64362AE7C302}"/>
              </a:ext>
            </a:extLst>
          </p:cNvPr>
          <p:cNvSpPr txBox="1"/>
          <p:nvPr/>
        </p:nvSpPr>
        <p:spPr>
          <a:xfrm>
            <a:off x="7203646" y="73579"/>
            <a:ext cx="2420983" cy="523220"/>
          </a:xfrm>
          <a:prstGeom prst="rect">
            <a:avLst/>
          </a:prstGeom>
          <a:noFill/>
        </p:spPr>
        <p:txBody>
          <a:bodyPr wrap="square" rtlCol="0">
            <a:spAutoFit/>
          </a:bodyPr>
          <a:lstStyle/>
          <a:p>
            <a:r>
              <a:rPr lang="en-US" sz="2800" dirty="0">
                <a:effectLst>
                  <a:outerShdw blurRad="38100" dist="38100" dir="2700000" algn="tl">
                    <a:srgbClr val="000000">
                      <a:alpha val="43137"/>
                    </a:srgbClr>
                  </a:outerShdw>
                </a:effectLst>
              </a:rPr>
              <a:t>Acts 4:10-11</a:t>
            </a:r>
          </a:p>
        </p:txBody>
      </p:sp>
    </p:spTree>
    <p:extLst>
      <p:ext uri="{BB962C8B-B14F-4D97-AF65-F5344CB8AC3E}">
        <p14:creationId xmlns:p14="http://schemas.microsoft.com/office/powerpoint/2010/main" val="204369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435427"/>
            <a:ext cx="10515600" cy="1332411"/>
          </a:xfrm>
        </p:spPr>
        <p:txBody>
          <a:bodyPr>
            <a:normAutofit/>
          </a:bodyPr>
          <a:lstStyle/>
          <a:p>
            <a:r>
              <a:rPr lang="en-US" sz="6600" b="1" u="sng" dirty="0">
                <a:effectLst>
                  <a:outerShdw blurRad="38100" dist="38100" dir="2700000" algn="tl">
                    <a:srgbClr val="000000">
                      <a:alpha val="43137"/>
                    </a:srgbClr>
                  </a:outerShdw>
                </a:effectLst>
              </a:rPr>
              <a:t>Jesus Christ vs Joseph Smith</a:t>
            </a:r>
          </a:p>
        </p:txBody>
      </p:sp>
      <p:pic>
        <p:nvPicPr>
          <p:cNvPr id="5122" name="Picture 2" descr="Related image">
            <a:extLst>
              <a:ext uri="{FF2B5EF4-FFF2-40B4-BE49-F238E27FC236}">
                <a16:creationId xmlns:a16="http://schemas.microsoft.com/office/drawing/2014/main" id="{A9AF241B-124C-4AF2-BB18-4BA89FBCA3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6925" y="1767838"/>
            <a:ext cx="7353299" cy="49193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74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1" y="1728341"/>
            <a:ext cx="11266714" cy="4030612"/>
          </a:xfrm>
        </p:spPr>
        <p:txBody>
          <a:bodyPr>
            <a:normAutofit/>
          </a:bodyPr>
          <a:lstStyle/>
          <a:p>
            <a:r>
              <a:rPr lang="en-US" sz="3200" dirty="0">
                <a:effectLst>
                  <a:outerShdw blurRad="38100" dist="38100" dir="2700000" algn="tl">
                    <a:srgbClr val="000000">
                      <a:alpha val="43137"/>
                    </a:srgbClr>
                  </a:outerShdw>
                </a:effectLst>
              </a:rPr>
              <a:t>How could a lunatic teach and carry out the great moral teachings of Jesus Christ?</a:t>
            </a:r>
          </a:p>
          <a:p>
            <a:pPr lvl="1"/>
            <a:r>
              <a:rPr lang="en-US" sz="2800" dirty="0">
                <a:effectLst>
                  <a:outerShdw blurRad="38100" dist="38100" dir="2700000" algn="tl">
                    <a:srgbClr val="000000">
                      <a:alpha val="43137"/>
                    </a:srgbClr>
                  </a:outerShdw>
                </a:effectLst>
              </a:rPr>
              <a:t>Treat others the way you want to be treated</a:t>
            </a:r>
          </a:p>
          <a:p>
            <a:pPr lvl="1"/>
            <a:r>
              <a:rPr lang="en-US" sz="2800" dirty="0">
                <a:effectLst>
                  <a:outerShdw blurRad="38100" dist="38100" dir="2700000" algn="tl">
                    <a:srgbClr val="000000">
                      <a:alpha val="43137"/>
                    </a:srgbClr>
                  </a:outerShdw>
                </a:effectLst>
              </a:rPr>
              <a:t>Love your neighbor as yourself</a:t>
            </a:r>
          </a:p>
          <a:p>
            <a:pPr lvl="1"/>
            <a:r>
              <a:rPr lang="en-US" sz="2800" dirty="0">
                <a:effectLst>
                  <a:outerShdw blurRad="38100" dist="38100" dir="2700000" algn="tl">
                    <a:srgbClr val="000000">
                      <a:alpha val="43137"/>
                    </a:srgbClr>
                  </a:outerShdw>
                </a:effectLst>
              </a:rPr>
              <a:t>Care for the widows and orphans</a:t>
            </a:r>
          </a:p>
          <a:p>
            <a:pPr lvl="1"/>
            <a:r>
              <a:rPr lang="en-US" sz="2800" dirty="0">
                <a:effectLst>
                  <a:outerShdw blurRad="38100" dist="38100" dir="2700000" algn="tl">
                    <a:srgbClr val="000000">
                      <a:alpha val="43137"/>
                    </a:srgbClr>
                  </a:outerShdw>
                </a:effectLst>
              </a:rPr>
              <a:t>Turn the other cheek</a:t>
            </a:r>
          </a:p>
          <a:p>
            <a:pPr lvl="1"/>
            <a:r>
              <a:rPr lang="en-US" sz="2800" dirty="0">
                <a:effectLst>
                  <a:outerShdw blurRad="38100" dist="38100" dir="2700000" algn="tl">
                    <a:srgbClr val="000000">
                      <a:alpha val="43137"/>
                    </a:srgbClr>
                  </a:outerShdw>
                </a:effectLst>
              </a:rPr>
              <a:t>Don’t have sex before marriage, abstain from alcohol, dress modestly</a:t>
            </a:r>
          </a:p>
          <a:p>
            <a:r>
              <a:rPr lang="en-US" sz="3200" dirty="0">
                <a:effectLst>
                  <a:outerShdw blurRad="38100" dist="38100" dir="2700000" algn="tl">
                    <a:srgbClr val="000000">
                      <a:alpha val="43137"/>
                    </a:srgbClr>
                  </a:outerShdw>
                </a:effectLst>
              </a:rPr>
              <a:t>Teaching brought forth the most prosperous nation of all time! </a:t>
            </a: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435427"/>
            <a:ext cx="10515600" cy="1332411"/>
          </a:xfrm>
        </p:spPr>
        <p:txBody>
          <a:bodyPr>
            <a:normAutofit/>
          </a:bodyPr>
          <a:lstStyle/>
          <a:p>
            <a:r>
              <a:rPr lang="en-US" sz="6600" b="1" u="sng" dirty="0">
                <a:effectLst>
                  <a:outerShdw blurRad="38100" dist="38100" dir="2700000" algn="tl">
                    <a:srgbClr val="000000">
                      <a:alpha val="43137"/>
                    </a:srgbClr>
                  </a:outerShdw>
                </a:effectLst>
              </a:rPr>
              <a:t>Was Jesus a Lunatic?</a:t>
            </a:r>
          </a:p>
        </p:txBody>
      </p:sp>
    </p:spTree>
    <p:extLst>
      <p:ext uri="{BB962C8B-B14F-4D97-AF65-F5344CB8AC3E}">
        <p14:creationId xmlns:p14="http://schemas.microsoft.com/office/powerpoint/2010/main" val="1007762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1" y="1728341"/>
            <a:ext cx="11266714" cy="4030612"/>
          </a:xfrm>
        </p:spPr>
        <p:txBody>
          <a:bodyPr>
            <a:normAutofit/>
          </a:bodyPr>
          <a:lstStyle/>
          <a:p>
            <a:r>
              <a:rPr lang="en-US" sz="3200" dirty="0">
                <a:effectLst>
                  <a:outerShdw blurRad="38100" dist="38100" dir="2700000" algn="tl">
                    <a:srgbClr val="000000">
                      <a:alpha val="43137"/>
                    </a:srgbClr>
                  </a:outerShdw>
                </a:effectLst>
              </a:rPr>
              <a:t>Lord?</a:t>
            </a:r>
          </a:p>
          <a:p>
            <a:r>
              <a:rPr lang="en-US" sz="3200" dirty="0">
                <a:effectLst>
                  <a:outerShdw blurRad="38100" dist="38100" dir="2700000" algn="tl">
                    <a:srgbClr val="000000">
                      <a:alpha val="43137"/>
                    </a:srgbClr>
                  </a:outerShdw>
                </a:effectLst>
              </a:rPr>
              <a:t>Liar?</a:t>
            </a:r>
          </a:p>
          <a:p>
            <a:r>
              <a:rPr lang="en-US" sz="3200" dirty="0">
                <a:effectLst>
                  <a:outerShdw blurRad="38100" dist="38100" dir="2700000" algn="tl">
                    <a:srgbClr val="000000">
                      <a:alpha val="43137"/>
                    </a:srgbClr>
                  </a:outerShdw>
                </a:effectLst>
              </a:rPr>
              <a:t>Lunatic?</a:t>
            </a: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435427"/>
            <a:ext cx="10515600" cy="1332411"/>
          </a:xfrm>
        </p:spPr>
        <p:txBody>
          <a:bodyPr>
            <a:normAutofit/>
          </a:bodyPr>
          <a:lstStyle/>
          <a:p>
            <a:r>
              <a:rPr lang="en-US" sz="6600" b="1" u="sng" dirty="0">
                <a:effectLst>
                  <a:outerShdw blurRad="38100" dist="38100" dir="2700000" algn="tl">
                    <a:srgbClr val="000000">
                      <a:alpha val="43137"/>
                    </a:srgbClr>
                  </a:outerShdw>
                </a:effectLst>
              </a:rPr>
              <a:t>Who Was Jesus?</a:t>
            </a:r>
          </a:p>
        </p:txBody>
      </p:sp>
      <p:pic>
        <p:nvPicPr>
          <p:cNvPr id="2" name="Picture 1">
            <a:extLst>
              <a:ext uri="{FF2B5EF4-FFF2-40B4-BE49-F238E27FC236}">
                <a16:creationId xmlns:a16="http://schemas.microsoft.com/office/drawing/2014/main" id="{650864DC-30BE-41C5-8C48-BD395A834B63}"/>
              </a:ext>
            </a:extLst>
          </p:cNvPr>
          <p:cNvPicPr>
            <a:picLocks noChangeAspect="1"/>
          </p:cNvPicPr>
          <p:nvPr/>
        </p:nvPicPr>
        <p:blipFill>
          <a:blip r:embed="rId4"/>
          <a:stretch>
            <a:fillRect/>
          </a:stretch>
        </p:blipFill>
        <p:spPr>
          <a:xfrm>
            <a:off x="4876800" y="2228849"/>
            <a:ext cx="5716786" cy="27717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49343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1" y="1497872"/>
            <a:ext cx="11266714" cy="4030612"/>
          </a:xfrm>
        </p:spPr>
        <p:txBody>
          <a:bodyPr>
            <a:normAutofit/>
          </a:bodyPr>
          <a:lstStyle/>
          <a:p>
            <a:r>
              <a:rPr lang="en-US" sz="3600" dirty="0">
                <a:effectLst>
                  <a:outerShdw blurRad="38100" dist="38100" dir="2700000" algn="tl">
                    <a:srgbClr val="000000">
                      <a:alpha val="43137"/>
                    </a:srgbClr>
                  </a:outerShdw>
                </a:effectLst>
              </a:rPr>
              <a:t>The Importance of the Resurrection</a:t>
            </a:r>
          </a:p>
          <a:p>
            <a:r>
              <a:rPr lang="en-US" sz="3600" dirty="0">
                <a:effectLst>
                  <a:outerShdw blurRad="38100" dist="38100" dir="2700000" algn="tl">
                    <a:srgbClr val="000000">
                      <a:alpha val="43137"/>
                    </a:srgbClr>
                  </a:outerShdw>
                </a:effectLst>
              </a:rPr>
              <a:t>The Historicity of Christ</a:t>
            </a:r>
          </a:p>
          <a:p>
            <a:r>
              <a:rPr lang="en-US" sz="3600" dirty="0">
                <a:effectLst>
                  <a:outerShdw blurRad="38100" dist="38100" dir="2700000" algn="tl">
                    <a:srgbClr val="000000">
                      <a:alpha val="43137"/>
                    </a:srgbClr>
                  </a:outerShdw>
                </a:effectLst>
              </a:rPr>
              <a:t>The Authenticity of Scripture</a:t>
            </a:r>
          </a:p>
          <a:p>
            <a:r>
              <a:rPr lang="en-US" sz="3600" dirty="0">
                <a:effectLst>
                  <a:outerShdw blurRad="38100" dist="38100" dir="2700000" algn="tl">
                    <a:srgbClr val="000000">
                      <a:alpha val="43137"/>
                    </a:srgbClr>
                  </a:outerShdw>
                </a:effectLst>
              </a:rPr>
              <a:t>Who was Jesus?</a:t>
            </a:r>
          </a:p>
          <a:p>
            <a:r>
              <a:rPr lang="en-US" sz="3600" dirty="0">
                <a:effectLst>
                  <a:outerShdw blurRad="38100" dist="38100" dir="2700000" algn="tl">
                    <a:srgbClr val="000000">
                      <a:alpha val="43137"/>
                    </a:srgbClr>
                  </a:outerShdw>
                </a:effectLst>
              </a:rPr>
              <a:t>The Resurrection</a:t>
            </a:r>
          </a:p>
          <a:p>
            <a:r>
              <a:rPr lang="en-US" sz="3600" dirty="0">
                <a:effectLst>
                  <a:outerShdw blurRad="38100" dist="38100" dir="2700000" algn="tl">
                    <a:srgbClr val="000000">
                      <a:alpha val="43137"/>
                    </a:srgbClr>
                  </a:outerShdw>
                </a:effectLst>
              </a:rPr>
              <a:t>Application</a:t>
            </a:r>
          </a:p>
          <a:p>
            <a:endParaRPr lang="en-US" sz="3600" dirty="0">
              <a:effectLst>
                <a:outerShdw blurRad="38100" dist="38100" dir="2700000" algn="tl">
                  <a:srgbClr val="000000">
                    <a:alpha val="43137"/>
                  </a:srgbClr>
                </a:outerShdw>
              </a:effectLst>
            </a:endParaRPr>
          </a:p>
          <a:p>
            <a:endParaRPr lang="en-US" sz="3600"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165461"/>
            <a:ext cx="10515600" cy="1332411"/>
          </a:xfrm>
        </p:spPr>
        <p:txBody>
          <a:bodyPr>
            <a:normAutofit/>
          </a:bodyPr>
          <a:lstStyle/>
          <a:p>
            <a:r>
              <a:rPr lang="en-US" sz="6600" b="1" u="sng" dirty="0">
                <a:effectLst>
                  <a:outerShdw blurRad="38100" dist="38100" dir="2700000" algn="tl">
                    <a:srgbClr val="000000">
                      <a:alpha val="43137"/>
                    </a:srgbClr>
                  </a:outerShdw>
                </a:effectLst>
              </a:rPr>
              <a:t>Overview</a:t>
            </a:r>
          </a:p>
        </p:txBody>
      </p:sp>
    </p:spTree>
    <p:extLst>
      <p:ext uri="{BB962C8B-B14F-4D97-AF65-F5344CB8AC3E}">
        <p14:creationId xmlns:p14="http://schemas.microsoft.com/office/powerpoint/2010/main" val="3083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1" y="1728341"/>
            <a:ext cx="11266714" cy="4030612"/>
          </a:xfrm>
        </p:spPr>
        <p:txBody>
          <a:bodyPr>
            <a:normAutofit/>
          </a:bodyPr>
          <a:lstStyle/>
          <a:p>
            <a:r>
              <a:rPr lang="en-US" sz="3200" dirty="0">
                <a:effectLst>
                  <a:outerShdw blurRad="38100" dist="38100" dir="2700000" algn="tl">
                    <a:srgbClr val="000000">
                      <a:alpha val="43137"/>
                    </a:srgbClr>
                  </a:outerShdw>
                </a:effectLst>
              </a:rPr>
              <a:t>Mathew 27:35-50</a:t>
            </a:r>
          </a:p>
          <a:p>
            <a:r>
              <a:rPr lang="en-US" sz="3200" dirty="0">
                <a:effectLst>
                  <a:outerShdw blurRad="38100" dist="38100" dir="2700000" algn="tl">
                    <a:srgbClr val="000000">
                      <a:alpha val="43137"/>
                    </a:srgbClr>
                  </a:outerShdw>
                </a:effectLst>
              </a:rPr>
              <a:t>Mark 15:27-37</a:t>
            </a:r>
          </a:p>
          <a:p>
            <a:r>
              <a:rPr lang="en-US" sz="3200" dirty="0">
                <a:effectLst>
                  <a:outerShdw blurRad="38100" dist="38100" dir="2700000" algn="tl">
                    <a:srgbClr val="000000">
                      <a:alpha val="43137"/>
                    </a:srgbClr>
                  </a:outerShdw>
                </a:effectLst>
              </a:rPr>
              <a:t>Luke 23:33-46</a:t>
            </a:r>
          </a:p>
          <a:p>
            <a:r>
              <a:rPr lang="en-US" sz="3200" dirty="0">
                <a:effectLst>
                  <a:outerShdw blurRad="38100" dist="38100" dir="2700000" algn="tl">
                    <a:srgbClr val="000000">
                      <a:alpha val="43137"/>
                    </a:srgbClr>
                  </a:outerShdw>
                </a:effectLst>
              </a:rPr>
              <a:t>John 19:23-30</a:t>
            </a:r>
          </a:p>
          <a:p>
            <a:endParaRPr lang="en-US" sz="3200"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435427"/>
            <a:ext cx="10515600" cy="1332411"/>
          </a:xfrm>
        </p:spPr>
        <p:txBody>
          <a:bodyPr>
            <a:normAutofit/>
          </a:bodyPr>
          <a:lstStyle/>
          <a:p>
            <a:r>
              <a:rPr lang="en-US" sz="6600" b="1" u="sng" dirty="0">
                <a:effectLst>
                  <a:outerShdw blurRad="38100" dist="38100" dir="2700000" algn="tl">
                    <a:srgbClr val="000000">
                      <a:alpha val="43137"/>
                    </a:srgbClr>
                  </a:outerShdw>
                </a:effectLst>
              </a:rPr>
              <a:t>Jesus Died</a:t>
            </a:r>
          </a:p>
        </p:txBody>
      </p:sp>
      <p:pic>
        <p:nvPicPr>
          <p:cNvPr id="2" name="Picture 1">
            <a:extLst>
              <a:ext uri="{FF2B5EF4-FFF2-40B4-BE49-F238E27FC236}">
                <a16:creationId xmlns:a16="http://schemas.microsoft.com/office/drawing/2014/main" id="{7756D302-EA29-4EAF-A294-79036EEC604D}"/>
              </a:ext>
            </a:extLst>
          </p:cNvPr>
          <p:cNvPicPr>
            <a:picLocks noChangeAspect="1"/>
          </p:cNvPicPr>
          <p:nvPr/>
        </p:nvPicPr>
        <p:blipFill>
          <a:blip r:embed="rId4"/>
          <a:stretch>
            <a:fillRect/>
          </a:stretch>
        </p:blipFill>
        <p:spPr>
          <a:xfrm>
            <a:off x="5895975" y="1630287"/>
            <a:ext cx="5429274" cy="27035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8037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1" y="1728341"/>
            <a:ext cx="10118544" cy="4030612"/>
          </a:xfrm>
        </p:spPr>
        <p:txBody>
          <a:bodyPr>
            <a:normAutofit/>
          </a:bodyPr>
          <a:lstStyle/>
          <a:p>
            <a:pPr marL="0" indent="0">
              <a:buNone/>
            </a:pPr>
            <a:r>
              <a:rPr lang="en-US" sz="3200" dirty="0">
                <a:effectLst>
                  <a:outerShdw blurRad="38100" dist="38100" dir="2700000" algn="tl">
                    <a:srgbClr val="000000">
                      <a:alpha val="43137"/>
                    </a:srgbClr>
                  </a:outerShdw>
                </a:effectLst>
              </a:rPr>
              <a:t>“Jesus of Nazareth was a transgressor in Israel who practiced magic, scorned the words of the wise, led the people astray, and said that he had not come to destroy the law but to add to it. He was hanged on Passover Eve for heresy and misleading the people.” </a:t>
            </a:r>
          </a:p>
          <a:p>
            <a:pPr marL="0" indent="0">
              <a:buNone/>
            </a:pPr>
            <a:r>
              <a:rPr lang="en-US" sz="3200" dirty="0">
                <a:effectLst>
                  <a:outerShdw blurRad="38100" dist="38100" dir="2700000" algn="tl">
                    <a:srgbClr val="000000">
                      <a:alpha val="43137"/>
                    </a:srgbClr>
                  </a:outerShdw>
                </a:effectLst>
              </a:rPr>
              <a:t>				     			 (Bruce, 1953, p. 102)</a:t>
            </a: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435427"/>
            <a:ext cx="10515600" cy="1332411"/>
          </a:xfrm>
        </p:spPr>
        <p:txBody>
          <a:bodyPr>
            <a:normAutofit/>
          </a:bodyPr>
          <a:lstStyle/>
          <a:p>
            <a:r>
              <a:rPr lang="en-US" sz="6600" b="1" u="sng" dirty="0">
                <a:effectLst>
                  <a:outerShdw blurRad="38100" dist="38100" dir="2700000" algn="tl">
                    <a:srgbClr val="000000">
                      <a:alpha val="43137"/>
                    </a:srgbClr>
                  </a:outerShdw>
                </a:effectLst>
              </a:rPr>
              <a:t>Talmud – Jewish Rabbis</a:t>
            </a:r>
          </a:p>
        </p:txBody>
      </p:sp>
    </p:spTree>
    <p:extLst>
      <p:ext uri="{BB962C8B-B14F-4D97-AF65-F5344CB8AC3E}">
        <p14:creationId xmlns:p14="http://schemas.microsoft.com/office/powerpoint/2010/main" val="1388699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1" y="1728341"/>
            <a:ext cx="10232702" cy="4030612"/>
          </a:xfrm>
        </p:spPr>
        <p:txBody>
          <a:bodyPr>
            <a:normAutofit/>
          </a:bodyPr>
          <a:lstStyle/>
          <a:p>
            <a:pPr marL="0" indent="0">
              <a:buNone/>
            </a:pPr>
            <a:r>
              <a:rPr lang="en-US" sz="3200" dirty="0">
                <a:effectLst>
                  <a:outerShdw blurRad="38100" dist="38100" dir="2700000" algn="tl">
                    <a:srgbClr val="000000">
                      <a:alpha val="43137"/>
                    </a:srgbClr>
                  </a:outerShdw>
                </a:effectLst>
              </a:rPr>
              <a:t>“There arose about this time Jesus, a wise man.... And when Pilate had condemned him to the cross on his impeachment by the chief men among us, those who had loved him at first did not cease.”</a:t>
            </a:r>
          </a:p>
          <a:p>
            <a:pPr marL="0" indent="0">
              <a:buNone/>
            </a:pPr>
            <a:r>
              <a:rPr lang="en-US" sz="3200" dirty="0">
                <a:effectLst>
                  <a:outerShdw blurRad="38100" dist="38100" dir="2700000" algn="tl">
                    <a:srgbClr val="000000">
                      <a:alpha val="43137"/>
                    </a:srgbClr>
                  </a:outerShdw>
                </a:effectLst>
              </a:rPr>
              <a:t> 				            (Antiquities of the Jews, 18.3.3)</a:t>
            </a: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435427"/>
            <a:ext cx="10515600" cy="1332411"/>
          </a:xfrm>
        </p:spPr>
        <p:txBody>
          <a:bodyPr>
            <a:normAutofit/>
          </a:bodyPr>
          <a:lstStyle/>
          <a:p>
            <a:r>
              <a:rPr lang="en-US" sz="6600" b="1" u="sng" dirty="0">
                <a:effectLst>
                  <a:outerShdw blurRad="38100" dist="38100" dir="2700000" algn="tl">
                    <a:srgbClr val="000000">
                      <a:alpha val="43137"/>
                    </a:srgbClr>
                  </a:outerShdw>
                </a:effectLst>
              </a:rPr>
              <a:t>Josephus</a:t>
            </a:r>
          </a:p>
        </p:txBody>
      </p:sp>
    </p:spTree>
    <p:extLst>
      <p:ext uri="{BB962C8B-B14F-4D97-AF65-F5344CB8AC3E}">
        <p14:creationId xmlns:p14="http://schemas.microsoft.com/office/powerpoint/2010/main" val="2764517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1" y="1728341"/>
            <a:ext cx="9870894" cy="4030612"/>
          </a:xfrm>
        </p:spPr>
        <p:txBody>
          <a:bodyPr>
            <a:normAutofit/>
          </a:bodyPr>
          <a:lstStyle/>
          <a:p>
            <a:pPr marL="0" indent="0">
              <a:buNone/>
            </a:pPr>
            <a:r>
              <a:rPr lang="en-US" sz="3200" dirty="0">
                <a:effectLst>
                  <a:outerShdw blurRad="38100" dist="38100" dir="2700000" algn="tl">
                    <a:srgbClr val="000000">
                      <a:alpha val="43137"/>
                    </a:srgbClr>
                  </a:outerShdw>
                </a:effectLst>
              </a:rPr>
              <a:t>“A godless and lawless heresy had sprung from one Jesus, a Galilean deceiver, whom we crucified, but his disciples stole him by night from the tomb where he was laid when unfastened from the cross, and now deceive men by asserting that he has risen from the dead and ascended to heaven.”</a:t>
            </a:r>
          </a:p>
          <a:p>
            <a:pPr marL="0" indent="0">
              <a:buNone/>
            </a:pPr>
            <a:r>
              <a:rPr lang="en-US" sz="3200" dirty="0">
                <a:effectLst>
                  <a:outerShdw blurRad="38100" dist="38100" dir="2700000" algn="tl">
                    <a:srgbClr val="000000">
                      <a:alpha val="43137"/>
                    </a:srgbClr>
                  </a:outerShdw>
                </a:effectLst>
              </a:rPr>
              <a:t>				Justin Martyr, Dialogue with Trypho</a:t>
            </a: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435427"/>
            <a:ext cx="10515600" cy="1332411"/>
          </a:xfrm>
        </p:spPr>
        <p:txBody>
          <a:bodyPr>
            <a:normAutofit/>
          </a:bodyPr>
          <a:lstStyle/>
          <a:p>
            <a:r>
              <a:rPr lang="en-US" sz="6600" b="1" u="sng" dirty="0">
                <a:effectLst>
                  <a:outerShdw blurRad="38100" dist="38100" dir="2700000" algn="tl">
                    <a:srgbClr val="000000">
                      <a:alpha val="43137"/>
                    </a:srgbClr>
                  </a:outerShdw>
                </a:effectLst>
              </a:rPr>
              <a:t>The Tomb was Empty</a:t>
            </a:r>
          </a:p>
        </p:txBody>
      </p:sp>
    </p:spTree>
    <p:extLst>
      <p:ext uri="{BB962C8B-B14F-4D97-AF65-F5344CB8AC3E}">
        <p14:creationId xmlns:p14="http://schemas.microsoft.com/office/powerpoint/2010/main" val="3776024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1" y="1728341"/>
            <a:ext cx="9889944" cy="4030612"/>
          </a:xfrm>
        </p:spPr>
        <p:txBody>
          <a:bodyPr>
            <a:normAutofit/>
          </a:bodyPr>
          <a:lstStyle/>
          <a:p>
            <a:pPr marL="0" indent="0">
              <a:buNone/>
            </a:pPr>
            <a:r>
              <a:rPr lang="en-US" sz="3200" dirty="0">
                <a:effectLst>
                  <a:outerShdw blurRad="38100" dist="38100" dir="2700000" algn="tl">
                    <a:srgbClr val="000000">
                      <a:alpha val="43137"/>
                    </a:srgbClr>
                  </a:outerShdw>
                </a:effectLst>
              </a:rPr>
              <a:t>“A diligent search was made and he [Jesus] was not found in the grave where he had been buried. A gardener had taken him from the grave and had brought him into his garden and buried him in the sand over which the waters flowed into the garden”</a:t>
            </a:r>
          </a:p>
          <a:p>
            <a:pPr marL="0" indent="0">
              <a:buNone/>
            </a:pPr>
            <a:endParaRPr lang="en-US" sz="3200" dirty="0">
              <a:effectLst>
                <a:outerShdw blurRad="38100" dist="38100" dir="2700000" algn="tl">
                  <a:srgbClr val="000000">
                    <a:alpha val="43137"/>
                  </a:srgbClr>
                </a:outerShdw>
              </a:effectLst>
            </a:endParaRPr>
          </a:p>
          <a:p>
            <a:pPr marL="0" indent="0">
              <a:buNone/>
            </a:pP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Toledoth</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Yeshu</a:t>
            </a:r>
            <a:r>
              <a:rPr lang="en-US" sz="3200" dirty="0">
                <a:effectLst>
                  <a:outerShdw blurRad="38100" dist="38100" dir="2700000" algn="tl">
                    <a:srgbClr val="000000">
                      <a:alpha val="43137"/>
                    </a:srgbClr>
                  </a:outerShdw>
                </a:effectLst>
              </a:rPr>
              <a:t>, Sixth Century </a:t>
            </a:r>
          </a:p>
          <a:p>
            <a:pPr marL="0" indent="0">
              <a:buNone/>
            </a:pPr>
            <a:r>
              <a:rPr lang="en-US" sz="3200" dirty="0">
                <a:effectLst>
                  <a:outerShdw blurRad="38100" dist="38100" dir="2700000" algn="tl">
                    <a:srgbClr val="000000">
                      <a:alpha val="43137"/>
                    </a:srgbClr>
                  </a:outerShdw>
                </a:effectLst>
              </a:rPr>
              <a:t>		</a:t>
            </a: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435427"/>
            <a:ext cx="10515600" cy="1332411"/>
          </a:xfrm>
        </p:spPr>
        <p:txBody>
          <a:bodyPr>
            <a:normAutofit/>
          </a:bodyPr>
          <a:lstStyle/>
          <a:p>
            <a:r>
              <a:rPr lang="en-US" sz="6600" b="1" u="sng" dirty="0">
                <a:effectLst>
                  <a:outerShdw blurRad="38100" dist="38100" dir="2700000" algn="tl">
                    <a:srgbClr val="000000">
                      <a:alpha val="43137"/>
                    </a:srgbClr>
                  </a:outerShdw>
                </a:effectLst>
              </a:rPr>
              <a:t>The Tomb was Empty</a:t>
            </a:r>
          </a:p>
        </p:txBody>
      </p:sp>
    </p:spTree>
    <p:extLst>
      <p:ext uri="{BB962C8B-B14F-4D97-AF65-F5344CB8AC3E}">
        <p14:creationId xmlns:p14="http://schemas.microsoft.com/office/powerpoint/2010/main" val="4245029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EC516A-13B9-44A8-96A0-1399C0B2EF49}"/>
              </a:ext>
            </a:extLst>
          </p:cNvPr>
          <p:cNvPicPr>
            <a:picLocks noChangeAspect="1"/>
          </p:cNvPicPr>
          <p:nvPr/>
        </p:nvPicPr>
        <p:blipFill rotWithShape="1">
          <a:blip r:embed="rId2"/>
          <a:srcRect l="8434" r="42"/>
          <a:stretch/>
        </p:blipFill>
        <p:spPr>
          <a:xfrm>
            <a:off x="0" y="0"/>
            <a:ext cx="12192000" cy="6858000"/>
          </a:xfrm>
          <a:prstGeom prst="rect">
            <a:avLst/>
          </a:prstGeom>
        </p:spPr>
      </p:pic>
      <p:sp>
        <p:nvSpPr>
          <p:cNvPr id="2" name="Title 1">
            <a:extLst>
              <a:ext uri="{FF2B5EF4-FFF2-40B4-BE49-F238E27FC236}">
                <a16:creationId xmlns:a16="http://schemas.microsoft.com/office/drawing/2014/main" id="{7E192D92-153E-4234-BEB9-E8664631019B}"/>
              </a:ext>
            </a:extLst>
          </p:cNvPr>
          <p:cNvSpPr>
            <a:spLocks noGrp="1"/>
          </p:cNvSpPr>
          <p:nvPr>
            <p:ph type="ctrTitle"/>
          </p:nvPr>
        </p:nvSpPr>
        <p:spPr>
          <a:xfrm>
            <a:off x="4649891" y="659629"/>
            <a:ext cx="7300146" cy="2571750"/>
          </a:xfrm>
        </p:spPr>
        <p:txBody>
          <a:bodyPr>
            <a:normAutofit/>
          </a:bodyPr>
          <a:lstStyle/>
          <a:p>
            <a:r>
              <a:rPr lang="en-US" sz="8000" b="1" dirty="0">
                <a:solidFill>
                  <a:schemeClr val="bg1"/>
                </a:solidFill>
              </a:rPr>
              <a:t>Where’s the body of Christ?</a:t>
            </a:r>
          </a:p>
        </p:txBody>
      </p:sp>
    </p:spTree>
    <p:extLst>
      <p:ext uri="{BB962C8B-B14F-4D97-AF65-F5344CB8AC3E}">
        <p14:creationId xmlns:p14="http://schemas.microsoft.com/office/powerpoint/2010/main" val="3432099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B4BD453-D00B-4ADE-BA2B-7F3672DCD7EC}"/>
              </a:ext>
            </a:extLst>
          </p:cNvPr>
          <p:cNvSpPr/>
          <p:nvPr/>
        </p:nvSpPr>
        <p:spPr>
          <a:xfrm>
            <a:off x="7803351" y="582067"/>
            <a:ext cx="4065920" cy="5693866"/>
          </a:xfrm>
          <a:prstGeom prst="rect">
            <a:avLst/>
          </a:prstGeom>
        </p:spPr>
        <p:txBody>
          <a:bodyPr wrap="square">
            <a:spAutoFit/>
          </a:bodyPr>
          <a:lstStyle/>
          <a:p>
            <a:r>
              <a:rPr lang="en-US" sz="2800" dirty="0">
                <a:effectLst>
                  <a:outerShdw blurRad="38100" dist="38100" dir="2700000" algn="tl">
                    <a:srgbClr val="000000">
                      <a:alpha val="43137"/>
                    </a:srgbClr>
                  </a:outerShdw>
                </a:effectLst>
              </a:rPr>
              <a:t>let it be known to you all, and to all the people of Israel, that by the name of Jesus Christ of Nazareth, whom you crucified, whom God raised from the dead, by Him this man stands here before you whole. This is the ‘stone which was rejected by you builders, which has become the chief cornerstone.’</a:t>
            </a:r>
          </a:p>
        </p:txBody>
      </p:sp>
      <p:sp>
        <p:nvSpPr>
          <p:cNvPr id="49" name="TextBox 48">
            <a:extLst>
              <a:ext uri="{FF2B5EF4-FFF2-40B4-BE49-F238E27FC236}">
                <a16:creationId xmlns:a16="http://schemas.microsoft.com/office/drawing/2014/main" id="{D1F72D47-91FE-4035-9433-3B3B7EB1CFFA}"/>
              </a:ext>
            </a:extLst>
          </p:cNvPr>
          <p:cNvSpPr txBox="1"/>
          <p:nvPr/>
        </p:nvSpPr>
        <p:spPr>
          <a:xfrm>
            <a:off x="7203646" y="73579"/>
            <a:ext cx="2420983" cy="523220"/>
          </a:xfrm>
          <a:prstGeom prst="rect">
            <a:avLst/>
          </a:prstGeom>
          <a:noFill/>
        </p:spPr>
        <p:txBody>
          <a:bodyPr wrap="square" rtlCol="0">
            <a:spAutoFit/>
          </a:bodyPr>
          <a:lstStyle/>
          <a:p>
            <a:r>
              <a:rPr lang="en-US" sz="2800" dirty="0">
                <a:effectLst>
                  <a:outerShdw blurRad="38100" dist="38100" dir="2700000" algn="tl">
                    <a:srgbClr val="000000">
                      <a:alpha val="43137"/>
                    </a:srgbClr>
                  </a:outerShdw>
                </a:effectLst>
              </a:rPr>
              <a:t>Acts 4:10-11</a:t>
            </a:r>
          </a:p>
        </p:txBody>
      </p:sp>
      <p:grpSp>
        <p:nvGrpSpPr>
          <p:cNvPr id="63" name="Group 62">
            <a:extLst>
              <a:ext uri="{FF2B5EF4-FFF2-40B4-BE49-F238E27FC236}">
                <a16:creationId xmlns:a16="http://schemas.microsoft.com/office/drawing/2014/main" id="{1A36CC3A-5538-4465-9046-01EDB60F30FE}"/>
              </a:ext>
            </a:extLst>
          </p:cNvPr>
          <p:cNvGrpSpPr/>
          <p:nvPr/>
        </p:nvGrpSpPr>
        <p:grpSpPr>
          <a:xfrm>
            <a:off x="-912743" y="-157545"/>
            <a:ext cx="9326880" cy="6995160"/>
            <a:chOff x="-912743" y="-157545"/>
            <a:chExt cx="9326880" cy="6995160"/>
          </a:xfrm>
        </p:grpSpPr>
        <p:cxnSp>
          <p:nvCxnSpPr>
            <p:cNvPr id="40" name="Straight Connector 39">
              <a:extLst>
                <a:ext uri="{FF2B5EF4-FFF2-40B4-BE49-F238E27FC236}">
                  <a16:creationId xmlns:a16="http://schemas.microsoft.com/office/drawing/2014/main" id="{018E43A5-0204-470C-8011-C3C454832132}"/>
                </a:ext>
              </a:extLst>
            </p:cNvPr>
            <p:cNvCxnSpPr>
              <a:cxnSpLocks/>
            </p:cNvCxnSpPr>
            <p:nvPr/>
          </p:nvCxnSpPr>
          <p:spPr>
            <a:xfrm flipH="1" flipV="1">
              <a:off x="3922027" y="4017183"/>
              <a:ext cx="29102" cy="1803945"/>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38E0752B-E6A4-4BB2-9EF8-9EDD4CEA846F}"/>
                </a:ext>
              </a:extLst>
            </p:cNvPr>
            <p:cNvGrpSpPr/>
            <p:nvPr/>
          </p:nvGrpSpPr>
          <p:grpSpPr>
            <a:xfrm>
              <a:off x="-912743" y="-157545"/>
              <a:ext cx="9326880" cy="6995160"/>
              <a:chOff x="-912743" y="-157545"/>
              <a:chExt cx="9326880" cy="6995160"/>
            </a:xfrm>
          </p:grpSpPr>
          <p:pic>
            <p:nvPicPr>
              <p:cNvPr id="3074" name="Picture 2" descr="Image result for christ chief cornerstone">
                <a:extLst>
                  <a:ext uri="{FF2B5EF4-FFF2-40B4-BE49-F238E27FC236}">
                    <a16:creationId xmlns:a16="http://schemas.microsoft.com/office/drawing/2014/main" id="{FE8D1C09-D315-46B9-9D5F-1D4A8EF811A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167" b="90000" l="10000" r="90469">
                            <a14:foregroundMark x1="36563" y1="9167" x2="36563" y2="9167"/>
                            <a14:foregroundMark x1="52500" y1="9167" x2="52500" y2="9167"/>
                            <a14:foregroundMark x1="57500" y1="76042" x2="57813" y2="76042"/>
                            <a14:foregroundMark x1="90469" y1="58958" x2="90469" y2="58958"/>
                            <a14:backgroundMark x1="47344" y1="51875" x2="47344" y2="51875"/>
                            <a14:backgroundMark x1="45781" y1="43542" x2="47969" y2="68125"/>
                            <a14:backgroundMark x1="36719" y1="39167" x2="38750" y2="63542"/>
                            <a14:backgroundMark x1="38281" y1="68958" x2="40156" y2="83542"/>
                            <a14:backgroundMark x1="34063" y1="28125" x2="34063" y2="28125"/>
                            <a14:backgroundMark x1="33594" y1="28125" x2="33594" y2="28125"/>
                            <a14:backgroundMark x1="28906" y1="40208" x2="28906" y2="40208"/>
                          </a14:backgroundRemoval>
                        </a14:imgEffect>
                      </a14:imgLayer>
                    </a14:imgProps>
                  </a:ext>
                  <a:ext uri="{28A0092B-C50C-407E-A947-70E740481C1C}">
                    <a14:useLocalDpi xmlns:a14="http://schemas.microsoft.com/office/drawing/2010/main" val="0"/>
                  </a:ext>
                </a:extLst>
              </a:blip>
              <a:srcRect/>
              <a:stretch>
                <a:fillRect/>
              </a:stretch>
            </p:blipFill>
            <p:spPr bwMode="auto">
              <a:xfrm>
                <a:off x="-912743" y="-157545"/>
                <a:ext cx="9326880" cy="699516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34623EBB-3EB5-4E40-9734-F87A46B3F5FA}"/>
                  </a:ext>
                </a:extLst>
              </p:cNvPr>
              <p:cNvCxnSpPr>
                <a:cxnSpLocks/>
              </p:cNvCxnSpPr>
              <p:nvPr/>
            </p:nvCxnSpPr>
            <p:spPr>
              <a:xfrm flipH="1">
                <a:off x="3204673" y="470019"/>
                <a:ext cx="794759" cy="128187"/>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1B2C0C1-C70F-4F06-8E20-76C734D462E5}"/>
                  </a:ext>
                </a:extLst>
              </p:cNvPr>
              <p:cNvCxnSpPr>
                <a:cxnSpLocks/>
              </p:cNvCxnSpPr>
              <p:nvPr/>
            </p:nvCxnSpPr>
            <p:spPr>
              <a:xfrm flipH="1" flipV="1">
                <a:off x="3999433" y="470019"/>
                <a:ext cx="666571" cy="128187"/>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059F9AB-018B-415D-8492-92E2D9114F5C}"/>
                  </a:ext>
                </a:extLst>
              </p:cNvPr>
              <p:cNvCxnSpPr>
                <a:cxnSpLocks/>
              </p:cNvCxnSpPr>
              <p:nvPr/>
            </p:nvCxnSpPr>
            <p:spPr>
              <a:xfrm flipH="1">
                <a:off x="1766666" y="430306"/>
                <a:ext cx="836686" cy="103806"/>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020262A-D7D5-45CB-A8E2-04664F9505AD}"/>
                  </a:ext>
                </a:extLst>
              </p:cNvPr>
              <p:cNvCxnSpPr>
                <a:cxnSpLocks/>
              </p:cNvCxnSpPr>
              <p:nvPr/>
            </p:nvCxnSpPr>
            <p:spPr>
              <a:xfrm flipH="1" flipV="1">
                <a:off x="2603352" y="430306"/>
                <a:ext cx="559396" cy="16790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9AA71F7-A435-4A7E-A737-DBBBB5C9D240}"/>
                  </a:ext>
                </a:extLst>
              </p:cNvPr>
              <p:cNvCxnSpPr>
                <a:cxnSpLocks/>
              </p:cNvCxnSpPr>
              <p:nvPr/>
            </p:nvCxnSpPr>
            <p:spPr>
              <a:xfrm>
                <a:off x="1766667" y="534112"/>
                <a:ext cx="0" cy="810594"/>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2D8D4CF-E22F-4139-9492-69BAFCB16751}"/>
                  </a:ext>
                </a:extLst>
              </p:cNvPr>
              <p:cNvCxnSpPr>
                <a:cxnSpLocks/>
              </p:cNvCxnSpPr>
              <p:nvPr/>
            </p:nvCxnSpPr>
            <p:spPr>
              <a:xfrm flipH="1">
                <a:off x="1296296" y="1328570"/>
                <a:ext cx="470370" cy="64546"/>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0E98550-4F5D-4EE2-A9EB-E9C06F59794E}"/>
                  </a:ext>
                </a:extLst>
              </p:cNvPr>
              <p:cNvCxnSpPr>
                <a:cxnSpLocks/>
              </p:cNvCxnSpPr>
              <p:nvPr/>
            </p:nvCxnSpPr>
            <p:spPr>
              <a:xfrm>
                <a:off x="1290917" y="1393116"/>
                <a:ext cx="0" cy="688489"/>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94C9271-61AA-49E2-8A7A-7C792A9DE702}"/>
                  </a:ext>
                </a:extLst>
              </p:cNvPr>
              <p:cNvCxnSpPr>
                <a:cxnSpLocks/>
              </p:cNvCxnSpPr>
              <p:nvPr/>
            </p:nvCxnSpPr>
            <p:spPr>
              <a:xfrm flipH="1">
                <a:off x="964602" y="2081605"/>
                <a:ext cx="326315" cy="32273"/>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91373D5-F9BC-47C0-9E16-51848DF0AC61}"/>
                  </a:ext>
                </a:extLst>
              </p:cNvPr>
              <p:cNvCxnSpPr>
                <a:cxnSpLocks/>
              </p:cNvCxnSpPr>
              <p:nvPr/>
            </p:nvCxnSpPr>
            <p:spPr>
              <a:xfrm flipH="1">
                <a:off x="616771" y="2721685"/>
                <a:ext cx="347831" cy="48409"/>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E7D44DF-5E3A-4296-B3A6-76E11F15326F}"/>
                  </a:ext>
                </a:extLst>
              </p:cNvPr>
              <p:cNvCxnSpPr>
                <a:cxnSpLocks/>
              </p:cNvCxnSpPr>
              <p:nvPr/>
            </p:nvCxnSpPr>
            <p:spPr>
              <a:xfrm flipH="1">
                <a:off x="322729" y="3232673"/>
                <a:ext cx="294042" cy="107362"/>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DEBD23F-3B57-4749-B0A8-1542B78E033F}"/>
                  </a:ext>
                </a:extLst>
              </p:cNvPr>
              <p:cNvCxnSpPr>
                <a:cxnSpLocks/>
              </p:cNvCxnSpPr>
              <p:nvPr/>
            </p:nvCxnSpPr>
            <p:spPr>
              <a:xfrm flipH="1" flipV="1">
                <a:off x="4991548" y="1393116"/>
                <a:ext cx="586293" cy="166743"/>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DCFA917-9189-4D1A-B25C-502F8B332F0D}"/>
                  </a:ext>
                </a:extLst>
              </p:cNvPr>
              <p:cNvCxnSpPr>
                <a:cxnSpLocks/>
              </p:cNvCxnSpPr>
              <p:nvPr/>
            </p:nvCxnSpPr>
            <p:spPr>
              <a:xfrm flipH="1" flipV="1">
                <a:off x="5782235" y="2178424"/>
                <a:ext cx="534299" cy="184674"/>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83D2725-6961-415D-A69C-3C8136B9913E}"/>
                  </a:ext>
                </a:extLst>
              </p:cNvPr>
              <p:cNvCxnSpPr>
                <a:cxnSpLocks/>
              </p:cNvCxnSpPr>
              <p:nvPr/>
            </p:nvCxnSpPr>
            <p:spPr>
              <a:xfrm flipH="1" flipV="1">
                <a:off x="6402593" y="2900979"/>
                <a:ext cx="534299" cy="184674"/>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61CF1BD-9C3D-4921-ADA8-4AF137E6398A}"/>
                  </a:ext>
                </a:extLst>
              </p:cNvPr>
              <p:cNvCxnSpPr>
                <a:cxnSpLocks/>
              </p:cNvCxnSpPr>
              <p:nvPr/>
            </p:nvCxnSpPr>
            <p:spPr>
              <a:xfrm flipH="1" flipV="1">
                <a:off x="6990677" y="3532094"/>
                <a:ext cx="534299" cy="184674"/>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E25044B-8B44-4ECC-8E80-3B7F6A7C452E}"/>
                  </a:ext>
                </a:extLst>
              </p:cNvPr>
              <p:cNvCxnSpPr>
                <a:cxnSpLocks/>
              </p:cNvCxnSpPr>
              <p:nvPr/>
            </p:nvCxnSpPr>
            <p:spPr>
              <a:xfrm flipV="1">
                <a:off x="4828089" y="2770094"/>
                <a:ext cx="1" cy="1007035"/>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F0D01D-060D-467F-B405-AC6970F82294}"/>
                  </a:ext>
                </a:extLst>
              </p:cNvPr>
              <p:cNvCxnSpPr>
                <a:cxnSpLocks/>
              </p:cNvCxnSpPr>
              <p:nvPr/>
            </p:nvCxnSpPr>
            <p:spPr>
              <a:xfrm flipH="1" flipV="1">
                <a:off x="1752345" y="2600776"/>
                <a:ext cx="55541" cy="977453"/>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671E3AF-F2C0-4F3A-8017-4FA0FE9BC1C0}"/>
                  </a:ext>
                </a:extLst>
              </p:cNvPr>
              <p:cNvCxnSpPr>
                <a:cxnSpLocks/>
              </p:cNvCxnSpPr>
              <p:nvPr/>
            </p:nvCxnSpPr>
            <p:spPr>
              <a:xfrm flipH="1" flipV="1">
                <a:off x="2203269" y="1802674"/>
                <a:ext cx="25955" cy="943216"/>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334EBA1-E7AF-4E5C-8125-45752A7C0600}"/>
                  </a:ext>
                </a:extLst>
              </p:cNvPr>
              <p:cNvCxnSpPr>
                <a:cxnSpLocks/>
              </p:cNvCxnSpPr>
              <p:nvPr/>
            </p:nvCxnSpPr>
            <p:spPr>
              <a:xfrm flipV="1">
                <a:off x="3975627" y="1852554"/>
                <a:ext cx="0" cy="1140762"/>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0690FFB-0F5A-41AB-BA8D-3F61054A0966}"/>
                  </a:ext>
                </a:extLst>
              </p:cNvPr>
              <p:cNvCxnSpPr>
                <a:cxnSpLocks/>
              </p:cNvCxnSpPr>
              <p:nvPr/>
            </p:nvCxnSpPr>
            <p:spPr>
              <a:xfrm flipH="1" flipV="1">
                <a:off x="2260797" y="1788460"/>
                <a:ext cx="612759" cy="273719"/>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98DDC2A-0C58-4968-A3C8-5A5070912D82}"/>
                  </a:ext>
                </a:extLst>
              </p:cNvPr>
              <p:cNvCxnSpPr>
                <a:cxnSpLocks/>
              </p:cNvCxnSpPr>
              <p:nvPr/>
            </p:nvCxnSpPr>
            <p:spPr>
              <a:xfrm flipH="1">
                <a:off x="2827546" y="1852554"/>
                <a:ext cx="1111680" cy="189011"/>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6414303-F5E8-474B-A247-8D9EEC1C4354}"/>
                  </a:ext>
                </a:extLst>
              </p:cNvPr>
              <p:cNvCxnSpPr>
                <a:cxnSpLocks/>
              </p:cNvCxnSpPr>
              <p:nvPr/>
            </p:nvCxnSpPr>
            <p:spPr>
              <a:xfrm flipH="1" flipV="1">
                <a:off x="1780117" y="3549005"/>
                <a:ext cx="525522" cy="335701"/>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3602D7B-AE6D-4DD8-9F8C-878B9747EB1A}"/>
                  </a:ext>
                </a:extLst>
              </p:cNvPr>
              <p:cNvCxnSpPr>
                <a:cxnSpLocks/>
              </p:cNvCxnSpPr>
              <p:nvPr/>
            </p:nvCxnSpPr>
            <p:spPr>
              <a:xfrm flipH="1" flipV="1">
                <a:off x="2305640" y="3884706"/>
                <a:ext cx="27771" cy="1751106"/>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FFB7D19-B5C1-4493-93A0-4AD65FE81667}"/>
                  </a:ext>
                </a:extLst>
              </p:cNvPr>
              <p:cNvCxnSpPr>
                <a:cxnSpLocks/>
              </p:cNvCxnSpPr>
              <p:nvPr/>
            </p:nvCxnSpPr>
            <p:spPr>
              <a:xfrm flipV="1">
                <a:off x="3999431" y="3777129"/>
                <a:ext cx="828658" cy="240053"/>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A5507E47-B488-4F11-B739-BE8BB27D4A9B}"/>
                  </a:ext>
                </a:extLst>
              </p:cNvPr>
              <p:cNvSpPr txBox="1"/>
              <p:nvPr/>
            </p:nvSpPr>
            <p:spPr>
              <a:xfrm rot="20398740">
                <a:off x="4662514" y="4546507"/>
                <a:ext cx="1675907" cy="461665"/>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rPr>
                  <a:t>Baptism</a:t>
                </a:r>
              </a:p>
            </p:txBody>
          </p:sp>
          <p:sp>
            <p:nvSpPr>
              <p:cNvPr id="52" name="TextBox 51">
                <a:extLst>
                  <a:ext uri="{FF2B5EF4-FFF2-40B4-BE49-F238E27FC236}">
                    <a16:creationId xmlns:a16="http://schemas.microsoft.com/office/drawing/2014/main" id="{EB462D04-EC88-49BD-AB8B-16A7673534C9}"/>
                  </a:ext>
                </a:extLst>
              </p:cNvPr>
              <p:cNvSpPr txBox="1"/>
              <p:nvPr/>
            </p:nvSpPr>
            <p:spPr>
              <a:xfrm rot="20398740">
                <a:off x="6189759" y="4084727"/>
                <a:ext cx="1430626" cy="461665"/>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rPr>
                  <a:t>Heaven</a:t>
                </a:r>
              </a:p>
            </p:txBody>
          </p:sp>
          <p:sp>
            <p:nvSpPr>
              <p:cNvPr id="53" name="TextBox 52">
                <a:extLst>
                  <a:ext uri="{FF2B5EF4-FFF2-40B4-BE49-F238E27FC236}">
                    <a16:creationId xmlns:a16="http://schemas.microsoft.com/office/drawing/2014/main" id="{568F34DB-781D-44EA-8F13-4A7788682CFE}"/>
                  </a:ext>
                </a:extLst>
              </p:cNvPr>
              <p:cNvSpPr txBox="1"/>
              <p:nvPr/>
            </p:nvSpPr>
            <p:spPr>
              <a:xfrm rot="20398740">
                <a:off x="5519364" y="3488386"/>
                <a:ext cx="1430626" cy="461665"/>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rPr>
                  <a:t>Morality</a:t>
                </a:r>
              </a:p>
            </p:txBody>
          </p:sp>
          <p:sp>
            <p:nvSpPr>
              <p:cNvPr id="55" name="TextBox 54">
                <a:extLst>
                  <a:ext uri="{FF2B5EF4-FFF2-40B4-BE49-F238E27FC236}">
                    <a16:creationId xmlns:a16="http://schemas.microsoft.com/office/drawing/2014/main" id="{3A47A690-C653-4D10-8BD1-E9A401D35CA2}"/>
                  </a:ext>
                </a:extLst>
              </p:cNvPr>
              <p:cNvSpPr txBox="1"/>
              <p:nvPr/>
            </p:nvSpPr>
            <p:spPr>
              <a:xfrm rot="20576760">
                <a:off x="4101174" y="3988525"/>
                <a:ext cx="1430626" cy="461665"/>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rPr>
                  <a:t>Faith</a:t>
                </a:r>
              </a:p>
            </p:txBody>
          </p:sp>
          <p:sp>
            <p:nvSpPr>
              <p:cNvPr id="56" name="TextBox 55">
                <a:extLst>
                  <a:ext uri="{FF2B5EF4-FFF2-40B4-BE49-F238E27FC236}">
                    <a16:creationId xmlns:a16="http://schemas.microsoft.com/office/drawing/2014/main" id="{8BDD61B4-3B48-4C05-BB2E-13E20E9CE278}"/>
                  </a:ext>
                </a:extLst>
              </p:cNvPr>
              <p:cNvSpPr txBox="1"/>
              <p:nvPr/>
            </p:nvSpPr>
            <p:spPr>
              <a:xfrm rot="20706732">
                <a:off x="4873121" y="2793299"/>
                <a:ext cx="1430626" cy="461665"/>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rPr>
                  <a:t>Grace</a:t>
                </a:r>
              </a:p>
            </p:txBody>
          </p:sp>
          <p:sp>
            <p:nvSpPr>
              <p:cNvPr id="57" name="TextBox 56">
                <a:extLst>
                  <a:ext uri="{FF2B5EF4-FFF2-40B4-BE49-F238E27FC236}">
                    <a16:creationId xmlns:a16="http://schemas.microsoft.com/office/drawing/2014/main" id="{A569C9CC-70AE-41B1-ABD7-7117B89C4BF6}"/>
                  </a:ext>
                </a:extLst>
              </p:cNvPr>
              <p:cNvSpPr txBox="1"/>
              <p:nvPr/>
            </p:nvSpPr>
            <p:spPr>
              <a:xfrm rot="20706732">
                <a:off x="4041471" y="1996791"/>
                <a:ext cx="1430626" cy="461665"/>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rPr>
                  <a:t>Prayer</a:t>
                </a:r>
              </a:p>
            </p:txBody>
          </p:sp>
          <p:sp>
            <p:nvSpPr>
              <p:cNvPr id="58" name="TextBox 57">
                <a:extLst>
                  <a:ext uri="{FF2B5EF4-FFF2-40B4-BE49-F238E27FC236}">
                    <a16:creationId xmlns:a16="http://schemas.microsoft.com/office/drawing/2014/main" id="{3C9E1320-4606-4661-894E-90CB5DD52EAD}"/>
                  </a:ext>
                </a:extLst>
              </p:cNvPr>
              <p:cNvSpPr txBox="1"/>
              <p:nvPr/>
            </p:nvSpPr>
            <p:spPr>
              <a:xfrm rot="21162690">
                <a:off x="3061669" y="1050551"/>
                <a:ext cx="1430626" cy="461665"/>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rPr>
                  <a:t>Salvation</a:t>
                </a:r>
              </a:p>
            </p:txBody>
          </p:sp>
        </p:grpSp>
      </p:grpSp>
      <p:pic>
        <p:nvPicPr>
          <p:cNvPr id="59" name="Picture 2" descr="Image result for pile of rubble drawing">
            <a:extLst>
              <a:ext uri="{FF2B5EF4-FFF2-40B4-BE49-F238E27FC236}">
                <a16:creationId xmlns:a16="http://schemas.microsoft.com/office/drawing/2014/main" id="{A80694B1-6B2A-43FF-83DA-B1340095508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8194" b="80761" l="10000" r="90000"/>
                    </a14:imgEffect>
                  </a14:imgLayer>
                </a14:imgProps>
              </a:ext>
              <a:ext uri="{28A0092B-C50C-407E-A947-70E740481C1C}">
                <a14:useLocalDpi xmlns:a14="http://schemas.microsoft.com/office/drawing/2010/main" val="0"/>
              </a:ext>
            </a:extLst>
          </a:blip>
          <a:srcRect t="21623" b="12668"/>
          <a:stretch/>
        </p:blipFill>
        <p:spPr bwMode="auto">
          <a:xfrm>
            <a:off x="-607251" y="4889991"/>
            <a:ext cx="9163679" cy="2048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211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08333E-6 2.96296E-6 L -0.00325 0.43657 " pathEditMode="relative" rAng="0" ptsTypes="AA">
                                      <p:cBhvr>
                                        <p:cTn id="6" dur="2000" fill="hold"/>
                                        <p:tgtEl>
                                          <p:spTgt spid="63"/>
                                        </p:tgtEl>
                                        <p:attrNameLst>
                                          <p:attrName>ppt_x</p:attrName>
                                          <p:attrName>ppt_y</p:attrName>
                                        </p:attrNameLst>
                                      </p:cBhvr>
                                      <p:rCtr x="-169" y="21829"/>
                                    </p:animMotion>
                                  </p:childTnLst>
                                </p:cTn>
                              </p:par>
                              <p:par>
                                <p:cTn id="7" presetID="10" presetClass="exit" presetSubtype="0" fill="hold" nodeType="withEffect">
                                  <p:stCondLst>
                                    <p:cond delay="0"/>
                                  </p:stCondLst>
                                  <p:childTnLst>
                                    <p:animEffect transition="out" filter="fade">
                                      <p:cBhvr>
                                        <p:cTn id="8" dur="2000"/>
                                        <p:tgtEl>
                                          <p:spTgt spid="63"/>
                                        </p:tgtEl>
                                      </p:cBhvr>
                                    </p:animEffect>
                                    <p:set>
                                      <p:cBhvr>
                                        <p:cTn id="9" dur="1" fill="hold">
                                          <p:stCondLst>
                                            <p:cond delay="1999"/>
                                          </p:stCondLst>
                                        </p:cTn>
                                        <p:tgtEl>
                                          <p:spTgt spid="63"/>
                                        </p:tgtEl>
                                        <p:attrNameLst>
                                          <p:attrName>style.visibility</p:attrName>
                                        </p:attrNameLst>
                                      </p:cBhvr>
                                      <p:to>
                                        <p:strVal val="hidden"/>
                                      </p:to>
                                    </p:set>
                                  </p:childTnLst>
                                </p:cTn>
                              </p:par>
                              <p:par>
                                <p:cTn id="10" presetID="22" presetClass="entr" presetSubtype="4" fill="hold" nodeType="withEffect">
                                  <p:stCondLst>
                                    <p:cond delay="250"/>
                                  </p:stCondLst>
                                  <p:childTnLst>
                                    <p:set>
                                      <p:cBhvr>
                                        <p:cTn id="11" dur="1" fill="hold">
                                          <p:stCondLst>
                                            <p:cond delay="0"/>
                                          </p:stCondLst>
                                        </p:cTn>
                                        <p:tgtEl>
                                          <p:spTgt spid="59"/>
                                        </p:tgtEl>
                                        <p:attrNameLst>
                                          <p:attrName>style.visibility</p:attrName>
                                        </p:attrNameLst>
                                      </p:cBhvr>
                                      <p:to>
                                        <p:strVal val="visible"/>
                                      </p:to>
                                    </p:set>
                                    <p:animEffect transition="in" filter="wipe(down)">
                                      <p:cBhvr>
                                        <p:cTn id="12" dur="175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1" y="1728341"/>
            <a:ext cx="11266714" cy="4030612"/>
          </a:xfrm>
        </p:spPr>
        <p:txBody>
          <a:bodyPr>
            <a:normAutofit/>
          </a:bodyPr>
          <a:lstStyle/>
          <a:p>
            <a:r>
              <a:rPr lang="en-US" sz="3200" dirty="0">
                <a:effectLst>
                  <a:outerShdw blurRad="38100" dist="38100" dir="2700000" algn="tl">
                    <a:srgbClr val="000000">
                      <a:alpha val="43137"/>
                    </a:srgbClr>
                  </a:outerShdw>
                </a:effectLst>
              </a:rPr>
              <a:t>John 20:10-18 – Mary Magdalene</a:t>
            </a:r>
          </a:p>
          <a:p>
            <a:r>
              <a:rPr lang="en-US" sz="3200" dirty="0">
                <a:effectLst>
                  <a:outerShdw blurRad="38100" dist="38100" dir="2700000" algn="tl">
                    <a:srgbClr val="000000">
                      <a:alpha val="43137"/>
                    </a:srgbClr>
                  </a:outerShdw>
                </a:effectLst>
              </a:rPr>
              <a:t>Mathew 28:1-10 – Mary with Women</a:t>
            </a:r>
          </a:p>
          <a:p>
            <a:r>
              <a:rPr lang="en-US" sz="3200" dirty="0">
                <a:effectLst>
                  <a:outerShdw blurRad="38100" dist="38100" dir="2700000" algn="tl">
                    <a:srgbClr val="000000">
                      <a:alpha val="43137"/>
                    </a:srgbClr>
                  </a:outerShdw>
                </a:effectLst>
              </a:rPr>
              <a:t>1 Corinthians 15:5 – Peter</a:t>
            </a:r>
          </a:p>
          <a:p>
            <a:r>
              <a:rPr lang="en-US" sz="3200" dirty="0">
                <a:effectLst>
                  <a:outerShdw blurRad="38100" dist="38100" dir="2700000" algn="tl">
                    <a:srgbClr val="000000">
                      <a:alpha val="43137"/>
                    </a:srgbClr>
                  </a:outerShdw>
                </a:effectLst>
              </a:rPr>
              <a:t>Luke 24:13-35 – Two Disciples</a:t>
            </a:r>
          </a:p>
          <a:p>
            <a:r>
              <a:rPr lang="en-US" sz="3200" dirty="0">
                <a:effectLst>
                  <a:outerShdw blurRad="38100" dist="38100" dir="2700000" algn="tl">
                    <a:srgbClr val="000000">
                      <a:alpha val="43137"/>
                    </a:srgbClr>
                  </a:outerShdw>
                </a:effectLst>
              </a:rPr>
              <a:t>Luke 24:36-49; John 20:19-23 – Ten Disciples</a:t>
            </a:r>
          </a:p>
          <a:p>
            <a:r>
              <a:rPr lang="en-US" sz="3200" dirty="0">
                <a:effectLst>
                  <a:outerShdw blurRad="38100" dist="38100" dir="2700000" algn="tl">
                    <a:srgbClr val="000000">
                      <a:alpha val="43137"/>
                    </a:srgbClr>
                  </a:outerShdw>
                </a:effectLst>
              </a:rPr>
              <a:t>John 20:24-31 – Eleven Disciples</a:t>
            </a:r>
          </a:p>
          <a:p>
            <a:endParaRPr lang="en-US" sz="3200"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435427"/>
            <a:ext cx="10515600" cy="1332411"/>
          </a:xfrm>
        </p:spPr>
        <p:txBody>
          <a:bodyPr>
            <a:noAutofit/>
          </a:bodyPr>
          <a:lstStyle/>
          <a:p>
            <a:r>
              <a:rPr lang="en-US" sz="5400" b="1" u="sng" dirty="0">
                <a:effectLst>
                  <a:outerShdw blurRad="38100" dist="38100" dir="2700000" algn="tl">
                    <a:srgbClr val="000000">
                      <a:alpha val="43137"/>
                    </a:srgbClr>
                  </a:outerShdw>
                </a:effectLst>
              </a:rPr>
              <a:t>Biblical Accounts of the Resurrection</a:t>
            </a:r>
          </a:p>
        </p:txBody>
      </p:sp>
      <p:pic>
        <p:nvPicPr>
          <p:cNvPr id="7" name="Picture 2" descr="Image result for bible no background">
            <a:extLst>
              <a:ext uri="{FF2B5EF4-FFF2-40B4-BE49-F238E27FC236}">
                <a16:creationId xmlns:a16="http://schemas.microsoft.com/office/drawing/2014/main" id="{3161DFD4-17FC-43E9-A8DA-4A9E4797FF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6343" y="1501007"/>
            <a:ext cx="3780617" cy="2838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96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1" y="1728341"/>
            <a:ext cx="11266714" cy="4030612"/>
          </a:xfrm>
        </p:spPr>
        <p:txBody>
          <a:bodyPr>
            <a:normAutofit/>
          </a:bodyPr>
          <a:lstStyle/>
          <a:p>
            <a:r>
              <a:rPr lang="en-US" sz="3200" dirty="0">
                <a:effectLst>
                  <a:outerShdw blurRad="38100" dist="38100" dir="2700000" algn="tl">
                    <a:srgbClr val="000000">
                      <a:alpha val="43137"/>
                    </a:srgbClr>
                  </a:outerShdw>
                </a:effectLst>
              </a:rPr>
              <a:t>John 21 – Seven Disciples</a:t>
            </a:r>
          </a:p>
          <a:p>
            <a:r>
              <a:rPr lang="en-US" sz="3200" dirty="0">
                <a:effectLst>
                  <a:outerShdw blurRad="38100" dist="38100" dir="2700000" algn="tl">
                    <a:srgbClr val="000000">
                      <a:alpha val="43137"/>
                    </a:srgbClr>
                  </a:outerShdw>
                </a:effectLst>
              </a:rPr>
              <a:t>Mathew 28:16-20; Mark 16:14-18 – All Disciples</a:t>
            </a:r>
          </a:p>
          <a:p>
            <a:r>
              <a:rPr lang="en-US" sz="3200" dirty="0">
                <a:effectLst>
                  <a:outerShdw blurRad="38100" dist="38100" dir="2700000" algn="tl">
                    <a:srgbClr val="000000">
                      <a:alpha val="43137"/>
                    </a:srgbClr>
                  </a:outerShdw>
                </a:effectLst>
              </a:rPr>
              <a:t>1 Corinthians 15:6 – 500 Brethren</a:t>
            </a:r>
          </a:p>
          <a:p>
            <a:r>
              <a:rPr lang="en-US" sz="3200" dirty="0">
                <a:effectLst>
                  <a:outerShdw blurRad="38100" dist="38100" dir="2700000" algn="tl">
                    <a:srgbClr val="000000">
                      <a:alpha val="43137"/>
                    </a:srgbClr>
                  </a:outerShdw>
                </a:effectLst>
              </a:rPr>
              <a:t>1 Corinthians 15:7 – James</a:t>
            </a:r>
          </a:p>
          <a:p>
            <a:r>
              <a:rPr lang="en-US" sz="3200" dirty="0">
                <a:effectLst>
                  <a:outerShdw blurRad="38100" dist="38100" dir="2700000" algn="tl">
                    <a:srgbClr val="000000">
                      <a:alpha val="43137"/>
                    </a:srgbClr>
                  </a:outerShdw>
                </a:effectLst>
              </a:rPr>
              <a:t>Acts 1:4-8 – All Apostles</a:t>
            </a:r>
          </a:p>
          <a:p>
            <a:r>
              <a:rPr lang="en-US" sz="3200" dirty="0">
                <a:effectLst>
                  <a:outerShdw blurRad="38100" dist="38100" dir="2700000" algn="tl">
                    <a:srgbClr val="000000">
                      <a:alpha val="43137"/>
                    </a:srgbClr>
                  </a:outerShdw>
                </a:effectLst>
              </a:rPr>
              <a:t>Acts 9:1-9; 1 Corinthians 15:8 - Paul</a:t>
            </a:r>
          </a:p>
          <a:p>
            <a:endParaRPr lang="en-US" sz="3200"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435427"/>
            <a:ext cx="10515600" cy="1332411"/>
          </a:xfrm>
        </p:spPr>
        <p:txBody>
          <a:bodyPr>
            <a:noAutofit/>
          </a:bodyPr>
          <a:lstStyle/>
          <a:p>
            <a:r>
              <a:rPr lang="en-US" sz="5400" b="1" u="sng" dirty="0">
                <a:effectLst>
                  <a:outerShdw blurRad="38100" dist="38100" dir="2700000" algn="tl">
                    <a:srgbClr val="000000">
                      <a:alpha val="43137"/>
                    </a:srgbClr>
                  </a:outerShdw>
                </a:effectLst>
              </a:rPr>
              <a:t>Biblical Accounts of the Resurrection</a:t>
            </a:r>
          </a:p>
        </p:txBody>
      </p:sp>
      <p:pic>
        <p:nvPicPr>
          <p:cNvPr id="2" name="Picture 1">
            <a:extLst>
              <a:ext uri="{FF2B5EF4-FFF2-40B4-BE49-F238E27FC236}">
                <a16:creationId xmlns:a16="http://schemas.microsoft.com/office/drawing/2014/main" id="{EE1C66A1-BA4B-4553-BDAF-42C5F3FCFCC6}"/>
              </a:ext>
            </a:extLst>
          </p:cNvPr>
          <p:cNvPicPr>
            <a:picLocks noChangeAspect="1"/>
          </p:cNvPicPr>
          <p:nvPr/>
        </p:nvPicPr>
        <p:blipFill>
          <a:blip r:embed="rId4"/>
          <a:stretch>
            <a:fillRect/>
          </a:stretch>
        </p:blipFill>
        <p:spPr>
          <a:xfrm>
            <a:off x="8006714" y="3255076"/>
            <a:ext cx="3632835" cy="20464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40269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38200" y="606877"/>
            <a:ext cx="10515600" cy="5012873"/>
          </a:xfrm>
        </p:spPr>
        <p:txBody>
          <a:bodyPr>
            <a:normAutofit/>
          </a:bodyPr>
          <a:lstStyle/>
          <a:p>
            <a:pPr algn="ctr"/>
            <a:r>
              <a:rPr lang="en-US" sz="6600" b="1" dirty="0">
                <a:effectLst>
                  <a:outerShdw blurRad="38100" dist="38100" dir="2700000" algn="tl">
                    <a:srgbClr val="000000">
                      <a:alpha val="43137"/>
                    </a:srgbClr>
                  </a:outerShdw>
                </a:effectLst>
              </a:rPr>
              <a:t>If the resurrection never happened, does the written record and the actions of the apostles indicate forgery?</a:t>
            </a:r>
          </a:p>
        </p:txBody>
      </p:sp>
    </p:spTree>
    <p:extLst>
      <p:ext uri="{BB962C8B-B14F-4D97-AF65-F5344CB8AC3E}">
        <p14:creationId xmlns:p14="http://schemas.microsoft.com/office/powerpoint/2010/main" val="152397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1" y="1728340"/>
            <a:ext cx="9994719" cy="4615309"/>
          </a:xfrm>
        </p:spPr>
        <p:txBody>
          <a:bodyPr>
            <a:normAutofit/>
          </a:bodyPr>
          <a:lstStyle/>
          <a:p>
            <a:pPr marL="0" indent="0">
              <a:buNone/>
            </a:pPr>
            <a:r>
              <a:rPr lang="en-US" sz="3200" dirty="0">
                <a:effectLst>
                  <a:outerShdw blurRad="38100" dist="38100" dir="2700000" algn="tl">
                    <a:srgbClr val="000000">
                      <a:alpha val="43137"/>
                    </a:srgbClr>
                  </a:outerShdw>
                </a:effectLst>
              </a:rPr>
              <a:t>and that He was buried, and that He rose again the third day according to the Scriptures, and that He was seen by Cephas, then by the twelve. After that He was seen by over </a:t>
            </a:r>
            <a:r>
              <a:rPr lang="en-US" sz="3200" b="1" dirty="0">
                <a:effectLst>
                  <a:outerShdw blurRad="38100" dist="38100" dir="2700000" algn="tl">
                    <a:srgbClr val="000000">
                      <a:alpha val="43137"/>
                    </a:srgbClr>
                  </a:outerShdw>
                </a:effectLst>
              </a:rPr>
              <a:t>five hundred brethren at once, of whom the greater part remain to the present, but some have fallen asleep</a:t>
            </a:r>
            <a:r>
              <a:rPr lang="en-US" sz="3200" dirty="0">
                <a:effectLst>
                  <a:outerShdw blurRad="38100" dist="38100" dir="2700000" algn="tl">
                    <a:srgbClr val="000000">
                      <a:alpha val="43137"/>
                    </a:srgbClr>
                  </a:outerShdw>
                </a:effectLst>
              </a:rPr>
              <a:t>. After that He was seen by James, then by all the apostles. Then last of all He was seen by me also, as by one born out of due time.</a:t>
            </a:r>
          </a:p>
          <a:p>
            <a:pPr marL="0" indent="0">
              <a:buNone/>
            </a:pPr>
            <a:r>
              <a:rPr lang="en-US" sz="3200" dirty="0">
                <a:effectLst>
                  <a:outerShdw blurRad="38100" dist="38100" dir="2700000" algn="tl">
                    <a:srgbClr val="000000">
                      <a:alpha val="43137"/>
                    </a:srgbClr>
                  </a:outerShdw>
                </a:effectLst>
              </a:rPr>
              <a:t>							1 Cor. 15:4-8 </a:t>
            </a: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435427"/>
            <a:ext cx="10515600" cy="1332411"/>
          </a:xfrm>
        </p:spPr>
        <p:txBody>
          <a:bodyPr>
            <a:normAutofit/>
          </a:bodyPr>
          <a:lstStyle/>
          <a:p>
            <a:r>
              <a:rPr lang="en-US" sz="6600" b="1" u="sng" dirty="0">
                <a:effectLst>
                  <a:outerShdw blurRad="38100" dist="38100" dir="2700000" algn="tl">
                    <a:srgbClr val="000000">
                      <a:alpha val="43137"/>
                    </a:srgbClr>
                  </a:outerShdw>
                </a:effectLst>
              </a:rPr>
              <a:t>500 People at Once</a:t>
            </a:r>
          </a:p>
        </p:txBody>
      </p:sp>
    </p:spTree>
    <p:extLst>
      <p:ext uri="{BB962C8B-B14F-4D97-AF65-F5344CB8AC3E}">
        <p14:creationId xmlns:p14="http://schemas.microsoft.com/office/powerpoint/2010/main" val="307771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1" y="1728341"/>
            <a:ext cx="8708844" cy="4030612"/>
          </a:xfrm>
        </p:spPr>
        <p:txBody>
          <a:bodyPr>
            <a:normAutofit/>
          </a:bodyPr>
          <a:lstStyle/>
          <a:p>
            <a:r>
              <a:rPr lang="en-US" sz="3200" dirty="0">
                <a:effectLst>
                  <a:outerShdw blurRad="38100" dist="38100" dir="2700000" algn="tl">
                    <a:srgbClr val="000000">
                      <a:alpha val="43137"/>
                    </a:srgbClr>
                  </a:outerShdw>
                </a:effectLst>
              </a:rPr>
              <a:t>Paul was an intelligent well trained individual.</a:t>
            </a:r>
          </a:p>
          <a:p>
            <a:r>
              <a:rPr lang="en-US" sz="3200" dirty="0">
                <a:effectLst>
                  <a:outerShdw blurRad="38100" dist="38100" dir="2700000" algn="tl">
                    <a:srgbClr val="000000">
                      <a:alpha val="43137"/>
                    </a:srgbClr>
                  </a:outerShdw>
                </a:effectLst>
              </a:rPr>
              <a:t>Paul persecuted the church </a:t>
            </a:r>
          </a:p>
          <a:p>
            <a:pPr lvl="1"/>
            <a:r>
              <a:rPr lang="en-US" dirty="0">
                <a:effectLst>
                  <a:outerShdw blurRad="38100" dist="38100" dir="2700000" algn="tl">
                    <a:srgbClr val="000000">
                      <a:alpha val="43137"/>
                    </a:srgbClr>
                  </a:outerShdw>
                </a:effectLst>
              </a:rPr>
              <a:t>Acts 8:3 - for Saul, he made havoc of the church, entering every house, and dragging off men and women, committing them to prison. (Acts 9:1-2, 1 Cor. 15:9).</a:t>
            </a:r>
          </a:p>
          <a:p>
            <a:r>
              <a:rPr lang="en-US" sz="3200" dirty="0">
                <a:effectLst>
                  <a:outerShdw blurRad="38100" dist="38100" dir="2700000" algn="tl">
                    <a:srgbClr val="000000">
                      <a:alpha val="43137"/>
                    </a:srgbClr>
                  </a:outerShdw>
                </a:effectLst>
              </a:rPr>
              <a:t>Paul became an advocate for Christianity</a:t>
            </a:r>
          </a:p>
          <a:p>
            <a:pPr lvl="1"/>
            <a:endParaRPr lang="en-US" sz="2800"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435427"/>
            <a:ext cx="10515600" cy="1332411"/>
          </a:xfrm>
        </p:spPr>
        <p:txBody>
          <a:bodyPr>
            <a:normAutofit/>
          </a:bodyPr>
          <a:lstStyle/>
          <a:p>
            <a:r>
              <a:rPr lang="en-US" sz="6600" b="1" u="sng" dirty="0">
                <a:effectLst>
                  <a:outerShdw blurRad="38100" dist="38100" dir="2700000" algn="tl">
                    <a:srgbClr val="000000">
                      <a:alpha val="43137"/>
                    </a:srgbClr>
                  </a:outerShdw>
                </a:effectLst>
              </a:rPr>
              <a:t>Saul Who Became Paul</a:t>
            </a:r>
          </a:p>
        </p:txBody>
      </p:sp>
    </p:spTree>
    <p:extLst>
      <p:ext uri="{BB962C8B-B14F-4D97-AF65-F5344CB8AC3E}">
        <p14:creationId xmlns:p14="http://schemas.microsoft.com/office/powerpoint/2010/main" val="280986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1" y="1728340"/>
            <a:ext cx="10232702" cy="4501009"/>
          </a:xfrm>
        </p:spPr>
        <p:txBody>
          <a:bodyPr>
            <a:normAutofit/>
          </a:bodyPr>
          <a:lstStyle/>
          <a:p>
            <a:pPr marL="0" indent="0">
              <a:buNone/>
            </a:pPr>
            <a:r>
              <a:rPr lang="en-US" sz="3200" dirty="0">
                <a:effectLst>
                  <a:outerShdw blurRad="38100" dist="38100" dir="2700000" algn="tl">
                    <a:srgbClr val="000000">
                      <a:alpha val="43137"/>
                    </a:srgbClr>
                  </a:outerShdw>
                </a:effectLst>
              </a:rPr>
              <a:t>For we are the circumcision, who worship God in the Spirit, rejoice in Christ Jesus, and have no confidence in the flesh, though I also might have confidence in the flesh. If anyone else thinks he may have confidence in the flesh, I more so: </a:t>
            </a:r>
            <a:r>
              <a:rPr lang="en-US" sz="3200" b="1" dirty="0">
                <a:effectLst>
                  <a:outerShdw blurRad="38100" dist="38100" dir="2700000" algn="tl">
                    <a:srgbClr val="000000">
                      <a:alpha val="43137"/>
                    </a:srgbClr>
                  </a:outerShdw>
                </a:effectLst>
              </a:rPr>
              <a:t>circumcised the eighth day, of the stock of Israel, of the tribe of Benjamin, a Hebrew of the Hebrews; concerning the law, a Pharisee; concerning zeal, persecuting the church; concerning the righteousness which is in the law, blameless</a:t>
            </a:r>
            <a:r>
              <a:rPr lang="en-US" sz="3200" dirty="0">
                <a:effectLst>
                  <a:outerShdw blurRad="38100" dist="38100" dir="2700000" algn="tl">
                    <a:srgbClr val="000000">
                      <a:alpha val="43137"/>
                    </a:srgbClr>
                  </a:outerShdw>
                </a:effectLst>
              </a:rPr>
              <a:t>. But what things were gain to me, these I have counted loss for Christ. </a:t>
            </a: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435427"/>
            <a:ext cx="10515600" cy="1332411"/>
          </a:xfrm>
        </p:spPr>
        <p:txBody>
          <a:bodyPr>
            <a:normAutofit/>
          </a:bodyPr>
          <a:lstStyle/>
          <a:p>
            <a:r>
              <a:rPr lang="en-US" sz="6600" b="1" u="sng" dirty="0">
                <a:effectLst>
                  <a:outerShdw blurRad="38100" dist="38100" dir="2700000" algn="tl">
                    <a:srgbClr val="000000">
                      <a:alpha val="43137"/>
                    </a:srgbClr>
                  </a:outerShdw>
                </a:effectLst>
              </a:rPr>
              <a:t>Philippians 3:3-7</a:t>
            </a:r>
          </a:p>
        </p:txBody>
      </p:sp>
    </p:spTree>
    <p:extLst>
      <p:ext uri="{BB962C8B-B14F-4D97-AF65-F5344CB8AC3E}">
        <p14:creationId xmlns:p14="http://schemas.microsoft.com/office/powerpoint/2010/main" val="1211001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1" y="1728341"/>
            <a:ext cx="9470844" cy="4529584"/>
          </a:xfrm>
        </p:spPr>
        <p:txBody>
          <a:bodyPr>
            <a:normAutofit/>
          </a:bodyPr>
          <a:lstStyle/>
          <a:p>
            <a:r>
              <a:rPr lang="en-US" sz="3200" dirty="0">
                <a:effectLst>
                  <a:outerShdw blurRad="38100" dist="38100" dir="2700000" algn="tl">
                    <a:srgbClr val="000000">
                      <a:alpha val="43137"/>
                    </a:srgbClr>
                  </a:outerShdw>
                </a:effectLst>
              </a:rPr>
              <a:t>People may ignorantly die for a lie but they do not willingly die for a lie</a:t>
            </a:r>
          </a:p>
          <a:p>
            <a:r>
              <a:rPr lang="en-US" sz="3200" dirty="0">
                <a:effectLst>
                  <a:outerShdw blurRad="38100" dist="38100" dir="2700000" algn="tl">
                    <a:srgbClr val="000000">
                      <a:alpha val="43137"/>
                    </a:srgbClr>
                  </a:outerShdw>
                </a:effectLst>
              </a:rPr>
              <a:t>Paul likely beheaded by emperor Nero</a:t>
            </a:r>
          </a:p>
          <a:p>
            <a:r>
              <a:rPr lang="en-US" sz="3200" dirty="0">
                <a:effectLst>
                  <a:outerShdw blurRad="38100" dist="38100" dir="2700000" algn="tl">
                    <a:srgbClr val="000000">
                      <a:alpha val="43137"/>
                    </a:srgbClr>
                  </a:outerShdw>
                </a:effectLst>
              </a:rPr>
              <a:t>James put to death with the sword (Acts 12:2) </a:t>
            </a:r>
          </a:p>
          <a:p>
            <a:r>
              <a:rPr lang="en-US" sz="3200" dirty="0">
                <a:effectLst>
                  <a:outerShdw blurRad="38100" dist="38100" dir="2700000" algn="tl">
                    <a:srgbClr val="000000">
                      <a:alpha val="43137"/>
                    </a:srgbClr>
                  </a:outerShdw>
                </a:effectLst>
              </a:rPr>
              <a:t>Stoning of Steven (Acts 7)</a:t>
            </a:r>
          </a:p>
          <a:p>
            <a:r>
              <a:rPr lang="en-US" sz="3200" dirty="0">
                <a:effectLst>
                  <a:outerShdw blurRad="38100" dist="38100" dir="2700000" algn="tl">
                    <a:srgbClr val="000000">
                      <a:alpha val="43137"/>
                    </a:srgbClr>
                  </a:outerShdw>
                </a:effectLst>
              </a:rPr>
              <a:t>Andrew crucified on an “X” shaped cross</a:t>
            </a:r>
          </a:p>
          <a:p>
            <a:r>
              <a:rPr lang="en-US" sz="3200" dirty="0">
                <a:effectLst>
                  <a:outerShdw blurRad="38100" dist="38100" dir="2700000" algn="tl">
                    <a:srgbClr val="000000">
                      <a:alpha val="43137"/>
                    </a:srgbClr>
                  </a:outerShdw>
                </a:effectLst>
              </a:rPr>
              <a:t>John boiled alive but survived. Only Apostle to die natural death</a:t>
            </a:r>
          </a:p>
          <a:p>
            <a:endParaRPr lang="en-US" sz="3200" dirty="0">
              <a:effectLst>
                <a:outerShdw blurRad="38100" dist="38100" dir="2700000" algn="tl">
                  <a:srgbClr val="000000">
                    <a:alpha val="43137"/>
                  </a:srgbClr>
                </a:outerShdw>
              </a:effectLst>
            </a:endParaRPr>
          </a:p>
          <a:p>
            <a:endParaRPr lang="en-US" sz="3200"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435427"/>
            <a:ext cx="10515600" cy="1332411"/>
          </a:xfrm>
        </p:spPr>
        <p:txBody>
          <a:bodyPr>
            <a:normAutofit/>
          </a:bodyPr>
          <a:lstStyle/>
          <a:p>
            <a:r>
              <a:rPr lang="en-US" sz="6600" b="1" u="sng" dirty="0">
                <a:effectLst>
                  <a:outerShdw blurRad="38100" dist="38100" dir="2700000" algn="tl">
                    <a:srgbClr val="000000">
                      <a:alpha val="43137"/>
                    </a:srgbClr>
                  </a:outerShdw>
                </a:effectLst>
              </a:rPr>
              <a:t>Christians Willing to Die</a:t>
            </a:r>
          </a:p>
        </p:txBody>
      </p:sp>
    </p:spTree>
    <p:extLst>
      <p:ext uri="{BB962C8B-B14F-4D97-AF65-F5344CB8AC3E}">
        <p14:creationId xmlns:p14="http://schemas.microsoft.com/office/powerpoint/2010/main" val="2851714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1" y="1729637"/>
            <a:ext cx="7752471" cy="4694232"/>
          </a:xfrm>
        </p:spPr>
        <p:txBody>
          <a:bodyPr>
            <a:normAutofit fontScale="92500"/>
          </a:bodyPr>
          <a:lstStyle/>
          <a:p>
            <a:pPr marL="0" indent="0">
              <a:buNone/>
            </a:pPr>
            <a:r>
              <a:rPr lang="en-US" sz="3200" dirty="0">
                <a:effectLst>
                  <a:outerShdw blurRad="38100" dist="38100" dir="2700000" algn="tl">
                    <a:srgbClr val="000000">
                      <a:alpha val="43137"/>
                    </a:srgbClr>
                  </a:outerShdw>
                </a:effectLst>
              </a:rPr>
              <a:t>“Having never been present at any trials of the Christians, I am unacquainted with the method and limits to be observed either in examining or punishing them…In the meanwhile, the method I have observed towards those who have been denounced to me as Christians is this: I interrogated them whether they were Christians; if they confessed it I repeated the question twice again, adding the threat of capital punishment; if they still persevered, </a:t>
            </a:r>
            <a:r>
              <a:rPr lang="en-US" sz="3200" b="1" dirty="0">
                <a:effectLst>
                  <a:outerShdw blurRad="38100" dist="38100" dir="2700000" algn="tl">
                    <a:srgbClr val="000000">
                      <a:alpha val="43137"/>
                    </a:srgbClr>
                  </a:outerShdw>
                </a:effectLst>
              </a:rPr>
              <a:t>I ordered them to be executed</a:t>
            </a:r>
            <a:r>
              <a:rPr lang="en-US" sz="3200" dirty="0">
                <a:effectLst>
                  <a:outerShdw blurRad="38100" dist="38100" dir="2700000" algn="tl">
                    <a:srgbClr val="000000">
                      <a:alpha val="43137"/>
                    </a:srgbClr>
                  </a:outerShdw>
                </a:effectLst>
              </a:rPr>
              <a:t>”</a:t>
            </a: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435427"/>
            <a:ext cx="10515600" cy="1332411"/>
          </a:xfrm>
        </p:spPr>
        <p:txBody>
          <a:bodyPr>
            <a:normAutofit/>
          </a:bodyPr>
          <a:lstStyle/>
          <a:p>
            <a:r>
              <a:rPr lang="en-US" sz="6600" b="1" u="sng" dirty="0">
                <a:effectLst>
                  <a:outerShdw blurRad="38100" dist="38100" dir="2700000" algn="tl">
                    <a:srgbClr val="000000">
                      <a:alpha val="43137"/>
                    </a:srgbClr>
                  </a:outerShdw>
                </a:effectLst>
              </a:rPr>
              <a:t>Pliny the Younger</a:t>
            </a:r>
          </a:p>
        </p:txBody>
      </p:sp>
      <p:pic>
        <p:nvPicPr>
          <p:cNvPr id="7" name="Picture 6">
            <a:extLst>
              <a:ext uri="{FF2B5EF4-FFF2-40B4-BE49-F238E27FC236}">
                <a16:creationId xmlns:a16="http://schemas.microsoft.com/office/drawing/2014/main" id="{96C01CD0-A721-44F0-81A8-54A45B049B37}"/>
              </a:ext>
            </a:extLst>
          </p:cNvPr>
          <p:cNvPicPr>
            <a:picLocks noChangeAspect="1"/>
          </p:cNvPicPr>
          <p:nvPr/>
        </p:nvPicPr>
        <p:blipFill>
          <a:blip r:embed="rId5"/>
          <a:stretch>
            <a:fillRect/>
          </a:stretch>
        </p:blipFill>
        <p:spPr>
          <a:xfrm>
            <a:off x="8903116" y="1876324"/>
            <a:ext cx="2486025" cy="31053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93688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1" y="1728340"/>
            <a:ext cx="9926788" cy="4815335"/>
          </a:xfrm>
        </p:spPr>
        <p:txBody>
          <a:bodyPr>
            <a:normAutofit/>
          </a:bodyPr>
          <a:lstStyle/>
          <a:p>
            <a:r>
              <a:rPr lang="en-US" sz="3200" dirty="0">
                <a:effectLst>
                  <a:outerShdw blurRad="38100" dist="38100" dir="2700000" algn="tl">
                    <a:srgbClr val="000000">
                      <a:alpha val="43137"/>
                    </a:srgbClr>
                  </a:outerShdw>
                </a:effectLst>
              </a:rPr>
              <a:t>Mathew 28:1-10 – Mary Magdalene and other Mary</a:t>
            </a:r>
          </a:p>
          <a:p>
            <a:r>
              <a:rPr lang="en-US" sz="3200" dirty="0">
                <a:effectLst>
                  <a:outerShdw blurRad="38100" dist="38100" dir="2700000" algn="tl">
                    <a:srgbClr val="000000">
                      <a:alpha val="43137"/>
                    </a:srgbClr>
                  </a:outerShdw>
                </a:effectLst>
              </a:rPr>
              <a:t>Mark 16:1-11 – Mary Magdalene, Mary the mother of James, and Salome</a:t>
            </a:r>
          </a:p>
          <a:p>
            <a:r>
              <a:rPr lang="en-US" sz="3200" dirty="0">
                <a:effectLst>
                  <a:outerShdw blurRad="38100" dist="38100" dir="2700000" algn="tl">
                    <a:srgbClr val="000000">
                      <a:alpha val="43137"/>
                    </a:srgbClr>
                  </a:outerShdw>
                </a:effectLst>
              </a:rPr>
              <a:t>Luke 24:1-10 – Mary Magdalene, Joanna, Mary the mother of James, and other women</a:t>
            </a:r>
          </a:p>
          <a:p>
            <a:r>
              <a:rPr lang="en-US" sz="3200" dirty="0">
                <a:effectLst>
                  <a:outerShdw blurRad="38100" dist="38100" dir="2700000" algn="tl">
                    <a:srgbClr val="000000">
                      <a:alpha val="43137"/>
                    </a:srgbClr>
                  </a:outerShdw>
                </a:effectLst>
              </a:rPr>
              <a:t>John 20:10-18 – Mary Magdalene</a:t>
            </a:r>
          </a:p>
          <a:p>
            <a:r>
              <a:rPr lang="en-US" sz="3200" dirty="0">
                <a:effectLst>
                  <a:outerShdw blurRad="38100" dist="38100" dir="2700000" algn="tl">
                    <a:srgbClr val="000000">
                      <a:alpha val="43137"/>
                    </a:srgbClr>
                  </a:outerShdw>
                </a:effectLst>
              </a:rPr>
              <a:t>Why would the gospel writers make up women as the first to see Christ when viewed as less credible witnesses in that culture?</a:t>
            </a:r>
          </a:p>
          <a:p>
            <a:endParaRPr lang="en-US" sz="3200" dirty="0">
              <a:effectLst>
                <a:outerShdw blurRad="38100" dist="38100" dir="2700000" algn="tl">
                  <a:srgbClr val="000000">
                    <a:alpha val="43137"/>
                  </a:srgbClr>
                </a:outerShdw>
              </a:effectLst>
            </a:endParaRPr>
          </a:p>
          <a:p>
            <a:endParaRPr lang="en-US" sz="3200" dirty="0">
              <a:effectLst>
                <a:outerShdw blurRad="38100" dist="38100" dir="2700000" algn="tl">
                  <a:srgbClr val="000000">
                    <a:alpha val="43137"/>
                  </a:srgbClr>
                </a:outerShdw>
              </a:effectLst>
            </a:endParaRPr>
          </a:p>
          <a:p>
            <a:endParaRPr lang="en-US" sz="3200"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435427"/>
            <a:ext cx="10515600" cy="1332411"/>
          </a:xfrm>
        </p:spPr>
        <p:txBody>
          <a:bodyPr>
            <a:normAutofit/>
          </a:bodyPr>
          <a:lstStyle/>
          <a:p>
            <a:r>
              <a:rPr lang="en-US" sz="6600" b="1" u="sng" dirty="0">
                <a:effectLst>
                  <a:outerShdw blurRad="38100" dist="38100" dir="2700000" algn="tl">
                    <a:srgbClr val="000000">
                      <a:alpha val="43137"/>
                    </a:srgbClr>
                  </a:outerShdw>
                </a:effectLst>
              </a:rPr>
              <a:t>Women First to See Christ</a:t>
            </a:r>
          </a:p>
        </p:txBody>
      </p:sp>
    </p:spTree>
    <p:extLst>
      <p:ext uri="{BB962C8B-B14F-4D97-AF65-F5344CB8AC3E}">
        <p14:creationId xmlns:p14="http://schemas.microsoft.com/office/powerpoint/2010/main" val="42466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1" y="1497872"/>
            <a:ext cx="11266714" cy="4030612"/>
          </a:xfrm>
        </p:spPr>
        <p:txBody>
          <a:bodyPr>
            <a:normAutofit/>
          </a:bodyPr>
          <a:lstStyle/>
          <a:p>
            <a:r>
              <a:rPr lang="en-US" sz="3600" dirty="0">
                <a:effectLst>
                  <a:outerShdw blurRad="38100" dist="38100" dir="2700000" algn="tl">
                    <a:srgbClr val="000000">
                      <a:alpha val="43137"/>
                    </a:srgbClr>
                  </a:outerShdw>
                </a:effectLst>
              </a:rPr>
              <a:t>The Importance of the Resurrection</a:t>
            </a:r>
          </a:p>
          <a:p>
            <a:r>
              <a:rPr lang="en-US" sz="3600" dirty="0">
                <a:effectLst>
                  <a:outerShdw blurRad="38100" dist="38100" dir="2700000" algn="tl">
                    <a:srgbClr val="000000">
                      <a:alpha val="43137"/>
                    </a:srgbClr>
                  </a:outerShdw>
                </a:effectLst>
              </a:rPr>
              <a:t>The Historicity of Christ</a:t>
            </a:r>
          </a:p>
          <a:p>
            <a:r>
              <a:rPr lang="en-US" sz="3600" dirty="0">
                <a:effectLst>
                  <a:outerShdw blurRad="38100" dist="38100" dir="2700000" algn="tl">
                    <a:srgbClr val="000000">
                      <a:alpha val="43137"/>
                    </a:srgbClr>
                  </a:outerShdw>
                </a:effectLst>
              </a:rPr>
              <a:t>The Authenticity of Scripture</a:t>
            </a:r>
          </a:p>
          <a:p>
            <a:r>
              <a:rPr lang="en-US" sz="3600" dirty="0">
                <a:effectLst>
                  <a:outerShdw blurRad="38100" dist="38100" dir="2700000" algn="tl">
                    <a:srgbClr val="000000">
                      <a:alpha val="43137"/>
                    </a:srgbClr>
                  </a:outerShdw>
                </a:effectLst>
              </a:rPr>
              <a:t>Who was Jesus?</a:t>
            </a:r>
          </a:p>
          <a:p>
            <a:r>
              <a:rPr lang="en-US" sz="3600" dirty="0">
                <a:effectLst>
                  <a:outerShdw blurRad="38100" dist="38100" dir="2700000" algn="tl">
                    <a:srgbClr val="000000">
                      <a:alpha val="43137"/>
                    </a:srgbClr>
                  </a:outerShdw>
                </a:effectLst>
              </a:rPr>
              <a:t>The Resurrection</a:t>
            </a:r>
          </a:p>
          <a:p>
            <a:r>
              <a:rPr lang="en-US" sz="3600" dirty="0">
                <a:effectLst>
                  <a:outerShdw blurRad="38100" dist="38100" dir="2700000" algn="tl">
                    <a:srgbClr val="000000">
                      <a:alpha val="43137"/>
                    </a:srgbClr>
                  </a:outerShdw>
                </a:effectLst>
              </a:rPr>
              <a:t>Application</a:t>
            </a:r>
          </a:p>
          <a:p>
            <a:endParaRPr lang="en-US" sz="3600" dirty="0">
              <a:effectLst>
                <a:outerShdw blurRad="38100" dist="38100" dir="2700000" algn="tl">
                  <a:srgbClr val="000000">
                    <a:alpha val="43137"/>
                  </a:srgbClr>
                </a:outerShdw>
              </a:effectLst>
            </a:endParaRPr>
          </a:p>
          <a:p>
            <a:endParaRPr lang="en-US" sz="3600"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165461"/>
            <a:ext cx="10515600" cy="1332411"/>
          </a:xfrm>
        </p:spPr>
        <p:txBody>
          <a:bodyPr>
            <a:normAutofit/>
          </a:bodyPr>
          <a:lstStyle/>
          <a:p>
            <a:r>
              <a:rPr lang="en-US" sz="6600" b="1" u="sng" dirty="0">
                <a:effectLst>
                  <a:outerShdw blurRad="38100" dist="38100" dir="2700000" algn="tl">
                    <a:srgbClr val="000000">
                      <a:alpha val="43137"/>
                    </a:srgbClr>
                  </a:outerShdw>
                </a:effectLst>
              </a:rPr>
              <a:t>Overview</a:t>
            </a:r>
          </a:p>
        </p:txBody>
      </p:sp>
    </p:spTree>
    <p:extLst>
      <p:ext uri="{BB962C8B-B14F-4D97-AF65-F5344CB8AC3E}">
        <p14:creationId xmlns:p14="http://schemas.microsoft.com/office/powerpoint/2010/main" val="1149165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1" y="1728341"/>
            <a:ext cx="11266714" cy="4030612"/>
          </a:xfrm>
        </p:spPr>
        <p:txBody>
          <a:bodyPr>
            <a:normAutofit/>
          </a:bodyPr>
          <a:lstStyle/>
          <a:p>
            <a:pPr marL="0" indent="0">
              <a:buNone/>
            </a:pPr>
            <a:r>
              <a:rPr lang="en-US" sz="4000" dirty="0">
                <a:effectLst>
                  <a:outerShdw blurRad="38100" dist="38100" dir="2700000" algn="tl">
                    <a:srgbClr val="000000">
                      <a:alpha val="43137"/>
                    </a:srgbClr>
                  </a:outerShdw>
                </a:effectLst>
              </a:rPr>
              <a:t>Now if Christ is preached that He has been raised from the dead, how do some among you say that there is no resurrection of the dead? But if there is no resurrection of the dead, then Christ is not risen. And if Christ is not risen, then our preaching is empty and your faith is also empty. </a:t>
            </a: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435427"/>
            <a:ext cx="10515600" cy="1332411"/>
          </a:xfrm>
        </p:spPr>
        <p:txBody>
          <a:bodyPr>
            <a:noAutofit/>
          </a:bodyPr>
          <a:lstStyle/>
          <a:p>
            <a:r>
              <a:rPr lang="en-US" sz="5400" b="1" u="sng" dirty="0">
                <a:effectLst>
                  <a:outerShdw blurRad="38100" dist="38100" dir="2700000" algn="tl">
                    <a:srgbClr val="000000">
                      <a:alpha val="43137"/>
                    </a:srgbClr>
                  </a:outerShdw>
                </a:effectLst>
              </a:rPr>
              <a:t>1 Corinthians 15:12-19</a:t>
            </a:r>
          </a:p>
        </p:txBody>
      </p:sp>
    </p:spTree>
    <p:extLst>
      <p:ext uri="{BB962C8B-B14F-4D97-AF65-F5344CB8AC3E}">
        <p14:creationId xmlns:p14="http://schemas.microsoft.com/office/powerpoint/2010/main" val="3896012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1" y="1728341"/>
            <a:ext cx="11266714" cy="4030612"/>
          </a:xfrm>
        </p:spPr>
        <p:txBody>
          <a:bodyPr>
            <a:normAutofit/>
          </a:bodyPr>
          <a:lstStyle/>
          <a:p>
            <a:pPr marL="514350" indent="-514350">
              <a:buAutoNum type="arabicPeriod"/>
            </a:pPr>
            <a:r>
              <a:rPr lang="en-US" sz="3200" dirty="0">
                <a:effectLst>
                  <a:outerShdw blurRad="38100" dist="38100" dir="2700000" algn="tl">
                    <a:srgbClr val="000000">
                      <a:alpha val="43137"/>
                    </a:srgbClr>
                  </a:outerShdw>
                </a:effectLst>
              </a:rPr>
              <a:t>What the Resurrection means to Christians</a:t>
            </a:r>
          </a:p>
          <a:p>
            <a:pPr marL="514350" indent="-514350">
              <a:buAutoNum type="arabicPeriod"/>
            </a:pPr>
            <a:r>
              <a:rPr lang="en-US" sz="3200" dirty="0">
                <a:effectLst>
                  <a:outerShdw blurRad="38100" dist="38100" dir="2700000" algn="tl">
                    <a:srgbClr val="000000">
                      <a:alpha val="43137"/>
                    </a:srgbClr>
                  </a:outerShdw>
                </a:effectLst>
              </a:rPr>
              <a:t>What the Resurrection requires of Christians</a:t>
            </a: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435427"/>
            <a:ext cx="10515600" cy="1332411"/>
          </a:xfrm>
        </p:spPr>
        <p:txBody>
          <a:bodyPr>
            <a:normAutofit/>
          </a:bodyPr>
          <a:lstStyle/>
          <a:p>
            <a:r>
              <a:rPr lang="en-US" sz="6600" b="1" u="sng" dirty="0">
                <a:effectLst>
                  <a:outerShdw blurRad="38100" dist="38100" dir="2700000" algn="tl">
                    <a:srgbClr val="000000">
                      <a:alpha val="43137"/>
                    </a:srgbClr>
                  </a:outerShdw>
                </a:effectLst>
              </a:rPr>
              <a:t>Application</a:t>
            </a:r>
          </a:p>
        </p:txBody>
      </p:sp>
      <p:sp>
        <p:nvSpPr>
          <p:cNvPr id="2" name="Rectangle 1">
            <a:extLst>
              <a:ext uri="{FF2B5EF4-FFF2-40B4-BE49-F238E27FC236}">
                <a16:creationId xmlns:a16="http://schemas.microsoft.com/office/drawing/2014/main" id="{5737DA1A-D832-4A50-95A7-BC9FE3CEB903}"/>
              </a:ext>
            </a:extLst>
          </p:cNvPr>
          <p:cNvSpPr/>
          <p:nvPr/>
        </p:nvSpPr>
        <p:spPr>
          <a:xfrm>
            <a:off x="590550" y="3025872"/>
            <a:ext cx="11266714" cy="2677656"/>
          </a:xfrm>
          <a:prstGeom prst="rect">
            <a:avLst/>
          </a:prstGeom>
        </p:spPr>
        <p:txBody>
          <a:bodyPr wrap="square">
            <a:spAutoFit/>
          </a:bodyPr>
          <a:lstStyle/>
          <a:p>
            <a:r>
              <a:rPr lang="en-US" sz="2800" dirty="0">
                <a:effectLst>
                  <a:outerShdw blurRad="38100" dist="38100" dir="2700000" algn="tl">
                    <a:srgbClr val="000000">
                      <a:alpha val="43137"/>
                    </a:srgbClr>
                  </a:outerShdw>
                </a:effectLst>
              </a:rPr>
              <a:t>Mathew 28:18-20</a:t>
            </a:r>
          </a:p>
          <a:p>
            <a:r>
              <a:rPr lang="en-US" sz="2800" dirty="0">
                <a:effectLst>
                  <a:outerShdw blurRad="38100" dist="38100" dir="2700000" algn="tl">
                    <a:srgbClr val="000000">
                      <a:alpha val="43137"/>
                    </a:srgbClr>
                  </a:outerShdw>
                </a:effectLst>
              </a:rPr>
              <a:t>And Jesus came and spoke to them, saying, “All authority has been given to Me in heaven and on earth. Go therefore and make disciples of all the nations, baptizing them in the name of the Father and of the Son and of the Holy Spirit, teaching them to observe all things that I have commanded you; and lo, I am with you always, even to the end of the age.” Amen.</a:t>
            </a:r>
          </a:p>
        </p:txBody>
      </p:sp>
    </p:spTree>
    <p:extLst>
      <p:ext uri="{BB962C8B-B14F-4D97-AF65-F5344CB8AC3E}">
        <p14:creationId xmlns:p14="http://schemas.microsoft.com/office/powerpoint/2010/main" val="356272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Defending the Faith Study Bible (PRE-ORDER)">
            <a:extLst>
              <a:ext uri="{FF2B5EF4-FFF2-40B4-BE49-F238E27FC236}">
                <a16:creationId xmlns:a16="http://schemas.microsoft.com/office/drawing/2014/main" id="{4EB222E7-FAAC-47FD-8E7C-5B89E54D0C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0"/>
            <a:ext cx="683895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79D588C4-6A5D-4F98-AD15-DB2A04A1A596}"/>
              </a:ext>
            </a:extLst>
          </p:cNvPr>
          <p:cNvSpPr/>
          <p:nvPr/>
        </p:nvSpPr>
        <p:spPr>
          <a:xfrm>
            <a:off x="5648325" y="226933"/>
            <a:ext cx="6096000" cy="2246769"/>
          </a:xfrm>
          <a:prstGeom prst="rect">
            <a:avLst/>
          </a:prstGeom>
        </p:spPr>
        <p:txBody>
          <a:bodyPr>
            <a:spAutoFit/>
          </a:bodyPr>
          <a:lstStyle/>
          <a:p>
            <a:r>
              <a:rPr lang="en-US" sz="2800" dirty="0">
                <a:effectLst>
                  <a:outerShdw blurRad="38100" dist="38100" dir="2700000" algn="tl">
                    <a:srgbClr val="000000">
                      <a:alpha val="43137"/>
                    </a:srgbClr>
                  </a:outerShdw>
                </a:effectLst>
              </a:rPr>
              <a:t>Covers topics such as God’s existence, Science and the Bible, God’s Justice and Hell, Defending the Bible’s Position on Prayer, Theistic Evolution, and The Bible and Slavery.</a:t>
            </a:r>
          </a:p>
        </p:txBody>
      </p:sp>
      <p:pic>
        <p:nvPicPr>
          <p:cNvPr id="13" name="Picture 12">
            <a:extLst>
              <a:ext uri="{FF2B5EF4-FFF2-40B4-BE49-F238E27FC236}">
                <a16:creationId xmlns:a16="http://schemas.microsoft.com/office/drawing/2014/main" id="{79547CDC-BC6A-4FD6-A4C6-45B01CB589E7}"/>
              </a:ext>
            </a:extLst>
          </p:cNvPr>
          <p:cNvPicPr>
            <a:picLocks noChangeAspect="1"/>
          </p:cNvPicPr>
          <p:nvPr/>
        </p:nvPicPr>
        <p:blipFill>
          <a:blip r:embed="rId3"/>
          <a:stretch>
            <a:fillRect/>
          </a:stretch>
        </p:blipFill>
        <p:spPr>
          <a:xfrm>
            <a:off x="5545080" y="2616577"/>
            <a:ext cx="2964474" cy="4162425"/>
          </a:xfrm>
          <a:prstGeom prst="rect">
            <a:avLst/>
          </a:prstGeom>
        </p:spPr>
      </p:pic>
      <p:pic>
        <p:nvPicPr>
          <p:cNvPr id="14" name="Picture 13">
            <a:extLst>
              <a:ext uri="{FF2B5EF4-FFF2-40B4-BE49-F238E27FC236}">
                <a16:creationId xmlns:a16="http://schemas.microsoft.com/office/drawing/2014/main" id="{A2FD41C7-787E-457B-8962-A609FEB2EA13}"/>
              </a:ext>
            </a:extLst>
          </p:cNvPr>
          <p:cNvPicPr>
            <a:picLocks noChangeAspect="1"/>
          </p:cNvPicPr>
          <p:nvPr/>
        </p:nvPicPr>
        <p:blipFill>
          <a:blip r:embed="rId4"/>
          <a:stretch>
            <a:fillRect/>
          </a:stretch>
        </p:blipFill>
        <p:spPr>
          <a:xfrm>
            <a:off x="8957229" y="2616577"/>
            <a:ext cx="2964474" cy="4162425"/>
          </a:xfrm>
          <a:prstGeom prst="rect">
            <a:avLst/>
          </a:prstGeom>
        </p:spPr>
      </p:pic>
    </p:spTree>
    <p:extLst>
      <p:ext uri="{BB962C8B-B14F-4D97-AF65-F5344CB8AC3E}">
        <p14:creationId xmlns:p14="http://schemas.microsoft.com/office/powerpoint/2010/main" val="1497584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1" y="1728341"/>
            <a:ext cx="11266714" cy="4030612"/>
          </a:xfrm>
        </p:spPr>
        <p:txBody>
          <a:bodyPr>
            <a:normAutofit/>
          </a:bodyPr>
          <a:lstStyle/>
          <a:p>
            <a:pPr marL="0" indent="0">
              <a:buNone/>
            </a:pPr>
            <a:r>
              <a:rPr lang="en-US" sz="4000" dirty="0">
                <a:effectLst>
                  <a:outerShdw blurRad="38100" dist="38100" dir="2700000" algn="tl">
                    <a:srgbClr val="000000">
                      <a:alpha val="43137"/>
                    </a:srgbClr>
                  </a:outerShdw>
                </a:effectLst>
              </a:rPr>
              <a:t>Yes, and we are found false witnesses of God, because we have testified of God that He raised up Christ, whom He did not raise up—if in fact the dead do not rise. For if the dead do not rise, then Christ is not risen. </a:t>
            </a: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435427"/>
            <a:ext cx="10515600" cy="1332411"/>
          </a:xfrm>
        </p:spPr>
        <p:txBody>
          <a:bodyPr>
            <a:noAutofit/>
          </a:bodyPr>
          <a:lstStyle/>
          <a:p>
            <a:r>
              <a:rPr lang="en-US" sz="5400" b="1" u="sng" dirty="0">
                <a:effectLst>
                  <a:outerShdw blurRad="38100" dist="38100" dir="2700000" algn="tl">
                    <a:srgbClr val="000000">
                      <a:alpha val="43137"/>
                    </a:srgbClr>
                  </a:outerShdw>
                </a:effectLst>
              </a:rPr>
              <a:t>1 Corinthians 15:12-19</a:t>
            </a:r>
          </a:p>
        </p:txBody>
      </p:sp>
    </p:spTree>
    <p:extLst>
      <p:ext uri="{BB962C8B-B14F-4D97-AF65-F5344CB8AC3E}">
        <p14:creationId xmlns:p14="http://schemas.microsoft.com/office/powerpoint/2010/main" val="1499635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27496-0782-462D-AA7B-BE2F85A9F644}"/>
              </a:ext>
            </a:extLst>
          </p:cNvPr>
          <p:cNvSpPr>
            <a:spLocks noGrp="1"/>
          </p:cNvSpPr>
          <p:nvPr>
            <p:ph idx="1"/>
          </p:nvPr>
        </p:nvSpPr>
        <p:spPr>
          <a:xfrm>
            <a:off x="844731" y="1728341"/>
            <a:ext cx="11266714" cy="4030612"/>
          </a:xfrm>
        </p:spPr>
        <p:txBody>
          <a:bodyPr>
            <a:normAutofit/>
          </a:bodyPr>
          <a:lstStyle/>
          <a:p>
            <a:pPr marL="0" indent="0">
              <a:buNone/>
            </a:pPr>
            <a:r>
              <a:rPr lang="en-US" sz="4000" dirty="0">
                <a:effectLst>
                  <a:outerShdw blurRad="38100" dist="38100" dir="2700000" algn="tl">
                    <a:srgbClr val="000000">
                      <a:alpha val="43137"/>
                    </a:srgbClr>
                  </a:outerShdw>
                </a:effectLst>
              </a:rPr>
              <a:t>And if Christ is not risen, your faith is futile; you are still in your sins! Then also those who have fallen asleep in Christ have perished. If in this life only we have hope in Christ, we are of all men the most pitiable.</a:t>
            </a:r>
          </a:p>
        </p:txBody>
      </p:sp>
      <p:pic>
        <p:nvPicPr>
          <p:cNvPr id="4" name="Picture 3">
            <a:extLst>
              <a:ext uri="{FF2B5EF4-FFF2-40B4-BE49-F238E27FC236}">
                <a16:creationId xmlns:a16="http://schemas.microsoft.com/office/drawing/2014/main" id="{C3CD3779-8EF4-4114-9A25-49FC873A9F7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791" b="93954" l="9890" r="89973">
                        <a14:foregroundMark x1="24863" y1="46078" x2="41209" y2="43791"/>
                        <a14:foregroundMark x1="41209" y1="43791" x2="47253" y2="48529"/>
                        <a14:foregroundMark x1="47253" y1="48529" x2="46566" y2="53758"/>
                      </a14:backgroundRemoval>
                    </a14:imgEffect>
                  </a14:imgLayer>
                </a14:imgProps>
              </a:ext>
            </a:extLst>
          </a:blip>
          <a:srcRect t="39675"/>
          <a:stretch/>
        </p:blipFill>
        <p:spPr>
          <a:xfrm>
            <a:off x="10146129" y="5791381"/>
            <a:ext cx="2236273" cy="1134087"/>
          </a:xfrm>
          <a:prstGeom prst="rect">
            <a:avLst/>
          </a:prstGeom>
        </p:spPr>
      </p:pic>
      <p:sp>
        <p:nvSpPr>
          <p:cNvPr id="6" name="Freeform: Shape 5">
            <a:extLst>
              <a:ext uri="{FF2B5EF4-FFF2-40B4-BE49-F238E27FC236}">
                <a16:creationId xmlns:a16="http://schemas.microsoft.com/office/drawing/2014/main" id="{B556821E-001D-415A-81D7-994A5A1FBDBD}"/>
              </a:ext>
            </a:extLst>
          </p:cNvPr>
          <p:cNvSpPr/>
          <p:nvPr/>
        </p:nvSpPr>
        <p:spPr>
          <a:xfrm>
            <a:off x="11077433" y="5856237"/>
            <a:ext cx="999055" cy="981378"/>
          </a:xfrm>
          <a:custGeom>
            <a:avLst/>
            <a:gdLst>
              <a:gd name="connsiteX0" fmla="*/ 398958 w 928961"/>
              <a:gd name="connsiteY0" fmla="*/ 11648 h 981378"/>
              <a:gd name="connsiteX1" fmla="*/ 180550 w 928961"/>
              <a:gd name="connsiteY1" fmla="*/ 93187 h 981378"/>
              <a:gd name="connsiteX2" fmla="*/ 32033 w 928961"/>
              <a:gd name="connsiteY2" fmla="*/ 291210 h 981378"/>
              <a:gd name="connsiteX3" fmla="*/ 0 w 928961"/>
              <a:gd name="connsiteY3" fmla="*/ 465936 h 981378"/>
              <a:gd name="connsiteX4" fmla="*/ 34945 w 928961"/>
              <a:gd name="connsiteY4" fmla="*/ 640662 h 981378"/>
              <a:gd name="connsiteX5" fmla="*/ 104836 w 928961"/>
              <a:gd name="connsiteY5" fmla="*/ 812476 h 981378"/>
              <a:gd name="connsiteX6" fmla="*/ 131045 w 928961"/>
              <a:gd name="connsiteY6" fmla="*/ 806652 h 981378"/>
              <a:gd name="connsiteX7" fmla="*/ 235880 w 928961"/>
              <a:gd name="connsiteY7" fmla="*/ 908576 h 981378"/>
              <a:gd name="connsiteX8" fmla="*/ 419343 w 928961"/>
              <a:gd name="connsiteY8" fmla="*/ 981378 h 981378"/>
              <a:gd name="connsiteX9" fmla="*/ 468849 w 928961"/>
              <a:gd name="connsiteY9" fmla="*/ 972642 h 981378"/>
              <a:gd name="connsiteX10" fmla="*/ 643575 w 928961"/>
              <a:gd name="connsiteY10" fmla="*/ 937697 h 981378"/>
              <a:gd name="connsiteX11" fmla="*/ 879455 w 928961"/>
              <a:gd name="connsiteY11" fmla="*/ 736762 h 981378"/>
              <a:gd name="connsiteX12" fmla="*/ 928961 w 928961"/>
              <a:gd name="connsiteY12" fmla="*/ 532915 h 981378"/>
              <a:gd name="connsiteX13" fmla="*/ 908576 w 928961"/>
              <a:gd name="connsiteY13" fmla="*/ 349452 h 981378"/>
              <a:gd name="connsiteX14" fmla="*/ 847422 w 928961"/>
              <a:gd name="connsiteY14" fmla="*/ 163078 h 981378"/>
              <a:gd name="connsiteX15" fmla="*/ 693080 w 928961"/>
              <a:gd name="connsiteY15" fmla="*/ 40769 h 981378"/>
              <a:gd name="connsiteX16" fmla="*/ 564948 w 928961"/>
              <a:gd name="connsiteY16" fmla="*/ 0 h 981378"/>
              <a:gd name="connsiteX17" fmla="*/ 398958 w 928961"/>
              <a:gd name="connsiteY17" fmla="*/ 11648 h 9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8961" h="981378">
                <a:moveTo>
                  <a:pt x="398958" y="11648"/>
                </a:moveTo>
                <a:lnTo>
                  <a:pt x="180550" y="93187"/>
                </a:lnTo>
                <a:lnTo>
                  <a:pt x="32033" y="291210"/>
                </a:lnTo>
                <a:lnTo>
                  <a:pt x="0" y="465936"/>
                </a:lnTo>
                <a:lnTo>
                  <a:pt x="34945" y="640662"/>
                </a:lnTo>
                <a:lnTo>
                  <a:pt x="104836" y="812476"/>
                </a:lnTo>
                <a:lnTo>
                  <a:pt x="131045" y="806652"/>
                </a:lnTo>
                <a:lnTo>
                  <a:pt x="235880" y="908576"/>
                </a:lnTo>
                <a:lnTo>
                  <a:pt x="419343" y="981378"/>
                </a:lnTo>
                <a:lnTo>
                  <a:pt x="468849" y="972642"/>
                </a:lnTo>
                <a:lnTo>
                  <a:pt x="643575" y="937697"/>
                </a:lnTo>
                <a:lnTo>
                  <a:pt x="879455" y="736762"/>
                </a:lnTo>
                <a:lnTo>
                  <a:pt x="928961" y="532915"/>
                </a:lnTo>
                <a:lnTo>
                  <a:pt x="908576" y="349452"/>
                </a:lnTo>
                <a:lnTo>
                  <a:pt x="847422" y="163078"/>
                </a:lnTo>
                <a:lnTo>
                  <a:pt x="693080" y="40769"/>
                </a:lnTo>
                <a:lnTo>
                  <a:pt x="564948" y="0"/>
                </a:lnTo>
                <a:lnTo>
                  <a:pt x="398958" y="1164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FC9A25-6298-4B0B-A2F6-B4EAC1F48936}"/>
              </a:ext>
            </a:extLst>
          </p:cNvPr>
          <p:cNvSpPr>
            <a:spLocks noGrp="1"/>
          </p:cNvSpPr>
          <p:nvPr>
            <p:ph type="title"/>
          </p:nvPr>
        </p:nvSpPr>
        <p:spPr>
          <a:xfrm>
            <a:off x="844731" y="435427"/>
            <a:ext cx="10515600" cy="1332411"/>
          </a:xfrm>
        </p:spPr>
        <p:txBody>
          <a:bodyPr>
            <a:noAutofit/>
          </a:bodyPr>
          <a:lstStyle/>
          <a:p>
            <a:r>
              <a:rPr lang="en-US" sz="5400" b="1" u="sng" dirty="0">
                <a:effectLst>
                  <a:outerShdw blurRad="38100" dist="38100" dir="2700000" algn="tl">
                    <a:srgbClr val="000000">
                      <a:alpha val="43137"/>
                    </a:srgbClr>
                  </a:outerShdw>
                </a:effectLst>
              </a:rPr>
              <a:t>1 Corinthians 15:12-19</a:t>
            </a:r>
          </a:p>
        </p:txBody>
      </p:sp>
    </p:spTree>
    <p:extLst>
      <p:ext uri="{BB962C8B-B14F-4D97-AF65-F5344CB8AC3E}">
        <p14:creationId xmlns:p14="http://schemas.microsoft.com/office/powerpoint/2010/main" val="82874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23705</TotalTime>
  <Words>3819</Words>
  <Application>Microsoft Office PowerPoint</Application>
  <PresentationFormat>Widescreen</PresentationFormat>
  <Paragraphs>346</Paragraphs>
  <Slides>71</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71</vt:i4>
      </vt:variant>
    </vt:vector>
  </HeadingPairs>
  <TitlesOfParts>
    <vt:vector size="75" baseType="lpstr">
      <vt:lpstr>Arial</vt:lpstr>
      <vt:lpstr>Calibri</vt:lpstr>
      <vt:lpstr>Calibri Light</vt:lpstr>
      <vt:lpstr>Office Theme</vt:lpstr>
      <vt:lpstr>I am the Resurrection and the Life</vt:lpstr>
      <vt:lpstr>John 11:25</vt:lpstr>
      <vt:lpstr>Overview</vt:lpstr>
      <vt:lpstr>The Importance of the Resurrection</vt:lpstr>
      <vt:lpstr>PowerPoint Presentation</vt:lpstr>
      <vt:lpstr>PowerPoint Presentation</vt:lpstr>
      <vt:lpstr>1 Corinthians 15:12-19</vt:lpstr>
      <vt:lpstr>1 Corinthians 15:12-19</vt:lpstr>
      <vt:lpstr>1 Corinthians 15:12-19</vt:lpstr>
      <vt:lpstr>John 11:25</vt:lpstr>
      <vt:lpstr>Overview</vt:lpstr>
      <vt:lpstr>The Historicity of Christ</vt:lpstr>
      <vt:lpstr>PowerPoint Presentation</vt:lpstr>
      <vt:lpstr>PowerPoint Presentation</vt:lpstr>
      <vt:lpstr>The Historicity of Christ</vt:lpstr>
      <vt:lpstr>Tacitus</vt:lpstr>
      <vt:lpstr>Tacitus</vt:lpstr>
      <vt:lpstr>Suetonius</vt:lpstr>
      <vt:lpstr>Suetonius</vt:lpstr>
      <vt:lpstr>Pliny the Younger</vt:lpstr>
      <vt:lpstr>Pliny the Younger</vt:lpstr>
      <vt:lpstr>Pliny the Younger</vt:lpstr>
      <vt:lpstr>The Historicity of Christ</vt:lpstr>
      <vt:lpstr>Josephus</vt:lpstr>
      <vt:lpstr>Josephus</vt:lpstr>
      <vt:lpstr>Josephus</vt:lpstr>
      <vt:lpstr>Josephus</vt:lpstr>
      <vt:lpstr>The Historicity of Christ</vt:lpstr>
      <vt:lpstr>Polycarp</vt:lpstr>
      <vt:lpstr>Polycarp</vt:lpstr>
      <vt:lpstr>Patristic Witnesses</vt:lpstr>
      <vt:lpstr>The Historicity of Christ</vt:lpstr>
      <vt:lpstr>Christian Witnesses</vt:lpstr>
      <vt:lpstr>Overview</vt:lpstr>
      <vt:lpstr>The Authenticity of Scripture</vt:lpstr>
      <vt:lpstr>The New Testament Preserved</vt:lpstr>
      <vt:lpstr>NT vs Other Works</vt:lpstr>
      <vt:lpstr>The Authenticity of Scripture</vt:lpstr>
      <vt:lpstr>The Translation Processes</vt:lpstr>
      <vt:lpstr>The Translation Processes</vt:lpstr>
      <vt:lpstr>The Authenticity of Scripture</vt:lpstr>
      <vt:lpstr>New Testament &amp; Archeology</vt:lpstr>
      <vt:lpstr>The Pilate Inscription</vt:lpstr>
      <vt:lpstr>Overview</vt:lpstr>
      <vt:lpstr>Who Was Jesus?</vt:lpstr>
      <vt:lpstr>PowerPoint Presentation</vt:lpstr>
      <vt:lpstr>PowerPoint Presentation</vt:lpstr>
      <vt:lpstr>Who Was Jesus?</vt:lpstr>
      <vt:lpstr>Was Jesus a Liar?</vt:lpstr>
      <vt:lpstr>Jesus Christ vs Joseph Smith</vt:lpstr>
      <vt:lpstr>Was Jesus a Lunatic?</vt:lpstr>
      <vt:lpstr>Who Was Jesus?</vt:lpstr>
      <vt:lpstr>Overview</vt:lpstr>
      <vt:lpstr>Jesus Died</vt:lpstr>
      <vt:lpstr>Talmud – Jewish Rabbis</vt:lpstr>
      <vt:lpstr>Josephus</vt:lpstr>
      <vt:lpstr>The Tomb was Empty</vt:lpstr>
      <vt:lpstr>The Tomb was Empty</vt:lpstr>
      <vt:lpstr>Where’s the body of Christ?</vt:lpstr>
      <vt:lpstr>Biblical Accounts of the Resurrection</vt:lpstr>
      <vt:lpstr>Biblical Accounts of the Resurrection</vt:lpstr>
      <vt:lpstr>If the resurrection never happened, does the written record and the actions of the apostles indicate forgery?</vt:lpstr>
      <vt:lpstr>500 People at Once</vt:lpstr>
      <vt:lpstr>Saul Who Became Paul</vt:lpstr>
      <vt:lpstr>Philippians 3:3-7</vt:lpstr>
      <vt:lpstr>Christians Willing to Die</vt:lpstr>
      <vt:lpstr>Pliny the Younger</vt:lpstr>
      <vt:lpstr>Women First to See Christ</vt:lpstr>
      <vt:lpstr>Overview</vt:lpstr>
      <vt:lpstr>Application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am the Resurrection and the Life</dc:title>
  <dc:creator>Reed, Walter P</dc:creator>
  <cp:lastModifiedBy>Trent Thrasher</cp:lastModifiedBy>
  <cp:revision>87</cp:revision>
  <dcterms:created xsi:type="dcterms:W3CDTF">2019-07-09T01:05:38Z</dcterms:created>
  <dcterms:modified xsi:type="dcterms:W3CDTF">2023-05-16T18:18:36Z</dcterms:modified>
</cp:coreProperties>
</file>