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1"/>
  </p:notesMasterIdLst>
  <p:handoutMasterIdLst>
    <p:handoutMasterId r:id="rId62"/>
  </p:handoutMasterIdLst>
  <p:sldIdLst>
    <p:sldId id="360" r:id="rId3"/>
    <p:sldId id="316" r:id="rId4"/>
    <p:sldId id="403" r:id="rId5"/>
    <p:sldId id="362" r:id="rId6"/>
    <p:sldId id="367" r:id="rId7"/>
    <p:sldId id="366" r:id="rId8"/>
    <p:sldId id="368" r:id="rId9"/>
    <p:sldId id="369" r:id="rId10"/>
    <p:sldId id="373" r:id="rId11"/>
    <p:sldId id="370" r:id="rId12"/>
    <p:sldId id="374" r:id="rId13"/>
    <p:sldId id="371" r:id="rId14"/>
    <p:sldId id="372" r:id="rId15"/>
    <p:sldId id="375" r:id="rId16"/>
    <p:sldId id="363" r:id="rId17"/>
    <p:sldId id="364" r:id="rId18"/>
    <p:sldId id="397" r:id="rId19"/>
    <p:sldId id="382" r:id="rId20"/>
    <p:sldId id="398" r:id="rId21"/>
    <p:sldId id="263" r:id="rId22"/>
    <p:sldId id="395" r:id="rId23"/>
    <p:sldId id="396" r:id="rId24"/>
    <p:sldId id="322" r:id="rId25"/>
    <p:sldId id="383" r:id="rId26"/>
    <p:sldId id="378" r:id="rId27"/>
    <p:sldId id="384" r:id="rId28"/>
    <p:sldId id="305" r:id="rId29"/>
    <p:sldId id="335" r:id="rId30"/>
    <p:sldId id="336" r:id="rId31"/>
    <p:sldId id="308" r:id="rId32"/>
    <p:sldId id="386" r:id="rId33"/>
    <p:sldId id="399" r:id="rId34"/>
    <p:sldId id="379" r:id="rId35"/>
    <p:sldId id="401" r:id="rId36"/>
    <p:sldId id="332" r:id="rId37"/>
    <p:sldId id="293" r:id="rId38"/>
    <p:sldId id="380" r:id="rId39"/>
    <p:sldId id="388" r:id="rId40"/>
    <p:sldId id="390" r:id="rId41"/>
    <p:sldId id="402" r:id="rId42"/>
    <p:sldId id="406" r:id="rId43"/>
    <p:sldId id="407" r:id="rId44"/>
    <p:sldId id="409" r:id="rId45"/>
    <p:sldId id="408" r:id="rId46"/>
    <p:sldId id="410" r:id="rId47"/>
    <p:sldId id="339" r:id="rId48"/>
    <p:sldId id="411" r:id="rId49"/>
    <p:sldId id="412" r:id="rId50"/>
    <p:sldId id="340" r:id="rId51"/>
    <p:sldId id="304" r:id="rId52"/>
    <p:sldId id="342" r:id="rId53"/>
    <p:sldId id="292" r:id="rId54"/>
    <p:sldId id="392" r:id="rId55"/>
    <p:sldId id="393" r:id="rId56"/>
    <p:sldId id="314" r:id="rId57"/>
    <p:sldId id="413" r:id="rId58"/>
    <p:sldId id="414" r:id="rId59"/>
    <p:sldId id="36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0908"/>
    <a:srgbClr val="0C0908"/>
    <a:srgbClr val="17110F"/>
    <a:srgbClr val="231A17"/>
    <a:srgbClr val="F98D17"/>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8221" autoAdjust="0"/>
  </p:normalViewPr>
  <p:slideViewPr>
    <p:cSldViewPr snapToGrid="0">
      <p:cViewPr varScale="1">
        <p:scale>
          <a:sx n="59" d="100"/>
          <a:sy n="59" d="100"/>
        </p:scale>
        <p:origin x="912" y="60"/>
      </p:cViewPr>
      <p:guideLst/>
    </p:cSldViewPr>
  </p:slideViewPr>
  <p:notesTextViewPr>
    <p:cViewPr>
      <p:scale>
        <a:sx n="1" d="1"/>
        <a:sy n="1" d="1"/>
      </p:scale>
      <p:origin x="0" y="0"/>
    </p:cViewPr>
  </p:notesTextViewPr>
  <p:notesViewPr>
    <p:cSldViewPr snapToGrid="0" showGuides="1">
      <p:cViewPr varScale="1">
        <p:scale>
          <a:sx n="79" d="100"/>
          <a:sy n="79" d="100"/>
        </p:scale>
        <p:origin x="234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C2751-278C-4682-9C3F-0FF7B4FCFAE7}" type="datetimeFigureOut">
              <a:rPr lang="en-US" smtClean="0"/>
              <a:t>2/28/2023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286890-466E-41CD-A28A-B1EBDF22CA33}" type="slidenum">
              <a:rPr lang="en-US" smtClean="0"/>
              <a:t>‹#›</a:t>
            </a:fld>
            <a:endParaRPr lang="en-US"/>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F0845-D09E-4AF9-9623-EA7EA0297EF3}"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CD11A-EED3-40CE-98A3-28FEE84867B3}" type="slidenum">
              <a:rPr lang="en-US" smtClean="0"/>
              <a:t>‹#›</a:t>
            </a:fld>
            <a:endParaRPr lang="en-US"/>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Jaredites prepare for their journey to a promised land—It is a choice land whereon men must serve Christ or be swept off—The Lord talks to the brother of Jared for three hours—The Jaredites build barges—The Lord asks the brother of Jared to propose how the barges will be lighted.</a:t>
            </a:r>
          </a:p>
        </p:txBody>
      </p:sp>
      <p:sp>
        <p:nvSpPr>
          <p:cNvPr id="4" name="Slide Number Placeholder 3"/>
          <p:cNvSpPr>
            <a:spLocks noGrp="1"/>
          </p:cNvSpPr>
          <p:nvPr>
            <p:ph type="sldNum" sz="quarter" idx="5"/>
          </p:nvPr>
        </p:nvSpPr>
        <p:spPr/>
        <p:txBody>
          <a:bodyPr/>
          <a:lstStyle/>
          <a:p>
            <a:fld id="{927CD11A-EED3-40CE-98A3-28FEE84867B3}" type="slidenum">
              <a:rPr lang="en-US" smtClean="0"/>
              <a:t>4</a:t>
            </a:fld>
            <a:endParaRPr lang="en-US"/>
          </a:p>
        </p:txBody>
      </p:sp>
    </p:spTree>
    <p:extLst>
      <p:ext uri="{BB962C8B-B14F-4D97-AF65-F5344CB8AC3E}">
        <p14:creationId xmlns:p14="http://schemas.microsoft.com/office/powerpoint/2010/main" val="244485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13</a:t>
            </a:fld>
            <a:endParaRPr lang="en-US"/>
          </a:p>
        </p:txBody>
      </p:sp>
    </p:spTree>
    <p:extLst>
      <p:ext uri="{BB962C8B-B14F-4D97-AF65-F5344CB8AC3E}">
        <p14:creationId xmlns:p14="http://schemas.microsoft.com/office/powerpoint/2010/main" val="287115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Jared never gives an answer and the “lord” never provides a way for them to see. </a:t>
            </a:r>
          </a:p>
        </p:txBody>
      </p:sp>
      <p:sp>
        <p:nvSpPr>
          <p:cNvPr id="4" name="Slide Number Placeholder 3"/>
          <p:cNvSpPr>
            <a:spLocks noGrp="1"/>
          </p:cNvSpPr>
          <p:nvPr>
            <p:ph type="sldNum" sz="quarter" idx="5"/>
          </p:nvPr>
        </p:nvSpPr>
        <p:spPr/>
        <p:txBody>
          <a:bodyPr/>
          <a:lstStyle/>
          <a:p>
            <a:fld id="{927CD11A-EED3-40CE-98A3-28FEE84867B3}" type="slidenum">
              <a:rPr lang="en-US" smtClean="0"/>
              <a:t>14</a:t>
            </a:fld>
            <a:endParaRPr lang="en-US"/>
          </a:p>
        </p:txBody>
      </p:sp>
    </p:spTree>
    <p:extLst>
      <p:ext uri="{BB962C8B-B14F-4D97-AF65-F5344CB8AC3E}">
        <p14:creationId xmlns:p14="http://schemas.microsoft.com/office/powerpoint/2010/main" val="314508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Ark was to be made of an unknown material transliterated by most </a:t>
            </a:r>
          </a:p>
          <a:p>
            <a:r>
              <a:rPr lang="en-US" dirty="0"/>
              <a:t> versions, “gopherwood” (Hebrew: </a:t>
            </a:r>
            <a:r>
              <a:rPr lang="en-US" dirty="0" err="1"/>
              <a:t>goper</a:t>
            </a:r>
            <a:r>
              <a:rPr lang="en-US" dirty="0"/>
              <a:t>)—unrelated to the north </a:t>
            </a:r>
          </a:p>
          <a:p>
            <a:r>
              <a:rPr lang="en-US" dirty="0"/>
              <a:t> American mammal by that name.</a:t>
            </a:r>
          </a:p>
          <a:p>
            <a:r>
              <a:rPr lang="en-US" dirty="0"/>
              <a:t> - The vessel was to be 300 cubits long, 50 cubits wide, and 30 cubits </a:t>
            </a:r>
          </a:p>
          <a:p>
            <a:r>
              <a:rPr lang="en-US" dirty="0"/>
              <a:t> high—thought by many to be roughly 450 x 75 x 45 feet, assuming an </a:t>
            </a:r>
          </a:p>
          <a:p>
            <a:r>
              <a:rPr lang="en-US" dirty="0"/>
              <a:t> 18-inch cubit.</a:t>
            </a:r>
          </a:p>
          <a:p>
            <a:r>
              <a:rPr lang="en-US" dirty="0"/>
              <a:t> - Three decks were to be constructed within the vessel with an </a:t>
            </a:r>
          </a:p>
          <a:p>
            <a:r>
              <a:rPr lang="en-US" dirty="0"/>
              <a:t> unidentified number of “rooms” to house the Ark’s passengers.</a:t>
            </a:r>
          </a:p>
          <a:p>
            <a:r>
              <a:rPr lang="en-US" dirty="0"/>
              <a:t> - A material (“pitch”) was to be spread over the inside and outside of </a:t>
            </a:r>
          </a:p>
          <a:p>
            <a:r>
              <a:rPr lang="en-US" dirty="0"/>
              <a:t> the Ark, likely used as a sealant, insulator, and, possibly, a shock absorber</a:t>
            </a:r>
          </a:p>
        </p:txBody>
      </p:sp>
      <p:sp>
        <p:nvSpPr>
          <p:cNvPr id="4" name="Slide Number Placeholder 3"/>
          <p:cNvSpPr>
            <a:spLocks noGrp="1"/>
          </p:cNvSpPr>
          <p:nvPr>
            <p:ph type="sldNum" sz="quarter" idx="5"/>
          </p:nvPr>
        </p:nvSpPr>
        <p:spPr/>
        <p:txBody>
          <a:bodyPr/>
          <a:lstStyle/>
          <a:p>
            <a:fld id="{927CD11A-EED3-40CE-98A3-28FEE84867B3}" type="slidenum">
              <a:rPr lang="en-US" smtClean="0"/>
              <a:t>18</a:t>
            </a:fld>
            <a:endParaRPr lang="en-US"/>
          </a:p>
        </p:txBody>
      </p:sp>
    </p:spTree>
    <p:extLst>
      <p:ext uri="{BB962C8B-B14F-4D97-AF65-F5344CB8AC3E}">
        <p14:creationId xmlns:p14="http://schemas.microsoft.com/office/powerpoint/2010/main" val="19236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door was to be constructed in the side of the Ark.</a:t>
            </a:r>
          </a:p>
          <a:p>
            <a:r>
              <a:rPr lang="en-US" dirty="0"/>
              <a:t> - An opening was to be constructed in the Ark, apparently for light </a:t>
            </a:r>
          </a:p>
          <a:p>
            <a:r>
              <a:rPr lang="en-US" dirty="0"/>
              <a:t> (Genesis 6:16, ASV) and ventilation. This opening was probably fixed </a:t>
            </a:r>
          </a:p>
          <a:p>
            <a:r>
              <a:rPr lang="en-US" dirty="0"/>
              <a:t> like a window around the top of the Ark, one cubit below the top of </a:t>
            </a:r>
          </a:p>
          <a:p>
            <a:r>
              <a:rPr lang="en-US" dirty="0"/>
              <a:t> the vessel.</a:t>
            </a:r>
          </a:p>
          <a:p>
            <a:r>
              <a:rPr lang="en-US" dirty="0"/>
              <a:t> - A covering/awning was placed over the opening (Genesis 8:13), which </a:t>
            </a:r>
          </a:p>
          <a:p>
            <a:r>
              <a:rPr lang="en-US" dirty="0"/>
              <a:t> was later removed to allow Noah to view the Earth from within the vessel.</a:t>
            </a:r>
          </a:p>
        </p:txBody>
      </p:sp>
      <p:sp>
        <p:nvSpPr>
          <p:cNvPr id="4" name="Slide Number Placeholder 3"/>
          <p:cNvSpPr>
            <a:spLocks noGrp="1"/>
          </p:cNvSpPr>
          <p:nvPr>
            <p:ph type="sldNum" sz="quarter" idx="5"/>
          </p:nvPr>
        </p:nvSpPr>
        <p:spPr/>
        <p:txBody>
          <a:bodyPr/>
          <a:lstStyle/>
          <a:p>
            <a:fld id="{927CD11A-EED3-40CE-98A3-28FEE84867B3}" type="slidenum">
              <a:rPr lang="en-US" smtClean="0"/>
              <a:t>19</a:t>
            </a:fld>
            <a:endParaRPr lang="en-US"/>
          </a:p>
        </p:txBody>
      </p:sp>
    </p:spTree>
    <p:extLst>
      <p:ext uri="{BB962C8B-B14F-4D97-AF65-F5344CB8AC3E}">
        <p14:creationId xmlns:p14="http://schemas.microsoft.com/office/powerpoint/2010/main" val="2499162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20</a:t>
            </a:fld>
            <a:endParaRPr lang="en-US"/>
          </a:p>
        </p:txBody>
      </p:sp>
    </p:spTree>
    <p:extLst>
      <p:ext uri="{BB962C8B-B14F-4D97-AF65-F5344CB8AC3E}">
        <p14:creationId xmlns:p14="http://schemas.microsoft.com/office/powerpoint/2010/main" val="276431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Secular scientists inevitably portray ancient man as unintelligent, ape-like, </a:t>
            </a:r>
          </a:p>
          <a:p>
            <a:r>
              <a:rPr lang="en-US" dirty="0"/>
              <a:t>and brutish. After all, according to the evolutionary model, humans evolved </a:t>
            </a:r>
          </a:p>
          <a:p>
            <a:r>
              <a:rPr lang="en-US" dirty="0"/>
              <a:t>from ancestors that were not intelligent. How could ancient man, then, be </a:t>
            </a:r>
          </a:p>
          <a:p>
            <a:r>
              <a:rPr lang="en-US" dirty="0"/>
              <a:t>capable of engaging in advanced marine engineering? </a:t>
            </a:r>
          </a:p>
        </p:txBody>
      </p:sp>
      <p:sp>
        <p:nvSpPr>
          <p:cNvPr id="4" name="Slide Number Placeholder 3"/>
          <p:cNvSpPr>
            <a:spLocks noGrp="1"/>
          </p:cNvSpPr>
          <p:nvPr>
            <p:ph type="sldNum" sz="quarter" idx="5"/>
          </p:nvPr>
        </p:nvSpPr>
        <p:spPr/>
        <p:txBody>
          <a:bodyPr/>
          <a:lstStyle/>
          <a:p>
            <a:fld id="{927CD11A-EED3-40CE-98A3-28FEE84867B3}" type="slidenum">
              <a:rPr lang="en-US" smtClean="0"/>
              <a:t>23</a:t>
            </a:fld>
            <a:endParaRPr lang="en-US"/>
          </a:p>
        </p:txBody>
      </p:sp>
    </p:spTree>
    <p:extLst>
      <p:ext uri="{BB962C8B-B14F-4D97-AF65-F5344CB8AC3E}">
        <p14:creationId xmlns:p14="http://schemas.microsoft.com/office/powerpoint/2010/main" val="1344778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God made man he made him very good (Gen 1:31)</a:t>
            </a:r>
          </a:p>
          <a:p>
            <a:r>
              <a:rPr lang="en-US" dirty="0"/>
              <a:t>Giants on the earth in those days (Gen 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Genetic Entropy – Humans used to live longer, were likely stronger and smarter.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Genesis 6:3 says that God was giving mankind 120 years before the flood. This however does not mark the beginning of the building of the ark. Accounting for his sons to be born and be old enough to take wives and work on the ark, Noah would have spent between 55-75 years constructing the 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https://answersingenesis.org/bible-timeline/how-long-did-it-take-for-noah-to-build-the-ark/</a:t>
            </a:r>
          </a:p>
        </p:txBody>
      </p:sp>
      <p:sp>
        <p:nvSpPr>
          <p:cNvPr id="4" name="Slide Number Placeholder 3"/>
          <p:cNvSpPr>
            <a:spLocks noGrp="1"/>
          </p:cNvSpPr>
          <p:nvPr>
            <p:ph type="sldNum" sz="quarter" idx="5"/>
          </p:nvPr>
        </p:nvSpPr>
        <p:spPr/>
        <p:txBody>
          <a:bodyPr/>
          <a:lstStyle/>
          <a:p>
            <a:fld id="{927CD11A-EED3-40CE-98A3-28FEE84867B3}" type="slidenum">
              <a:rPr lang="en-US" smtClean="0"/>
              <a:t>24</a:t>
            </a:fld>
            <a:endParaRPr lang="en-US"/>
          </a:p>
        </p:txBody>
      </p:sp>
    </p:spTree>
    <p:extLst>
      <p:ext uri="{BB962C8B-B14F-4D97-AF65-F5344CB8AC3E}">
        <p14:creationId xmlns:p14="http://schemas.microsoft.com/office/powerpoint/2010/main" val="415095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 4:2 - </a:t>
            </a:r>
            <a:r>
              <a:rPr lang="en-US" b="0" i="0" dirty="0">
                <a:solidFill>
                  <a:srgbClr val="000000"/>
                </a:solidFill>
                <a:effectLst/>
                <a:latin typeface="system-ui"/>
              </a:rPr>
              <a:t> Now Abel was a keeper of sheep, but Cain was a tiller of the ground.</a:t>
            </a:r>
          </a:p>
          <a:p>
            <a:endParaRPr lang="en-US" b="0" i="0" dirty="0">
              <a:solidFill>
                <a:srgbClr val="000000"/>
              </a:solidFill>
              <a:effectLst/>
              <a:latin typeface="system-ui"/>
            </a:endParaRPr>
          </a:p>
          <a:p>
            <a:r>
              <a:rPr lang="en-US" dirty="0"/>
              <a:t>Gen 4:17…And he (Cain) built a city, and called the name of the city after the name of his son—Enoch. </a:t>
            </a:r>
          </a:p>
          <a:p>
            <a:endParaRPr lang="en-US" dirty="0"/>
          </a:p>
          <a:p>
            <a:r>
              <a:rPr lang="en-US" dirty="0"/>
              <a:t>Gen 4:21…He was the father of all those who play the harp and flute.</a:t>
            </a:r>
          </a:p>
          <a:p>
            <a:endParaRPr lang="en-US" dirty="0"/>
          </a:p>
          <a:p>
            <a:r>
              <a:rPr lang="en-US" dirty="0"/>
              <a:t>Gen 4:22  And as for Zillah, she also bore Tubal-Cain, an instructor of every craftsman in bronze and iron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25</a:t>
            </a:fld>
            <a:endParaRPr lang="en-US"/>
          </a:p>
        </p:txBody>
      </p:sp>
    </p:spTree>
    <p:extLst>
      <p:ext uri="{BB962C8B-B14F-4D97-AF65-F5344CB8AC3E}">
        <p14:creationId xmlns:p14="http://schemas.microsoft.com/office/powerpoint/2010/main" val="3034616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2:10-14 – Describes the rivers of the time and the various metals present in different lands</a:t>
            </a:r>
          </a:p>
          <a:p>
            <a:r>
              <a:rPr lang="en-US" dirty="0"/>
              <a:t>Gen 1:28 describes fishing in the sea</a:t>
            </a:r>
          </a:p>
        </p:txBody>
      </p:sp>
      <p:sp>
        <p:nvSpPr>
          <p:cNvPr id="4" name="Slide Number Placeholder 3"/>
          <p:cNvSpPr>
            <a:spLocks noGrp="1"/>
          </p:cNvSpPr>
          <p:nvPr>
            <p:ph type="sldNum" sz="quarter" idx="5"/>
          </p:nvPr>
        </p:nvSpPr>
        <p:spPr/>
        <p:txBody>
          <a:bodyPr/>
          <a:lstStyle/>
          <a:p>
            <a:fld id="{927CD11A-EED3-40CE-98A3-28FEE84867B3}" type="slidenum">
              <a:rPr lang="en-US" smtClean="0"/>
              <a:t>26</a:t>
            </a:fld>
            <a:endParaRPr lang="en-US"/>
          </a:p>
        </p:txBody>
      </p:sp>
    </p:spTree>
    <p:extLst>
      <p:ext uri="{BB962C8B-B14F-4D97-AF65-F5344CB8AC3E}">
        <p14:creationId xmlns:p14="http://schemas.microsoft.com/office/powerpoint/2010/main" val="261561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 years, 6 days a week (rest on Saturday), 8 hours a day, = 187k hours</a:t>
            </a:r>
          </a:p>
        </p:txBody>
      </p:sp>
      <p:sp>
        <p:nvSpPr>
          <p:cNvPr id="4" name="Slide Number Placeholder 3"/>
          <p:cNvSpPr>
            <a:spLocks noGrp="1"/>
          </p:cNvSpPr>
          <p:nvPr>
            <p:ph type="sldNum" sz="quarter" idx="5"/>
          </p:nvPr>
        </p:nvSpPr>
        <p:spPr/>
        <p:txBody>
          <a:bodyPr/>
          <a:lstStyle/>
          <a:p>
            <a:fld id="{927CD11A-EED3-40CE-98A3-28FEE84867B3}" type="slidenum">
              <a:rPr lang="en-US" smtClean="0"/>
              <a:t>27</a:t>
            </a:fld>
            <a:endParaRPr lang="en-US"/>
          </a:p>
        </p:txBody>
      </p:sp>
    </p:spTree>
    <p:extLst>
      <p:ext uri="{BB962C8B-B14F-4D97-AF65-F5344CB8AC3E}">
        <p14:creationId xmlns:p14="http://schemas.microsoft.com/office/powerpoint/2010/main" val="57391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Jaredites prepare for their journey to a promised land—It is a choice land whereon men must serve Christ or be swept off—The Lord talks to the brother of Jared for three hours—The Jaredites build barges—The Lord asks the brother of Jared to propose how the barges will be lighted.</a:t>
            </a:r>
          </a:p>
        </p:txBody>
      </p:sp>
      <p:sp>
        <p:nvSpPr>
          <p:cNvPr id="4" name="Slide Number Placeholder 3"/>
          <p:cNvSpPr>
            <a:spLocks noGrp="1"/>
          </p:cNvSpPr>
          <p:nvPr>
            <p:ph type="sldNum" sz="quarter" idx="5"/>
          </p:nvPr>
        </p:nvSpPr>
        <p:spPr/>
        <p:txBody>
          <a:bodyPr/>
          <a:lstStyle/>
          <a:p>
            <a:fld id="{927CD11A-EED3-40CE-98A3-28FEE84867B3}" type="slidenum">
              <a:rPr lang="en-US" smtClean="0"/>
              <a:t>5</a:t>
            </a:fld>
            <a:endParaRPr lang="en-US"/>
          </a:p>
        </p:txBody>
      </p:sp>
    </p:spTree>
    <p:extLst>
      <p:ext uri="{BB962C8B-B14F-4D97-AF65-F5344CB8AC3E}">
        <p14:creationId xmlns:p14="http://schemas.microsoft.com/office/powerpoint/2010/main" val="13070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28</a:t>
            </a:fld>
            <a:endParaRPr lang="en-US"/>
          </a:p>
        </p:txBody>
      </p:sp>
    </p:spTree>
    <p:extLst>
      <p:ext uri="{BB962C8B-B14F-4D97-AF65-F5344CB8AC3E}">
        <p14:creationId xmlns:p14="http://schemas.microsoft.com/office/powerpoint/2010/main" val="828431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Wyoming was a large wooden ship built in 1909 that sank in 1924 due to the </a:t>
            </a:r>
          </a:p>
          <a:p>
            <a:r>
              <a:rPr lang="en-US" dirty="0"/>
              <a:t>tendency of its long wooden planks to twist and buckle on the heavy seas. </a:t>
            </a:r>
          </a:p>
          <a:p>
            <a:r>
              <a:rPr lang="en-US" dirty="0"/>
              <a:t>Skeptics claim that the Ark, which was immensely larger, would have been </a:t>
            </a:r>
          </a:p>
          <a:p>
            <a:r>
              <a:rPr lang="en-US" dirty="0"/>
              <a:t>subject to the same problems and therefore could not have survived the </a:t>
            </a:r>
          </a:p>
          <a:p>
            <a:r>
              <a:rPr lang="en-US" dirty="0"/>
              <a:t>Flood, disproving the biblical account</a:t>
            </a:r>
          </a:p>
        </p:txBody>
      </p:sp>
      <p:sp>
        <p:nvSpPr>
          <p:cNvPr id="4" name="Slide Number Placeholder 3"/>
          <p:cNvSpPr>
            <a:spLocks noGrp="1"/>
          </p:cNvSpPr>
          <p:nvPr>
            <p:ph type="sldNum" sz="quarter" idx="5"/>
          </p:nvPr>
        </p:nvSpPr>
        <p:spPr/>
        <p:txBody>
          <a:bodyPr/>
          <a:lstStyle/>
          <a:p>
            <a:fld id="{927CD11A-EED3-40CE-98A3-28FEE84867B3}" type="slidenum">
              <a:rPr lang="en-US" smtClean="0"/>
              <a:t>32</a:t>
            </a:fld>
            <a:endParaRPr lang="en-US"/>
          </a:p>
        </p:txBody>
      </p:sp>
    </p:spTree>
    <p:extLst>
      <p:ext uri="{BB962C8B-B14F-4D97-AF65-F5344CB8AC3E}">
        <p14:creationId xmlns:p14="http://schemas.microsoft.com/office/powerpoint/2010/main" val="199071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Wyoming is in no way a parallel to the Ark. First consider that </a:t>
            </a:r>
          </a:p>
          <a:p>
            <a:r>
              <a:rPr lang="en-US" dirty="0"/>
              <a:t>the Wyoming was equipped with six enormous masts and several sails. The </a:t>
            </a:r>
          </a:p>
          <a:p>
            <a:r>
              <a:rPr lang="en-US" dirty="0"/>
              <a:t>torsion that would be generated from the wind filling those sails on the </a:t>
            </a:r>
          </a:p>
          <a:p>
            <a:r>
              <a:rPr lang="en-US" dirty="0"/>
              <a:t>open seas would certainly be significant—most definitely causing twisting, </a:t>
            </a:r>
          </a:p>
          <a:p>
            <a:r>
              <a:rPr lang="en-US" dirty="0"/>
              <a:t>buckling, and leakage. Sails, however, are used when the objective is for a </a:t>
            </a:r>
          </a:p>
          <a:p>
            <a:r>
              <a:rPr lang="en-US" dirty="0"/>
              <a:t>boat to go somewhere. The Ark had no destination. It merely needed to </a:t>
            </a:r>
          </a:p>
          <a:p>
            <a:r>
              <a:rPr lang="en-US" dirty="0"/>
              <a:t>float. So it would not have been equipped with sails, and the torsion </a:t>
            </a:r>
            <a:r>
              <a:rPr lang="en-US" dirty="0" err="1"/>
              <a:t>problem</a:t>
            </a:r>
            <a:r>
              <a:rPr lang="en-US" dirty="0"/>
              <a:t> would be significantly reduced</a:t>
            </a:r>
          </a:p>
          <a:p>
            <a:endParaRPr lang="en-US" dirty="0"/>
          </a:p>
          <a:p>
            <a:r>
              <a:rPr lang="en-US" dirty="0"/>
              <a:t>https://apologeticspress.org/APContent.aspx?category=9&amp;article=4819</a:t>
            </a:r>
          </a:p>
        </p:txBody>
      </p:sp>
      <p:sp>
        <p:nvSpPr>
          <p:cNvPr id="4" name="Slide Number Placeholder 3"/>
          <p:cNvSpPr>
            <a:spLocks noGrp="1"/>
          </p:cNvSpPr>
          <p:nvPr>
            <p:ph type="sldNum" sz="quarter" idx="5"/>
          </p:nvPr>
        </p:nvSpPr>
        <p:spPr/>
        <p:txBody>
          <a:bodyPr/>
          <a:lstStyle/>
          <a:p>
            <a:fld id="{927CD11A-EED3-40CE-98A3-28FEE84867B3}" type="slidenum">
              <a:rPr lang="en-US" smtClean="0"/>
              <a:t>34</a:t>
            </a:fld>
            <a:endParaRPr lang="en-US"/>
          </a:p>
        </p:txBody>
      </p:sp>
    </p:spTree>
    <p:extLst>
      <p:ext uri="{BB962C8B-B14F-4D97-AF65-F5344CB8AC3E}">
        <p14:creationId xmlns:p14="http://schemas.microsoft.com/office/powerpoint/2010/main" val="741938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techniques were being used in the centuries immediately following the Flood on wooden ships 2,000 years ago in Northern Vietnam (Bellwood and Cameron, 2007), 2,800 years ago in Greece (Casson, 1991, pp. 28-29), 3,400 years ago in Turkey (Casson, pp. 28-29)—ironically, the very area where the Ark is thought to have rested after the Flood—and even 4,000-5,000 years ago in Egypt on massive, 150-foot wooden ships (O’Connor and Adams, 2001, pp. 44-45; Ward, 2001, p. 45). Mortise and tenon joints help prevent “the frame from twisting and makes it firmer, giving it added strength” (“Mortise and Tenon Joints,” 2009).</a:t>
            </a:r>
          </a:p>
          <a:p>
            <a:endParaRPr lang="en-US" dirty="0"/>
          </a:p>
          <a:p>
            <a:r>
              <a:rPr lang="en-US" dirty="0"/>
              <a:t>It is also notable that Genesis 7:16 indicates that God, Himself, sealed the Ark after its passengers boarded. God certainly would have known how to seal a vessel in a way that would prohibit leakage.</a:t>
            </a:r>
          </a:p>
          <a:p>
            <a:endParaRPr lang="en-US" dirty="0"/>
          </a:p>
          <a:p>
            <a:r>
              <a:rPr lang="en-US" dirty="0"/>
              <a:t>Further, archaeologists have discovered advanced ancient boat-building practices in Egypt which date to the centuries immediately following the Flood. Marine engineers were already using the interlocking plank system of mortise and tenon joints. Mortise and tenon joints are known to help prevent twisting and buckling.</a:t>
            </a:r>
          </a:p>
        </p:txBody>
      </p:sp>
      <p:sp>
        <p:nvSpPr>
          <p:cNvPr id="4" name="Slide Number Placeholder 3"/>
          <p:cNvSpPr>
            <a:spLocks noGrp="1"/>
          </p:cNvSpPr>
          <p:nvPr>
            <p:ph type="sldNum" sz="quarter" idx="5"/>
          </p:nvPr>
        </p:nvSpPr>
        <p:spPr/>
        <p:txBody>
          <a:bodyPr/>
          <a:lstStyle/>
          <a:p>
            <a:fld id="{927CD11A-EED3-40CE-98A3-28FEE84867B3}" type="slidenum">
              <a:rPr lang="en-US" smtClean="0"/>
              <a:t>35</a:t>
            </a:fld>
            <a:endParaRPr lang="en-US"/>
          </a:p>
        </p:txBody>
      </p:sp>
    </p:spTree>
    <p:extLst>
      <p:ext uri="{BB962C8B-B14F-4D97-AF65-F5344CB8AC3E}">
        <p14:creationId xmlns:p14="http://schemas.microsoft.com/office/powerpoint/2010/main" val="340375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2014 Study by 4 physics students at the University of Leicester on whether or not the ark would actually float and how much weight it would hold. Published the results in Journal of Physics Special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don’t think of the Bible necessarily as a scientifically accurate source of information, so I guess we were quite surprised when we discovered it would work,” said Thomas Morris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assumed the type of wood as cypress and a cubit as 19 inches, and as a result the boat empty would have only dipped a little over 1 ft in the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then calculated the maximum weight it could hold and came up with ~111 million pounds. For perspective that is about 2.2 million sheep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https://www.smithsonianmag.com/science-nature/could-noahs-ark-float-theory-yes-180950385/</a:t>
            </a:r>
          </a:p>
          <a:p>
            <a:endParaRPr lang="en-US" dirty="0"/>
          </a:p>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36</a:t>
            </a:fld>
            <a:endParaRPr lang="en-US"/>
          </a:p>
        </p:txBody>
      </p:sp>
    </p:spTree>
    <p:extLst>
      <p:ext uri="{BB962C8B-B14F-4D97-AF65-F5344CB8AC3E}">
        <p14:creationId xmlns:p14="http://schemas.microsoft.com/office/powerpoint/2010/main" val="1495084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 Range from 7:1 to 6:1 with VLCC being 6:1 and ULCC being 6.6:1</a:t>
            </a:r>
          </a:p>
          <a:p>
            <a:endParaRPr lang="en-US" dirty="0"/>
          </a:p>
          <a:p>
            <a:r>
              <a:rPr lang="en-US" dirty="0"/>
              <a:t>VLCC (Very Large Crude Oil Carriers) and World War II cargo ships like the S.S. </a:t>
            </a:r>
          </a:p>
          <a:p>
            <a:r>
              <a:rPr lang="en-US" dirty="0"/>
              <a:t>Jeremiah O’Brien, for instance—both built to transport immense amounts </a:t>
            </a:r>
          </a:p>
          <a:p>
            <a:r>
              <a:rPr lang="en-US" dirty="0"/>
              <a:t>of material over harsh seas, like the Ark—have comparable dimension ratios </a:t>
            </a:r>
          </a:p>
          <a:p>
            <a:r>
              <a:rPr lang="en-US" dirty="0"/>
              <a:t>to that of the Ark.</a:t>
            </a:r>
          </a:p>
          <a:p>
            <a:endParaRPr lang="en-US" dirty="0"/>
          </a:p>
          <a:p>
            <a:r>
              <a:rPr lang="en-US" dirty="0"/>
              <a:t>DWT = Dead Weight Ton</a:t>
            </a:r>
          </a:p>
          <a:p>
            <a:endParaRPr lang="en-US" dirty="0"/>
          </a:p>
          <a:p>
            <a:r>
              <a:rPr lang="en-US" dirty="0"/>
              <a:t>https://porteconomicsmanagement.org/pemp/contents/part8/ports-and-energy/tanker-size/</a:t>
            </a:r>
          </a:p>
        </p:txBody>
      </p:sp>
      <p:sp>
        <p:nvSpPr>
          <p:cNvPr id="4" name="Slide Number Placeholder 3"/>
          <p:cNvSpPr>
            <a:spLocks noGrp="1"/>
          </p:cNvSpPr>
          <p:nvPr>
            <p:ph type="sldNum" sz="quarter" idx="5"/>
          </p:nvPr>
        </p:nvSpPr>
        <p:spPr/>
        <p:txBody>
          <a:bodyPr/>
          <a:lstStyle/>
          <a:p>
            <a:fld id="{927CD11A-EED3-40CE-98A3-28FEE84867B3}" type="slidenum">
              <a:rPr lang="en-US" smtClean="0"/>
              <a:t>37</a:t>
            </a:fld>
            <a:endParaRPr lang="en-US"/>
          </a:p>
        </p:txBody>
      </p:sp>
    </p:spTree>
    <p:extLst>
      <p:ext uri="{BB962C8B-B14F-4D97-AF65-F5344CB8AC3E}">
        <p14:creationId xmlns:p14="http://schemas.microsoft.com/office/powerpoint/2010/main" val="4247750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NKJV uses the word species in v3, literal translation is seed or offspring</a:t>
            </a:r>
          </a:p>
        </p:txBody>
      </p:sp>
      <p:sp>
        <p:nvSpPr>
          <p:cNvPr id="4" name="Slide Number Placeholder 3"/>
          <p:cNvSpPr>
            <a:spLocks noGrp="1"/>
          </p:cNvSpPr>
          <p:nvPr>
            <p:ph type="sldNum" sz="quarter" idx="5"/>
          </p:nvPr>
        </p:nvSpPr>
        <p:spPr/>
        <p:txBody>
          <a:bodyPr/>
          <a:lstStyle/>
          <a:p>
            <a:fld id="{927CD11A-EED3-40CE-98A3-28FEE84867B3}" type="slidenum">
              <a:rPr lang="en-US" smtClean="0"/>
              <a:t>40</a:t>
            </a:fld>
            <a:endParaRPr lang="en-US"/>
          </a:p>
        </p:txBody>
      </p:sp>
    </p:spTree>
    <p:extLst>
      <p:ext uri="{BB962C8B-B14F-4D97-AF65-F5344CB8AC3E}">
        <p14:creationId xmlns:p14="http://schemas.microsoft.com/office/powerpoint/2010/main" val="3780732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9E5DC"/>
                </a:solidFill>
                <a:effectLst/>
                <a:uLnTx/>
                <a:uFillTx/>
                <a:ea typeface="+mn-ea"/>
                <a:cs typeface="+mn-cs"/>
              </a:rPr>
              <a:t>This does not preclude new species because this represents a partitioning of the original gene pool. Information is lost or conserved—not gained. A new species could arise when a population is isolated and inbreeding occurs. By this definition a new species is not a new "kind" but a further partitioning of an existing "kind"</a:t>
            </a:r>
            <a:endParaRPr kumimoji="0" lang="he-IL" sz="1200" b="1" i="0" u="none" strike="noStrike" kern="1200" cap="none" spc="0" normalizeH="0" baseline="0" noProof="0" dirty="0">
              <a:ln>
                <a:noFill/>
              </a:ln>
              <a:solidFill>
                <a:srgbClr val="E9E5DC"/>
              </a:solidFill>
              <a:effectLst/>
              <a:uLnTx/>
              <a:uFillTx/>
              <a:ea typeface="+mn-ea"/>
              <a:cs typeface="Gisha" panose="020B0502040204020203" pitchFamily="34" charset="-79"/>
            </a:endParaRPr>
          </a:p>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45</a:t>
            </a:fld>
            <a:endParaRPr lang="en-US"/>
          </a:p>
        </p:txBody>
      </p:sp>
    </p:spTree>
    <p:extLst>
      <p:ext uri="{BB962C8B-B14F-4D97-AF65-F5344CB8AC3E}">
        <p14:creationId xmlns:p14="http://schemas.microsoft.com/office/powerpoint/2010/main" val="1754300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2018 -&gt; 1.8 million species</a:t>
            </a:r>
          </a:p>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46</a:t>
            </a:fld>
            <a:endParaRPr lang="en-US"/>
          </a:p>
        </p:txBody>
      </p:sp>
    </p:spTree>
    <p:extLst>
      <p:ext uri="{BB962C8B-B14F-4D97-AF65-F5344CB8AC3E}">
        <p14:creationId xmlns:p14="http://schemas.microsoft.com/office/powerpoint/2010/main" val="1961524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2018 -&gt; 1.8 million species</a:t>
            </a:r>
          </a:p>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47</a:t>
            </a:fld>
            <a:endParaRPr lang="en-US"/>
          </a:p>
        </p:txBody>
      </p:sp>
    </p:spTree>
    <p:extLst>
      <p:ext uri="{BB962C8B-B14F-4D97-AF65-F5344CB8AC3E}">
        <p14:creationId xmlns:p14="http://schemas.microsoft.com/office/powerpoint/2010/main" val="366736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6</a:t>
            </a:fld>
            <a:endParaRPr lang="en-US"/>
          </a:p>
        </p:txBody>
      </p:sp>
    </p:spTree>
    <p:extLst>
      <p:ext uri="{BB962C8B-B14F-4D97-AF65-F5344CB8AC3E}">
        <p14:creationId xmlns:p14="http://schemas.microsoft.com/office/powerpoint/2010/main" val="3008752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2018 -&gt; 1.8 million species</a:t>
            </a:r>
          </a:p>
          <a:p>
            <a:r>
              <a:rPr lang="en-US" dirty="0"/>
              <a:t>66k species air breathing and land dependent animals</a:t>
            </a:r>
          </a:p>
          <a:p>
            <a:endParaRPr lang="en-US" dirty="0"/>
          </a:p>
          <a:p>
            <a:r>
              <a:rPr lang="en-US" b="0" i="0" dirty="0">
                <a:solidFill>
                  <a:srgbClr val="000000"/>
                </a:solidFill>
                <a:effectLst/>
                <a:latin typeface="system-ui"/>
              </a:rPr>
              <a:t>Genesis 6:17 And behold, I Myself am bringing floodwaters on the earth, to destroy from under heaven all flesh in which </a:t>
            </a:r>
            <a:r>
              <a:rPr lang="en-US" b="0" i="1" dirty="0">
                <a:solidFill>
                  <a:srgbClr val="000000"/>
                </a:solidFill>
                <a:effectLst/>
                <a:latin typeface="system-ui"/>
              </a:rPr>
              <a:t>is</a:t>
            </a:r>
            <a:r>
              <a:rPr lang="en-US" b="0" i="0" dirty="0">
                <a:solidFill>
                  <a:srgbClr val="000000"/>
                </a:solidFill>
                <a:effectLst/>
                <a:latin typeface="system-ui"/>
              </a:rPr>
              <a:t> the breath of life; everything that </a:t>
            </a:r>
            <a:r>
              <a:rPr lang="en-US" b="0" i="1" dirty="0">
                <a:solidFill>
                  <a:srgbClr val="000000"/>
                </a:solidFill>
                <a:effectLst/>
                <a:latin typeface="system-ui"/>
              </a:rPr>
              <a:t>is</a:t>
            </a:r>
            <a:r>
              <a:rPr lang="en-US" b="0" i="0" dirty="0">
                <a:solidFill>
                  <a:srgbClr val="000000"/>
                </a:solidFill>
                <a:effectLst/>
                <a:latin typeface="system-ui"/>
              </a:rPr>
              <a:t> on the earth shall die.</a:t>
            </a:r>
            <a:endParaRPr lang="en-US" dirty="0"/>
          </a:p>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48</a:t>
            </a:fld>
            <a:endParaRPr lang="en-US"/>
          </a:p>
        </p:txBody>
      </p:sp>
    </p:spTree>
    <p:extLst>
      <p:ext uri="{BB962C8B-B14F-4D97-AF65-F5344CB8AC3E}">
        <p14:creationId xmlns:p14="http://schemas.microsoft.com/office/powerpoint/2010/main" val="2110725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7000 kinds that would have boarded the ark</a:t>
            </a:r>
          </a:p>
          <a:p>
            <a:endParaRPr lang="en-US" dirty="0"/>
          </a:p>
          <a:p>
            <a:r>
              <a:rPr lang="en-US" dirty="0"/>
              <a:t>What about large animals like dinosaurs, elephants, and giraffes? </a:t>
            </a:r>
          </a:p>
        </p:txBody>
      </p:sp>
      <p:sp>
        <p:nvSpPr>
          <p:cNvPr id="4" name="Slide Number Placeholder 3"/>
          <p:cNvSpPr>
            <a:spLocks noGrp="1"/>
          </p:cNvSpPr>
          <p:nvPr>
            <p:ph type="sldNum" sz="quarter" idx="5"/>
          </p:nvPr>
        </p:nvSpPr>
        <p:spPr/>
        <p:txBody>
          <a:bodyPr/>
          <a:lstStyle/>
          <a:p>
            <a:fld id="{927CD11A-EED3-40CE-98A3-28FEE84867B3}" type="slidenum">
              <a:rPr lang="en-US" smtClean="0"/>
              <a:t>50</a:t>
            </a:fld>
            <a:endParaRPr lang="en-US"/>
          </a:p>
        </p:txBody>
      </p:sp>
    </p:spTree>
    <p:extLst>
      <p:ext uri="{BB962C8B-B14F-4D97-AF65-F5344CB8AC3E}">
        <p14:creationId xmlns:p14="http://schemas.microsoft.com/office/powerpoint/2010/main" val="2754642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million sheep from 2014 physics study. Did Noah need to take full grown mature animals? Most animals are small not large. </a:t>
            </a:r>
          </a:p>
          <a:p>
            <a:endParaRPr lang="en-US" dirty="0"/>
          </a:p>
          <a:p>
            <a:r>
              <a:rPr lang="en-US" dirty="0"/>
              <a:t>Just like if you have been on a ship you don’t stay in large mansion rooms, you stay in small fit for purpose rooms. </a:t>
            </a:r>
          </a:p>
        </p:txBody>
      </p:sp>
      <p:sp>
        <p:nvSpPr>
          <p:cNvPr id="4" name="Slide Number Placeholder 3"/>
          <p:cNvSpPr>
            <a:spLocks noGrp="1"/>
          </p:cNvSpPr>
          <p:nvPr>
            <p:ph type="sldNum" sz="quarter" idx="5"/>
          </p:nvPr>
        </p:nvSpPr>
        <p:spPr/>
        <p:txBody>
          <a:bodyPr/>
          <a:lstStyle/>
          <a:p>
            <a:fld id="{927CD11A-EED3-40CE-98A3-28FEE84867B3}" type="slidenum">
              <a:rPr lang="en-US" smtClean="0"/>
              <a:t>51</a:t>
            </a:fld>
            <a:endParaRPr lang="en-US"/>
          </a:p>
        </p:txBody>
      </p:sp>
    </p:spTree>
    <p:extLst>
      <p:ext uri="{BB962C8B-B14F-4D97-AF65-F5344CB8AC3E}">
        <p14:creationId xmlns:p14="http://schemas.microsoft.com/office/powerpoint/2010/main" val="151567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52</a:t>
            </a:fld>
            <a:endParaRPr lang="en-US"/>
          </a:p>
        </p:txBody>
      </p:sp>
    </p:spTree>
    <p:extLst>
      <p:ext uri="{BB962C8B-B14F-4D97-AF65-F5344CB8AC3E}">
        <p14:creationId xmlns:p14="http://schemas.microsoft.com/office/powerpoint/2010/main" val="2093491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Hebrews 11:7 </a:t>
            </a:r>
            <a:r>
              <a:rPr lang="en-US" b="0" i="0" dirty="0">
                <a:solidFill>
                  <a:srgbClr val="000000"/>
                </a:solidFill>
                <a:effectLst/>
                <a:latin typeface="system-ui"/>
              </a:rPr>
              <a:t>By faith Noah, being warned by God concerning events as yet unseen, in reverent fear constructed an ark for the saving of his household. By this he condemned the world and became an heir of the righteousness that comes by faith.</a:t>
            </a:r>
          </a:p>
          <a:p>
            <a:endParaRPr lang="en-US" b="0" i="0" dirty="0">
              <a:solidFill>
                <a:srgbClr val="000000"/>
              </a:solidFill>
              <a:effectLst/>
              <a:latin typeface="system-ui"/>
            </a:endParaRPr>
          </a:p>
          <a:p>
            <a:r>
              <a:rPr lang="en-US" b="0" i="0" dirty="0">
                <a:solidFill>
                  <a:srgbClr val="000000"/>
                </a:solidFill>
                <a:effectLst/>
                <a:latin typeface="system-ui"/>
              </a:rPr>
              <a:t>Mathew 16:18 And I also say to you that you are Peter, and on this rock I will build My church, and the gates of Hades shall not prevail against it.</a:t>
            </a:r>
          </a:p>
          <a:p>
            <a:endParaRPr lang="en-US" b="0" i="0" dirty="0">
              <a:solidFill>
                <a:srgbClr val="000000"/>
              </a:solidFill>
              <a:effectLst/>
              <a:latin typeface="system-ui"/>
            </a:endParaRPr>
          </a:p>
          <a:p>
            <a:r>
              <a:rPr lang="en-US" b="0" i="0" dirty="0">
                <a:solidFill>
                  <a:srgbClr val="000000"/>
                </a:solidFill>
                <a:effectLst/>
                <a:latin typeface="system-ui"/>
              </a:rPr>
              <a:t>Ephesians 5:23 For the husband is head of the wife, as also Christ is head of the church; and He is the Savior of the body</a:t>
            </a: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55</a:t>
            </a:fld>
            <a:endParaRPr lang="en-US"/>
          </a:p>
        </p:txBody>
      </p:sp>
    </p:spTree>
    <p:extLst>
      <p:ext uri="{BB962C8B-B14F-4D97-AF65-F5344CB8AC3E}">
        <p14:creationId xmlns:p14="http://schemas.microsoft.com/office/powerpoint/2010/main" val="1427877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 6:16 – Noah commanded to make a door in the Ark</a:t>
            </a:r>
          </a:p>
          <a:p>
            <a:endParaRPr lang="en-US" dirty="0"/>
          </a:p>
          <a:p>
            <a:r>
              <a:rPr lang="en-US" dirty="0"/>
              <a:t>John 10:7, 9 – Jesus is the door through which leads salvation</a:t>
            </a:r>
          </a:p>
        </p:txBody>
      </p:sp>
      <p:sp>
        <p:nvSpPr>
          <p:cNvPr id="4" name="Slide Number Placeholder 3"/>
          <p:cNvSpPr>
            <a:spLocks noGrp="1"/>
          </p:cNvSpPr>
          <p:nvPr>
            <p:ph type="sldNum" sz="quarter" idx="5"/>
          </p:nvPr>
        </p:nvSpPr>
        <p:spPr/>
        <p:txBody>
          <a:bodyPr/>
          <a:lstStyle/>
          <a:p>
            <a:fld id="{927CD11A-EED3-40CE-98A3-28FEE84867B3}" type="slidenum">
              <a:rPr lang="en-US" smtClean="0"/>
              <a:t>56</a:t>
            </a:fld>
            <a:endParaRPr lang="en-US"/>
          </a:p>
        </p:txBody>
      </p:sp>
    </p:spTree>
    <p:extLst>
      <p:ext uri="{BB962C8B-B14F-4D97-AF65-F5344CB8AC3E}">
        <p14:creationId xmlns:p14="http://schemas.microsoft.com/office/powerpoint/2010/main" val="987824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57</a:t>
            </a:fld>
            <a:endParaRPr lang="en-US"/>
          </a:p>
        </p:txBody>
      </p:sp>
    </p:spTree>
    <p:extLst>
      <p:ext uri="{BB962C8B-B14F-4D97-AF65-F5344CB8AC3E}">
        <p14:creationId xmlns:p14="http://schemas.microsoft.com/office/powerpoint/2010/main" val="319551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7</a:t>
            </a:fld>
            <a:endParaRPr lang="en-US"/>
          </a:p>
        </p:txBody>
      </p:sp>
    </p:spTree>
    <p:extLst>
      <p:ext uri="{BB962C8B-B14F-4D97-AF65-F5344CB8AC3E}">
        <p14:creationId xmlns:p14="http://schemas.microsoft.com/office/powerpoint/2010/main" val="261969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8</a:t>
            </a:fld>
            <a:endParaRPr lang="en-US"/>
          </a:p>
        </p:txBody>
      </p:sp>
    </p:spTree>
    <p:extLst>
      <p:ext uri="{BB962C8B-B14F-4D97-AF65-F5344CB8AC3E}">
        <p14:creationId xmlns:p14="http://schemas.microsoft.com/office/powerpoint/2010/main" val="44749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9</a:t>
            </a:fld>
            <a:endParaRPr lang="en-US"/>
          </a:p>
        </p:txBody>
      </p:sp>
    </p:spTree>
    <p:extLst>
      <p:ext uri="{BB962C8B-B14F-4D97-AF65-F5344CB8AC3E}">
        <p14:creationId xmlns:p14="http://schemas.microsoft.com/office/powerpoint/2010/main" val="287776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10</a:t>
            </a:fld>
            <a:endParaRPr lang="en-US"/>
          </a:p>
        </p:txBody>
      </p:sp>
    </p:spTree>
    <p:extLst>
      <p:ext uri="{BB962C8B-B14F-4D97-AF65-F5344CB8AC3E}">
        <p14:creationId xmlns:p14="http://schemas.microsoft.com/office/powerpoint/2010/main" val="169526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11</a:t>
            </a:fld>
            <a:endParaRPr lang="en-US"/>
          </a:p>
        </p:txBody>
      </p:sp>
    </p:spTree>
    <p:extLst>
      <p:ext uri="{BB962C8B-B14F-4D97-AF65-F5344CB8AC3E}">
        <p14:creationId xmlns:p14="http://schemas.microsoft.com/office/powerpoint/2010/main" val="86133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12</a:t>
            </a:fld>
            <a:endParaRPr lang="en-US"/>
          </a:p>
        </p:txBody>
      </p:sp>
    </p:spTree>
    <p:extLst>
      <p:ext uri="{BB962C8B-B14F-4D97-AF65-F5344CB8AC3E}">
        <p14:creationId xmlns:p14="http://schemas.microsoft.com/office/powerpoint/2010/main" val="86617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solidFill>
                  <a:schemeClr val="tx2">
                    <a:lumMod val="20000"/>
                    <a:lumOff val="8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68DC83-4358-4069-9A04-36F684952B41}" type="datetime1">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8194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D5BB5-8E37-492B-8843-1477E0364CB8}" type="datetime1">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07954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91661"/>
            <a:ext cx="2628900" cy="49090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91661"/>
            <a:ext cx="7734300" cy="49090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57E38-DB3A-4089-B386-FFD9F1943ECB}" type="datetime1">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7925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57356-1F59-4D89-9F54-28C9F76813D7}" type="datetime1">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36194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38"/>
            <a:ext cx="10515600" cy="2862262"/>
          </a:xfrm>
        </p:spPr>
        <p:txBody>
          <a:bodyPr anchor="b"/>
          <a:lstStyle>
            <a:lvl1pPr>
              <a:lnSpc>
                <a:spcPct val="100000"/>
              </a:lnSpc>
              <a:defRPr sz="6000"/>
            </a:lvl1pPr>
          </a:lstStyle>
          <a:p>
            <a:r>
              <a:rPr lang="en-US"/>
              <a:t>Click to edit Master title style</a:t>
            </a:r>
          </a:p>
        </p:txBody>
      </p:sp>
      <p:sp>
        <p:nvSpPr>
          <p:cNvPr id="3" name="Text Placeholder 2"/>
          <p:cNvSpPr>
            <a:spLocks noGrp="1"/>
          </p:cNvSpPr>
          <p:nvPr>
            <p:ph type="body" idx="1"/>
          </p:nvPr>
        </p:nvSpPr>
        <p:spPr>
          <a:xfrm>
            <a:off x="457200" y="4589463"/>
            <a:ext cx="10515600" cy="1500187"/>
          </a:xfrm>
        </p:spPr>
        <p:txBody>
          <a:bodyPr/>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2CE48F21-3C02-407D-A180-361657C962A9}" type="datetime1">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7312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Content Placeholder 3"/>
          <p:cNvSpPr>
            <a:spLocks noGrp="1"/>
          </p:cNvSpPr>
          <p:nvPr>
            <p:ph sz="half" idx="2"/>
          </p:nvPr>
        </p:nvSpPr>
        <p:spPr>
          <a:xfrm>
            <a:off x="5650524"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Date Placeholder 4"/>
          <p:cNvSpPr>
            <a:spLocks noGrp="1"/>
          </p:cNvSpPr>
          <p:nvPr>
            <p:ph type="dt" sz="half" idx="10"/>
          </p:nvPr>
        </p:nvSpPr>
        <p:spPr/>
        <p:txBody>
          <a:bodyPr/>
          <a:lstStyle/>
          <a:p>
            <a:fld id="{37D8FB26-DB44-4B23-8E2C-73FCFB6E6A5C}" type="datetime1">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1839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508" y="639150"/>
            <a:ext cx="10062285" cy="1143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86508"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6508"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Text Placeholder 4"/>
          <p:cNvSpPr>
            <a:spLocks noGrp="1"/>
          </p:cNvSpPr>
          <p:nvPr>
            <p:ph type="body" sz="quarter" idx="3"/>
          </p:nvPr>
        </p:nvSpPr>
        <p:spPr>
          <a:xfrm>
            <a:off x="5656753"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6753"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7" name="Date Placeholder 6"/>
          <p:cNvSpPr>
            <a:spLocks noGrp="1"/>
          </p:cNvSpPr>
          <p:nvPr>
            <p:ph type="dt" sz="half" idx="10"/>
          </p:nvPr>
        </p:nvSpPr>
        <p:spPr/>
        <p:txBody>
          <a:bodyPr/>
          <a:lstStyle/>
          <a:p>
            <a:fld id="{4C78A1B2-E24B-4D01-B1F3-1C91DA614AC9}" type="datetime1">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40566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D7B829-4D67-4482-B952-BBD9DCA0A419}" type="datetime1">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3638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4990D-3D92-40C3-8F0D-2F9DF871B3E2}" type="datetime1">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92760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00600" y="987425"/>
            <a:ext cx="5753100" cy="4613275"/>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435C0-D298-4C67-8022-2A6AB1B2BA62}" type="datetime1">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2877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00600" y="987425"/>
            <a:ext cx="5753100" cy="4613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F8098-106E-436A-B7C8-8017C782259C}" type="datetime1">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5695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9793"/>
            <a:ext cx="10096500" cy="11509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25625"/>
            <a:ext cx="10096500" cy="37780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F3619435-DEBC-444A-913E-FBD2C4CF0E59}" type="datetime1">
              <a:rPr lang="en-US" smtClean="0"/>
              <a:t>2/28/2023</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fld id="{E5B29C50-D6F1-4DB6-9B68-F4CD3996E9CF}" type="slidenum">
              <a:rPr lang="en-US" smtClean="0"/>
              <a:pPr/>
              <a:t>‹#›</a:t>
            </a:fld>
            <a:endParaRPr lang="en-US"/>
          </a:p>
        </p:txBody>
      </p:sp>
    </p:spTree>
    <p:extLst>
      <p:ext uri="{BB962C8B-B14F-4D97-AF65-F5344CB8AC3E}">
        <p14:creationId xmlns:p14="http://schemas.microsoft.com/office/powerpoint/2010/main" val="165648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288" userDrawn="1">
          <p15:clr>
            <a:srgbClr val="F26B43"/>
          </p15:clr>
        </p15:guide>
        <p15:guide id="3" pos="6648" userDrawn="1">
          <p15:clr>
            <a:srgbClr val="F26B43"/>
          </p15:clr>
        </p15:guide>
        <p15:guide id="4" orient="horz" pos="3528" userDrawn="1">
          <p15:clr>
            <a:srgbClr val="F26B43"/>
          </p15:clr>
        </p15:guide>
        <p15:guide id="5"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a:bodyPr>
          <a:lstStyle/>
          <a:p>
            <a:pPr marL="0" indent="0">
              <a:buNone/>
            </a:pPr>
            <a:r>
              <a:rPr lang="en-US" sz="3600" dirty="0"/>
              <a:t>And the Lord said unto the brother of Jared: Behold, thou shalt make a hole in the top, and also in the bottom; and when thou shalt suffer for air thou shalt unstop the hole and receive air. And if it be so that the water come in upon thee, behold, ye shall stop the hole, that ye may not perish in the flood.</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416233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a:bodyPr>
          <a:lstStyle/>
          <a:p>
            <a:pPr marL="0" indent="0">
              <a:buNone/>
            </a:pPr>
            <a:r>
              <a:rPr lang="en-US" sz="3600" dirty="0"/>
              <a:t>And the Lord said unto the brother of Jared: Behold, thou shalt </a:t>
            </a:r>
            <a:r>
              <a:rPr lang="en-US" sz="3600" dirty="0">
                <a:solidFill>
                  <a:srgbClr val="FFC000"/>
                </a:solidFill>
              </a:rPr>
              <a:t>make a hole in the top</a:t>
            </a:r>
            <a:r>
              <a:rPr lang="en-US" sz="3600" dirty="0"/>
              <a:t>, and also in the </a:t>
            </a:r>
            <a:r>
              <a:rPr lang="en-US" sz="3600" dirty="0">
                <a:solidFill>
                  <a:srgbClr val="FFC000"/>
                </a:solidFill>
              </a:rPr>
              <a:t>bottom</a:t>
            </a:r>
            <a:r>
              <a:rPr lang="en-US" sz="3600" dirty="0"/>
              <a:t>; and when thou shalt suffer for air thou shalt unstop the hole and receive air. </a:t>
            </a:r>
            <a:r>
              <a:rPr lang="en-US" sz="3600" dirty="0">
                <a:solidFill>
                  <a:srgbClr val="FFC000"/>
                </a:solidFill>
              </a:rPr>
              <a:t>And if it be so that the water come in upon thee, behold, ye shall stop the hole, that ye may not perish in the flood</a:t>
            </a:r>
            <a:r>
              <a:rPr lang="en-US" sz="3600" dirty="0"/>
              <a:t>.</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39679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a:bodyPr>
          <a:lstStyle/>
          <a:p>
            <a:pPr marL="0" indent="0">
              <a:buNone/>
            </a:pPr>
            <a:r>
              <a:rPr lang="en-US" sz="3600" dirty="0"/>
              <a:t>And he cried again unto the Lord saying: O Lord, behold I have done even as thou hast commanded me; and I have prepared the vessels for my people, and behold there is no light in them. Behold, O Lord, wilt thou suffer that we shall cross this great water in darkness?</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2665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a:bodyPr>
          <a:lstStyle/>
          <a:p>
            <a:pPr marL="0" indent="0">
              <a:buNone/>
            </a:pPr>
            <a:r>
              <a:rPr lang="en-US" sz="3600" dirty="0"/>
              <a:t>And the Lord said unto the brother of Jared: What will ye that I should do that ye may have light in your vessels? For behold, ye cannot have windows, for they will be dashed in pieces; neither shall ye take fire with you, for ye shall not go by the light of fire.</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16299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a:bodyPr>
          <a:lstStyle/>
          <a:p>
            <a:pPr marL="0" indent="0">
              <a:buNone/>
            </a:pPr>
            <a:r>
              <a:rPr lang="en-US" sz="3600" dirty="0"/>
              <a:t>And the Lord said unto the brother of Jared: </a:t>
            </a:r>
            <a:r>
              <a:rPr lang="en-US" sz="3600" dirty="0">
                <a:solidFill>
                  <a:srgbClr val="FFC000"/>
                </a:solidFill>
              </a:rPr>
              <a:t>What will ye that I should do that ye may have light in your vessels?</a:t>
            </a:r>
            <a:r>
              <a:rPr lang="en-US" sz="3600" dirty="0"/>
              <a:t> For behold, ye cannot have windows, for they will be dashed in pieces; neither shall ye take fire with you, for ye shall not go by the light of fire.</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13767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aredite boat found in Lake Michigan">
            <a:extLst>
              <a:ext uri="{FF2B5EF4-FFF2-40B4-BE49-F238E27FC236}">
                <a16:creationId xmlns:a16="http://schemas.microsoft.com/office/drawing/2014/main" id="{3FE05364-B5C3-47F0-B1DD-F8C1D17BDA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
                    </a14:imgEffect>
                  </a14:imgLayer>
                </a14:imgProps>
              </a:ext>
              <a:ext uri="{28A0092B-C50C-407E-A947-70E740481C1C}">
                <a14:useLocalDpi xmlns:a14="http://schemas.microsoft.com/office/drawing/2010/main" val="0"/>
              </a:ext>
            </a:extLst>
          </a:blip>
          <a:srcRect/>
          <a:stretch>
            <a:fillRect/>
          </a:stretch>
        </p:blipFill>
        <p:spPr bwMode="auto">
          <a:xfrm>
            <a:off x="2880793" y="2127378"/>
            <a:ext cx="6469225" cy="3638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8B956C-31A8-430B-8E9E-2EDFBB448B04}"/>
              </a:ext>
            </a:extLst>
          </p:cNvPr>
          <p:cNvSpPr txBox="1"/>
          <p:nvPr/>
        </p:nvSpPr>
        <p:spPr>
          <a:xfrm>
            <a:off x="2491273" y="438539"/>
            <a:ext cx="7016621" cy="1446550"/>
          </a:xfrm>
          <a:prstGeom prst="rect">
            <a:avLst/>
          </a:prstGeom>
          <a:noFill/>
          <a:ln>
            <a:noFill/>
          </a:ln>
        </p:spPr>
        <p:txBody>
          <a:bodyPr wrap="square" rtlCol="0">
            <a:spAutoFit/>
          </a:bodyPr>
          <a:lstStyle/>
          <a:p>
            <a:pPr algn="ctr"/>
            <a:r>
              <a:rPr lang="en-US" sz="4400" b="1" dirty="0">
                <a:solidFill>
                  <a:schemeClr val="bg1"/>
                </a:solidFill>
              </a:rPr>
              <a:t>The Mormon Barge</a:t>
            </a:r>
          </a:p>
          <a:p>
            <a:pPr algn="ctr"/>
            <a:r>
              <a:rPr lang="en-US" sz="4400" b="1" dirty="0">
                <a:solidFill>
                  <a:schemeClr val="bg1"/>
                </a:solidFill>
              </a:rPr>
              <a:t>Ether 2</a:t>
            </a:r>
          </a:p>
        </p:txBody>
      </p:sp>
    </p:spTree>
    <p:extLst>
      <p:ext uri="{BB962C8B-B14F-4D97-AF65-F5344CB8AC3E}">
        <p14:creationId xmlns:p14="http://schemas.microsoft.com/office/powerpoint/2010/main" val="112852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t>The Design of the Ark</a:t>
            </a:r>
          </a:p>
          <a:p>
            <a:r>
              <a:rPr lang="en-US" sz="3600" dirty="0"/>
              <a:t>Skeptics Objections to the Ark</a:t>
            </a:r>
          </a:p>
          <a:p>
            <a:r>
              <a:rPr lang="en-US" sz="3600" dirty="0"/>
              <a:t>Application</a:t>
            </a:r>
          </a:p>
        </p:txBody>
      </p:sp>
    </p:spTree>
    <p:extLst>
      <p:ext uri="{BB962C8B-B14F-4D97-AF65-F5344CB8AC3E}">
        <p14:creationId xmlns:p14="http://schemas.microsoft.com/office/powerpoint/2010/main" val="192914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The Design of the Ark</a:t>
            </a:r>
          </a:p>
        </p:txBody>
      </p:sp>
      <p:sp>
        <p:nvSpPr>
          <p:cNvPr id="14" name="Content Placeholder 13"/>
          <p:cNvSpPr>
            <a:spLocks noGrp="1"/>
          </p:cNvSpPr>
          <p:nvPr>
            <p:ph idx="1"/>
          </p:nvPr>
        </p:nvSpPr>
        <p:spPr>
          <a:xfrm>
            <a:off x="457199" y="1719679"/>
            <a:ext cx="11523307" cy="4690452"/>
          </a:xfrm>
        </p:spPr>
        <p:txBody>
          <a:bodyPr>
            <a:normAutofit fontScale="92500" lnSpcReduction="10000"/>
          </a:bodyPr>
          <a:lstStyle/>
          <a:p>
            <a:pPr marL="0" indent="0">
              <a:buNone/>
            </a:pPr>
            <a:r>
              <a:rPr lang="en-US" sz="4300" dirty="0"/>
              <a:t>Genesis 6:13-16</a:t>
            </a:r>
          </a:p>
          <a:p>
            <a:pPr marL="0" indent="0">
              <a:buNone/>
            </a:pPr>
            <a:r>
              <a:rPr lang="en-US" sz="3600" dirty="0"/>
              <a:t>And God said to Noah, “The end of all flesh has come before Me, for the earth is filled with violence through them; and behold, I will destroy them with the earth. Make yourself an ark of gopherwood; make rooms in the ark, and cover it inside and outside with pitch. And this is how you shall make it: The length of the ark shall be three hundred cubits, its width fifty cubits, and its height thirty cubits. You shall make a window for the ark, and you shall finish it to a cubit from above; and set the door of the ark in its side. You shall make it with lower, second, and third decks.</a:t>
            </a:r>
          </a:p>
        </p:txBody>
      </p:sp>
    </p:spTree>
    <p:extLst>
      <p:ext uri="{BB962C8B-B14F-4D97-AF65-F5344CB8AC3E}">
        <p14:creationId xmlns:p14="http://schemas.microsoft.com/office/powerpoint/2010/main" val="17088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The Design of the Ark</a:t>
            </a:r>
          </a:p>
        </p:txBody>
      </p:sp>
      <p:sp>
        <p:nvSpPr>
          <p:cNvPr id="14" name="Content Placeholder 13"/>
          <p:cNvSpPr>
            <a:spLocks noGrp="1"/>
          </p:cNvSpPr>
          <p:nvPr>
            <p:ph idx="1"/>
          </p:nvPr>
        </p:nvSpPr>
        <p:spPr>
          <a:xfrm>
            <a:off x="457199" y="1825625"/>
            <a:ext cx="11560629" cy="2776192"/>
          </a:xfrm>
        </p:spPr>
        <p:txBody>
          <a:bodyPr>
            <a:normAutofit fontScale="92500" lnSpcReduction="10000"/>
          </a:bodyPr>
          <a:lstStyle/>
          <a:p>
            <a:r>
              <a:rPr lang="en-US" sz="3600" dirty="0"/>
              <a:t>The Ark was to be constructed of “gopherwood”</a:t>
            </a:r>
          </a:p>
          <a:p>
            <a:r>
              <a:rPr lang="en-US" sz="3600" dirty="0"/>
              <a:t>It was to measure 300 cubits long, 50 cubits wide, and 30 cubits high (with an 18-inch cubit = 450 x 75 x 45 feet)</a:t>
            </a:r>
          </a:p>
          <a:p>
            <a:r>
              <a:rPr lang="en-US" sz="3600" dirty="0"/>
              <a:t>Three decks with “rooms”</a:t>
            </a:r>
          </a:p>
          <a:p>
            <a:r>
              <a:rPr lang="en-US" sz="3600" dirty="0"/>
              <a:t>Covered in “pitch,” inside and out</a:t>
            </a:r>
          </a:p>
          <a:p>
            <a:endParaRPr lang="en-US" sz="3600" dirty="0"/>
          </a:p>
        </p:txBody>
      </p:sp>
    </p:spTree>
    <p:extLst>
      <p:ext uri="{BB962C8B-B14F-4D97-AF65-F5344CB8AC3E}">
        <p14:creationId xmlns:p14="http://schemas.microsoft.com/office/powerpoint/2010/main" val="9315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The Design of the Ark</a:t>
            </a:r>
          </a:p>
        </p:txBody>
      </p:sp>
      <p:sp>
        <p:nvSpPr>
          <p:cNvPr id="14" name="Content Placeholder 13"/>
          <p:cNvSpPr>
            <a:spLocks noGrp="1"/>
          </p:cNvSpPr>
          <p:nvPr>
            <p:ph idx="1"/>
          </p:nvPr>
        </p:nvSpPr>
        <p:spPr>
          <a:xfrm>
            <a:off x="457199" y="1825624"/>
            <a:ext cx="11560629" cy="4463603"/>
          </a:xfrm>
        </p:spPr>
        <p:txBody>
          <a:bodyPr>
            <a:normAutofit fontScale="92500" lnSpcReduction="10000"/>
          </a:bodyPr>
          <a:lstStyle/>
          <a:p>
            <a:r>
              <a:rPr lang="en-US" sz="3600" dirty="0"/>
              <a:t>The Ark was to be constructed of “gopherwood”</a:t>
            </a:r>
          </a:p>
          <a:p>
            <a:r>
              <a:rPr lang="en-US" sz="3600" dirty="0"/>
              <a:t>It was to measure 300 cubits long, 50 cubits wide, and 30 cubits high (with an 18-inch cubit = 450 x 75 x 45 feet)</a:t>
            </a:r>
          </a:p>
          <a:p>
            <a:r>
              <a:rPr lang="en-US" sz="3600" dirty="0"/>
              <a:t>Three decks with “rooms”</a:t>
            </a:r>
          </a:p>
          <a:p>
            <a:r>
              <a:rPr lang="en-US" sz="3600" dirty="0"/>
              <a:t>Covered in “pitch,” inside and out</a:t>
            </a:r>
          </a:p>
          <a:p>
            <a:r>
              <a:rPr lang="en-US" sz="3600" dirty="0"/>
              <a:t>One door in the side</a:t>
            </a:r>
          </a:p>
          <a:p>
            <a:r>
              <a:rPr lang="en-US" sz="3600" dirty="0"/>
              <a:t>One opening/”window” at the top</a:t>
            </a:r>
          </a:p>
          <a:p>
            <a:r>
              <a:rPr lang="en-US" sz="3600" dirty="0"/>
              <a:t>A covering/awning over the opening</a:t>
            </a:r>
          </a:p>
          <a:p>
            <a:endParaRPr lang="en-US" sz="3600" dirty="0"/>
          </a:p>
        </p:txBody>
      </p:sp>
    </p:spTree>
    <p:extLst>
      <p:ext uri="{BB962C8B-B14F-4D97-AF65-F5344CB8AC3E}">
        <p14:creationId xmlns:p14="http://schemas.microsoft.com/office/powerpoint/2010/main" val="157574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Effect transition="in" filter="fade">
                                      <p:cBhvr>
                                        <p:cTn id="7" dur="500"/>
                                        <p:tgtEl>
                                          <p:spTgt spid="1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6" end="6"/>
                                            </p:txEl>
                                          </p:spTgt>
                                        </p:tgtEl>
                                        <p:attrNameLst>
                                          <p:attrName>style.visibility</p:attrName>
                                        </p:attrNameLst>
                                      </p:cBhvr>
                                      <p:to>
                                        <p:strVal val="visible"/>
                                      </p:to>
                                    </p:set>
                                    <p:animEffect transition="in" filter="fade">
                                      <p:cBhvr>
                                        <p:cTn id="1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sky, indoor&#10;&#10;Description automatically generated">
            <a:extLst>
              <a:ext uri="{FF2B5EF4-FFF2-40B4-BE49-F238E27FC236}">
                <a16:creationId xmlns:a16="http://schemas.microsoft.com/office/drawing/2014/main" id="{6F0A8EF0-890B-DD4F-91DF-C9B066A6C7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6" name="TextBox 5">
            <a:extLst>
              <a:ext uri="{FF2B5EF4-FFF2-40B4-BE49-F238E27FC236}">
                <a16:creationId xmlns:a16="http://schemas.microsoft.com/office/drawing/2014/main" id="{C5DE0A85-D2FD-5D44-9CFF-191F2BB5AAE0}"/>
              </a:ext>
            </a:extLst>
          </p:cNvPr>
          <p:cNvSpPr txBox="1"/>
          <p:nvPr/>
        </p:nvSpPr>
        <p:spPr>
          <a:xfrm>
            <a:off x="0" y="2165515"/>
            <a:ext cx="12191999" cy="3046988"/>
          </a:xfrm>
          <a:prstGeom prst="rect">
            <a:avLst/>
          </a:prstGeom>
          <a:noFill/>
        </p:spPr>
        <p:txBody>
          <a:bodyPr wrap="square" rtlCol="0">
            <a:spAutoFit/>
          </a:bodyPr>
          <a:lstStyle/>
          <a:p>
            <a:pPr algn="ctr"/>
            <a:r>
              <a:rPr lang="en-US" sz="9600" b="1" dirty="0">
                <a:solidFill>
                  <a:schemeClr val="bg2">
                    <a:alpha val="80000"/>
                  </a:schemeClr>
                </a:solidFill>
                <a:effectLst>
                  <a:outerShdw blurRad="50800" dist="38100" dir="2700000" algn="tl" rotWithShape="0">
                    <a:prstClr val="black">
                      <a:alpha val="40000"/>
                    </a:prstClr>
                  </a:outerShdw>
                </a:effectLst>
                <a:latin typeface="Ratio Heavy" panose="02000503000000020004" pitchFamily="2" charset="77"/>
              </a:rPr>
              <a:t>THE FEASIBILITY of the ARK</a:t>
            </a:r>
          </a:p>
        </p:txBody>
      </p:sp>
      <p:sp>
        <p:nvSpPr>
          <p:cNvPr id="9" name="Subtitle 2">
            <a:extLst>
              <a:ext uri="{FF2B5EF4-FFF2-40B4-BE49-F238E27FC236}">
                <a16:creationId xmlns:a16="http://schemas.microsoft.com/office/drawing/2014/main" id="{8542FF31-7462-40E6-B9A6-C1CEB740B95E}"/>
              </a:ext>
            </a:extLst>
          </p:cNvPr>
          <p:cNvSpPr txBox="1">
            <a:spLocks/>
          </p:cNvSpPr>
          <p:nvPr/>
        </p:nvSpPr>
        <p:spPr>
          <a:xfrm>
            <a:off x="283180" y="6079572"/>
            <a:ext cx="2525335" cy="490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a:lstStyle>
          <a:p>
            <a:pPr marL="0" indent="0">
              <a:buNone/>
            </a:pPr>
            <a:r>
              <a:rPr lang="en-US" b="1" dirty="0"/>
              <a:t>Paden Reed, M.S.</a:t>
            </a:r>
          </a:p>
        </p:txBody>
      </p:sp>
    </p:spTree>
    <p:extLst>
      <p:ext uri="{BB962C8B-B14F-4D97-AF65-F5344CB8AC3E}">
        <p14:creationId xmlns:p14="http://schemas.microsoft.com/office/powerpoint/2010/main" val="4429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rack.0.mshcdn.com/media/ZgkyMDE0LzAxLzA0LzE2L0JpbGxOeWVkZWJhLmE5YmEyLnBuZwpwCXRodW1iCTEyMDB4OTYwMD4/d340779e/03f/Bill-Nye-debate.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0337" y="1405764"/>
            <a:ext cx="9684205" cy="373276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42238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4"/>
            <a:ext cx="11038114" cy="4071323"/>
          </a:xfrm>
        </p:spPr>
        <p:txBody>
          <a:bodyPr>
            <a:normAutofit/>
          </a:bodyPr>
          <a:lstStyle/>
          <a:p>
            <a:r>
              <a:rPr lang="en-US" sz="3600" dirty="0"/>
              <a:t>The Ark Account in Genesis</a:t>
            </a:r>
          </a:p>
          <a:p>
            <a:r>
              <a:rPr lang="en-US" sz="3600" dirty="0"/>
              <a:t>Skeptics Objections to the Ark</a:t>
            </a:r>
          </a:p>
          <a:p>
            <a:pPr lvl="1"/>
            <a:r>
              <a:rPr lang="en-US" sz="3200" dirty="0"/>
              <a:t>Ability to build the Ark?</a:t>
            </a:r>
          </a:p>
          <a:p>
            <a:pPr lvl="1"/>
            <a:r>
              <a:rPr lang="en-US" sz="3200" dirty="0"/>
              <a:t>Seaworthiness?</a:t>
            </a:r>
          </a:p>
          <a:p>
            <a:pPr lvl="1"/>
            <a:r>
              <a:rPr lang="en-US" sz="3200" dirty="0"/>
              <a:t>Gathering &amp; Storing Animals?</a:t>
            </a:r>
          </a:p>
          <a:p>
            <a:r>
              <a:rPr lang="en-US" sz="3600" dirty="0"/>
              <a:t>Application</a:t>
            </a:r>
          </a:p>
          <a:p>
            <a:pPr lvl="1"/>
            <a:endParaRPr lang="en-US" sz="3200" dirty="0"/>
          </a:p>
          <a:p>
            <a:pPr lvl="1"/>
            <a:endParaRPr lang="en-US" sz="3200" dirty="0"/>
          </a:p>
        </p:txBody>
      </p:sp>
    </p:spTree>
    <p:extLst>
      <p:ext uri="{BB962C8B-B14F-4D97-AF65-F5344CB8AC3E}">
        <p14:creationId xmlns:p14="http://schemas.microsoft.com/office/powerpoint/2010/main" val="10013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5944" cy="1150907"/>
          </a:xfrm>
        </p:spPr>
        <p:txBody>
          <a:bodyPr>
            <a:normAutofit/>
          </a:bodyPr>
          <a:lstStyle/>
          <a:p>
            <a:r>
              <a:rPr lang="en-US" sz="6600" u="sng" dirty="0"/>
              <a:t>Ability to Build the Ark</a:t>
            </a:r>
          </a:p>
        </p:txBody>
      </p:sp>
      <p:sp>
        <p:nvSpPr>
          <p:cNvPr id="14" name="Content Placeholder 13"/>
          <p:cNvSpPr>
            <a:spLocks noGrp="1"/>
          </p:cNvSpPr>
          <p:nvPr>
            <p:ph idx="1"/>
          </p:nvPr>
        </p:nvSpPr>
        <p:spPr>
          <a:xfrm>
            <a:off x="369980" y="2127469"/>
            <a:ext cx="8223514" cy="2920392"/>
          </a:xfrm>
        </p:spPr>
        <p:txBody>
          <a:bodyPr>
            <a:normAutofit/>
          </a:bodyPr>
          <a:lstStyle/>
          <a:p>
            <a:pPr marL="0" indent="0">
              <a:buNone/>
            </a:pPr>
            <a:r>
              <a:rPr lang="en-US" sz="3600" dirty="0"/>
              <a:t>“Somehow Noah and his family were able to build a wooden ship that would house 14,000 individuals…and these people were unskilled, as far as anybody knows they had never built a wooden ship before”</a:t>
            </a:r>
          </a:p>
        </p:txBody>
      </p:sp>
      <p:pic>
        <p:nvPicPr>
          <p:cNvPr id="4" name="Picture 2" descr="http://media2.wcpo.com/photo/2014/02/05/WCPO_BillNye_KenHam_13_1391583066477_2272625_ver1.0_640_480.jpg">
            <a:extLst>
              <a:ext uri="{FF2B5EF4-FFF2-40B4-BE49-F238E27FC236}">
                <a16:creationId xmlns:a16="http://schemas.microsoft.com/office/drawing/2014/main" id="{7AC438A6-887B-42B7-B5A5-15E3E61D4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894" y="2127469"/>
            <a:ext cx="3158250" cy="2368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6DFEE-C2F5-4194-90FC-93E318C94EF5}"/>
              </a:ext>
            </a:extLst>
          </p:cNvPr>
          <p:cNvSpPr txBox="1"/>
          <p:nvPr/>
        </p:nvSpPr>
        <p:spPr>
          <a:xfrm>
            <a:off x="8664894" y="4600000"/>
            <a:ext cx="3158250" cy="707886"/>
          </a:xfrm>
          <a:prstGeom prst="rect">
            <a:avLst/>
          </a:prstGeom>
          <a:noFill/>
          <a:ln>
            <a:noFill/>
          </a:ln>
        </p:spPr>
        <p:txBody>
          <a:bodyPr wrap="square" rtlCol="0">
            <a:spAutoFit/>
          </a:bodyPr>
          <a:lstStyle/>
          <a:p>
            <a:pPr algn="ctr"/>
            <a:r>
              <a:rPr lang="en-US" sz="2000" dirty="0">
                <a:solidFill>
                  <a:schemeClr val="bg2"/>
                </a:solidFill>
              </a:rPr>
              <a:t>Bill Nye</a:t>
            </a:r>
          </a:p>
          <a:p>
            <a:pPr algn="ctr"/>
            <a:r>
              <a:rPr lang="en-US" sz="2000" dirty="0">
                <a:solidFill>
                  <a:schemeClr val="bg2"/>
                </a:solidFill>
              </a:rPr>
              <a:t>(2014 Debate</a:t>
            </a:r>
            <a:r>
              <a:rPr lang="en-US" sz="2000" dirty="0">
                <a:solidFill>
                  <a:schemeClr val="bg1"/>
                </a:solidFill>
              </a:rPr>
              <a:t>)</a:t>
            </a:r>
          </a:p>
        </p:txBody>
      </p:sp>
    </p:spTree>
    <p:extLst>
      <p:ext uri="{BB962C8B-B14F-4D97-AF65-F5344CB8AC3E}">
        <p14:creationId xmlns:p14="http://schemas.microsoft.com/office/powerpoint/2010/main" val="133399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set in the background&#10;&#10;Description automatically generated">
            <a:extLst>
              <a:ext uri="{FF2B5EF4-FFF2-40B4-BE49-F238E27FC236}">
                <a16:creationId xmlns:a16="http://schemas.microsoft.com/office/drawing/2014/main" id="{A640C3C7-0519-5D49-ADB9-02B60FC927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162183"/>
      </p:ext>
    </p:extLst>
  </p:cSld>
  <p:clrMapOvr>
    <a:masterClrMapping/>
  </p:clrMapOvr>
  <mc:AlternateContent xmlns:mc="http://schemas.openxmlformats.org/markup-compatibility/2006" xmlns:p14="http://schemas.microsoft.com/office/powerpoint/2010/main">
    <mc:Choice Requires="p14">
      <p:transition spd="slow" p14:dur="4000">
        <p:wipe dir="r"/>
      </p:transition>
    </mc:Choice>
    <mc:Fallback xmlns="">
      <p:transition spd="slow">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Ability to Build the Ark</a:t>
            </a:r>
          </a:p>
        </p:txBody>
      </p:sp>
      <p:sp>
        <p:nvSpPr>
          <p:cNvPr id="14" name="Content Placeholder 13"/>
          <p:cNvSpPr>
            <a:spLocks noGrp="1"/>
          </p:cNvSpPr>
          <p:nvPr>
            <p:ph idx="1"/>
          </p:nvPr>
        </p:nvSpPr>
        <p:spPr>
          <a:xfrm>
            <a:off x="457200" y="1825625"/>
            <a:ext cx="11449878" cy="3778006"/>
          </a:xfrm>
        </p:spPr>
        <p:txBody>
          <a:bodyPr>
            <a:normAutofit/>
          </a:bodyPr>
          <a:lstStyle/>
          <a:p>
            <a:r>
              <a:rPr lang="en-US" sz="3600" dirty="0"/>
              <a:t>Better health, increased strength, mental acuity, and longer life during this time</a:t>
            </a:r>
          </a:p>
          <a:p>
            <a:r>
              <a:rPr lang="en-US" sz="3600" dirty="0"/>
              <a:t>Noah was 500 years old when had his firstborn son Japheth</a:t>
            </a:r>
          </a:p>
          <a:p>
            <a:r>
              <a:rPr lang="en-US" sz="3600" dirty="0"/>
              <a:t>Accounting for time for his son to mature and get married they had between ~55-75 years to build the ark </a:t>
            </a:r>
          </a:p>
          <a:p>
            <a:r>
              <a:rPr lang="en-US" sz="3600" dirty="0"/>
              <a:t>Possibility of additional family and hired labor to help</a:t>
            </a:r>
          </a:p>
          <a:p>
            <a:endParaRPr lang="en-US" sz="3600" dirty="0"/>
          </a:p>
        </p:txBody>
      </p:sp>
    </p:spTree>
    <p:extLst>
      <p:ext uri="{BB962C8B-B14F-4D97-AF65-F5344CB8AC3E}">
        <p14:creationId xmlns:p14="http://schemas.microsoft.com/office/powerpoint/2010/main" val="36577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Ability to Build the Ark</a:t>
            </a:r>
          </a:p>
        </p:txBody>
      </p:sp>
      <p:sp>
        <p:nvSpPr>
          <p:cNvPr id="14" name="Content Placeholder 13"/>
          <p:cNvSpPr>
            <a:spLocks noGrp="1"/>
          </p:cNvSpPr>
          <p:nvPr>
            <p:ph idx="1"/>
          </p:nvPr>
        </p:nvSpPr>
        <p:spPr>
          <a:xfrm>
            <a:off x="457199" y="1825625"/>
            <a:ext cx="11479697" cy="4247184"/>
          </a:xfrm>
        </p:spPr>
        <p:txBody>
          <a:bodyPr>
            <a:normAutofit/>
          </a:bodyPr>
          <a:lstStyle/>
          <a:p>
            <a:r>
              <a:rPr lang="en-US" sz="3600" dirty="0"/>
              <a:t>Agriculture was being conducted (4:2)</a:t>
            </a:r>
          </a:p>
          <a:p>
            <a:r>
              <a:rPr lang="en-US" sz="3600" dirty="0"/>
              <a:t>Civilizations were being built (4:17)</a:t>
            </a:r>
          </a:p>
          <a:p>
            <a:r>
              <a:rPr lang="en-US" sz="3600" dirty="0"/>
              <a:t>Musical instruments were designed/built (4:21)</a:t>
            </a:r>
          </a:p>
          <a:p>
            <a:r>
              <a:rPr lang="en-US" sz="3600" dirty="0"/>
              <a:t>Bronze and metal were being worked allowing the  availability of metal tools/hardware (Genesis 4:22)</a:t>
            </a:r>
          </a:p>
          <a:p>
            <a:pPr marL="0" indent="0">
              <a:buNone/>
            </a:pPr>
            <a:endParaRPr lang="en-US" sz="3600" dirty="0"/>
          </a:p>
          <a:p>
            <a:endParaRPr lang="en-US" sz="3600" dirty="0"/>
          </a:p>
        </p:txBody>
      </p:sp>
    </p:spTree>
    <p:extLst>
      <p:ext uri="{BB962C8B-B14F-4D97-AF65-F5344CB8AC3E}">
        <p14:creationId xmlns:p14="http://schemas.microsoft.com/office/powerpoint/2010/main" val="135496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Ability to Build the Ark</a:t>
            </a:r>
          </a:p>
        </p:txBody>
      </p:sp>
      <p:sp>
        <p:nvSpPr>
          <p:cNvPr id="14" name="Content Placeholder 13"/>
          <p:cNvSpPr>
            <a:spLocks noGrp="1"/>
          </p:cNvSpPr>
          <p:nvPr>
            <p:ph idx="1"/>
          </p:nvPr>
        </p:nvSpPr>
        <p:spPr>
          <a:xfrm>
            <a:off x="457200" y="1825624"/>
            <a:ext cx="10267122" cy="4227305"/>
          </a:xfrm>
        </p:spPr>
        <p:txBody>
          <a:bodyPr>
            <a:normAutofit/>
          </a:bodyPr>
          <a:lstStyle/>
          <a:p>
            <a:r>
              <a:rPr lang="en-US" sz="3600" dirty="0"/>
              <a:t>Boats were likely constructed before the Ark (Genesis 2:10-14; 1:28) </a:t>
            </a:r>
          </a:p>
          <a:p>
            <a:r>
              <a:rPr lang="en-US" sz="3600" dirty="0"/>
              <a:t>Noah, family, or hired hands may have been shipwrights by trade</a:t>
            </a:r>
          </a:p>
          <a:p>
            <a:r>
              <a:rPr lang="en-US" sz="3600" dirty="0"/>
              <a:t>The Master Builder helped him!</a:t>
            </a:r>
          </a:p>
          <a:p>
            <a:endParaRPr lang="en-US" sz="3600" dirty="0"/>
          </a:p>
        </p:txBody>
      </p:sp>
    </p:spTree>
    <p:extLst>
      <p:ext uri="{BB962C8B-B14F-4D97-AF65-F5344CB8AC3E}">
        <p14:creationId xmlns:p14="http://schemas.microsoft.com/office/powerpoint/2010/main" val="263207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floor, wall, building&#10;&#10;Description automatically generated">
            <a:extLst>
              <a:ext uri="{FF2B5EF4-FFF2-40B4-BE49-F238E27FC236}">
                <a16:creationId xmlns:a16="http://schemas.microsoft.com/office/drawing/2014/main" id="{E9E5D042-9224-8247-AB3A-EF5DC0BEAE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0" name="TextBox 9">
            <a:extLst>
              <a:ext uri="{FF2B5EF4-FFF2-40B4-BE49-F238E27FC236}">
                <a16:creationId xmlns:a16="http://schemas.microsoft.com/office/drawing/2014/main" id="{A299BEC7-40BD-734B-901C-15AA56EC4C6B}"/>
              </a:ext>
            </a:extLst>
          </p:cNvPr>
          <p:cNvSpPr txBox="1"/>
          <p:nvPr/>
        </p:nvSpPr>
        <p:spPr>
          <a:xfrm>
            <a:off x="9937" y="242645"/>
            <a:ext cx="9650895" cy="4535857"/>
          </a:xfrm>
          <a:prstGeom prst="rect">
            <a:avLst/>
          </a:prstGeom>
          <a:noFill/>
        </p:spPr>
        <p:txBody>
          <a:bodyPr wrap="square" rtlCol="0">
            <a:spAutoFit/>
          </a:bodyPr>
          <a:lstStyle/>
          <a:p>
            <a:pPr algn="ctr">
              <a:lnSpc>
                <a:spcPct val="200000"/>
              </a:lnSpc>
            </a:pPr>
            <a:r>
              <a:rPr lang="en-US" sz="16500" b="1" dirty="0">
                <a:solidFill>
                  <a:schemeClr val="bg1"/>
                </a:solidFill>
                <a:effectLst>
                  <a:outerShdw blurRad="50800" dist="38100" dir="2700000" algn="tl" rotWithShape="0">
                    <a:prstClr val="black">
                      <a:alpha val="40000"/>
                    </a:prstClr>
                  </a:outerShdw>
                </a:effectLst>
                <a:latin typeface="Avenir Black" panose="02000503020000020003" pitchFamily="2" charset="0"/>
              </a:rPr>
              <a:t>200,000</a:t>
            </a:r>
          </a:p>
        </p:txBody>
      </p:sp>
      <p:sp>
        <p:nvSpPr>
          <p:cNvPr id="11" name="TextBox 10">
            <a:extLst>
              <a:ext uri="{FF2B5EF4-FFF2-40B4-BE49-F238E27FC236}">
                <a16:creationId xmlns:a16="http://schemas.microsoft.com/office/drawing/2014/main" id="{FF1CC45F-E12F-1144-A6BD-972A43A07929}"/>
              </a:ext>
            </a:extLst>
          </p:cNvPr>
          <p:cNvSpPr txBox="1"/>
          <p:nvPr/>
        </p:nvSpPr>
        <p:spPr>
          <a:xfrm>
            <a:off x="-139124" y="1548134"/>
            <a:ext cx="9949015" cy="1007968"/>
          </a:xfrm>
          <a:prstGeom prst="rect">
            <a:avLst/>
          </a:prstGeom>
          <a:noFill/>
        </p:spPr>
        <p:txBody>
          <a:bodyPr wrap="square" rtlCol="0">
            <a:spAutoFit/>
          </a:bodyPr>
          <a:lstStyle/>
          <a:p>
            <a:pPr algn="ctr">
              <a:lnSpc>
                <a:spcPct val="200000"/>
              </a:lnSpc>
            </a:pPr>
            <a:r>
              <a:rPr lang="en-US" sz="3400" b="1" dirty="0">
                <a:solidFill>
                  <a:schemeClr val="bg1"/>
                </a:solidFill>
                <a:effectLst>
                  <a:outerShdw blurRad="50800" dist="38100" dir="2700000" algn="tl" rotWithShape="0">
                    <a:prstClr val="black">
                      <a:alpha val="40000"/>
                    </a:prstClr>
                  </a:outerShdw>
                </a:effectLst>
                <a:latin typeface="Avenir Black" panose="02000503020000020003" pitchFamily="2" charset="0"/>
              </a:rPr>
              <a:t>NOAH ALONE HAD APPROXIMATELY</a:t>
            </a:r>
          </a:p>
        </p:txBody>
      </p:sp>
      <p:sp>
        <p:nvSpPr>
          <p:cNvPr id="13" name="TextBox 12">
            <a:extLst>
              <a:ext uri="{FF2B5EF4-FFF2-40B4-BE49-F238E27FC236}">
                <a16:creationId xmlns:a16="http://schemas.microsoft.com/office/drawing/2014/main" id="{7F63D3FA-9043-B04B-BBAD-0DFBCACBCC8E}"/>
              </a:ext>
            </a:extLst>
          </p:cNvPr>
          <p:cNvSpPr txBox="1"/>
          <p:nvPr/>
        </p:nvSpPr>
        <p:spPr>
          <a:xfrm>
            <a:off x="2842592" y="3716673"/>
            <a:ext cx="6043793" cy="954107"/>
          </a:xfrm>
          <a:prstGeom prst="rect">
            <a:avLst/>
          </a:prstGeom>
          <a:noFill/>
        </p:spPr>
        <p:txBody>
          <a:bodyPr wrap="square" rtlCol="0">
            <a:spAutoFit/>
          </a:bodyPr>
          <a:lstStyle/>
          <a:p>
            <a:pPr algn="r">
              <a:lnSpc>
                <a:spcPct val="200000"/>
              </a:lnSpc>
            </a:pPr>
            <a:r>
              <a:rPr lang="en-US" sz="3200" b="1" dirty="0">
                <a:solidFill>
                  <a:schemeClr val="bg1"/>
                </a:solidFill>
                <a:effectLst>
                  <a:outerShdw blurRad="50800" dist="38100" dir="2700000" algn="tl" rotWithShape="0">
                    <a:prstClr val="black">
                      <a:alpha val="40000"/>
                    </a:prstClr>
                  </a:outerShdw>
                </a:effectLst>
                <a:latin typeface="Avenir Black" panose="02000503020000020003" pitchFamily="2" charset="0"/>
              </a:rPr>
              <a:t>WORKING HOURS</a:t>
            </a:r>
          </a:p>
        </p:txBody>
      </p:sp>
      <p:pic>
        <p:nvPicPr>
          <p:cNvPr id="4" name="Picture 3" descr="A picture containing person, man&#10;&#10;Description automatically generated">
            <a:extLst>
              <a:ext uri="{FF2B5EF4-FFF2-40B4-BE49-F238E27FC236}">
                <a16:creationId xmlns:a16="http://schemas.microsoft.com/office/drawing/2014/main" id="{F0865F63-B16E-E144-994A-C0ED93F7A9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8958" y="-1"/>
            <a:ext cx="7123044" cy="6858001"/>
          </a:xfrm>
          <a:prstGeom prst="rect">
            <a:avLst/>
          </a:prstGeom>
        </p:spPr>
      </p:pic>
    </p:spTree>
    <p:extLst>
      <p:ext uri="{BB962C8B-B14F-4D97-AF65-F5344CB8AC3E}">
        <p14:creationId xmlns:p14="http://schemas.microsoft.com/office/powerpoint/2010/main" val="76725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floor, wall, building&#10;&#10;Description automatically generated">
            <a:extLst>
              <a:ext uri="{FF2B5EF4-FFF2-40B4-BE49-F238E27FC236}">
                <a16:creationId xmlns:a16="http://schemas.microsoft.com/office/drawing/2014/main" id="{E9E5D042-9224-8247-AB3A-EF5DC0BEAE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0BD0C987-9BE3-4F64-B57F-3D969B73ACFF}"/>
              </a:ext>
            </a:extLst>
          </p:cNvPr>
          <p:cNvSpPr txBox="1"/>
          <p:nvPr/>
        </p:nvSpPr>
        <p:spPr>
          <a:xfrm>
            <a:off x="9937" y="342034"/>
            <a:ext cx="9650895" cy="4535857"/>
          </a:xfrm>
          <a:prstGeom prst="rect">
            <a:avLst/>
          </a:prstGeom>
          <a:noFill/>
        </p:spPr>
        <p:txBody>
          <a:bodyPr wrap="square" rtlCol="0">
            <a:spAutoFit/>
          </a:bodyPr>
          <a:lstStyle/>
          <a:p>
            <a:pPr algn="ctr">
              <a:lnSpc>
                <a:spcPct val="200000"/>
              </a:lnSpc>
            </a:pPr>
            <a:r>
              <a:rPr lang="en-US" sz="16500" b="1" dirty="0">
                <a:solidFill>
                  <a:schemeClr val="bg1"/>
                </a:solidFill>
                <a:effectLst>
                  <a:outerShdw blurRad="50800" dist="38100" dir="2700000" algn="tl" rotWithShape="0">
                    <a:prstClr val="black">
                      <a:alpha val="40000"/>
                    </a:prstClr>
                  </a:outerShdw>
                </a:effectLst>
                <a:latin typeface="Avenir Black" panose="02000503020000020003" pitchFamily="2" charset="0"/>
              </a:rPr>
              <a:t>800,000</a:t>
            </a:r>
          </a:p>
        </p:txBody>
      </p:sp>
      <p:sp>
        <p:nvSpPr>
          <p:cNvPr id="11" name="TextBox 10">
            <a:extLst>
              <a:ext uri="{FF2B5EF4-FFF2-40B4-BE49-F238E27FC236}">
                <a16:creationId xmlns:a16="http://schemas.microsoft.com/office/drawing/2014/main" id="{FF1CC45F-E12F-1144-A6BD-972A43A07929}"/>
              </a:ext>
            </a:extLst>
          </p:cNvPr>
          <p:cNvSpPr txBox="1"/>
          <p:nvPr/>
        </p:nvSpPr>
        <p:spPr>
          <a:xfrm>
            <a:off x="-139124" y="1548134"/>
            <a:ext cx="9949015" cy="1061829"/>
          </a:xfrm>
          <a:prstGeom prst="rect">
            <a:avLst/>
          </a:prstGeom>
          <a:noFill/>
        </p:spPr>
        <p:txBody>
          <a:bodyPr wrap="square" rtlCol="0">
            <a:spAutoFit/>
          </a:bodyPr>
          <a:lstStyle/>
          <a:p>
            <a:pPr algn="ctr">
              <a:lnSpc>
                <a:spcPct val="200000"/>
              </a:lnSpc>
            </a:pPr>
            <a:r>
              <a:rPr lang="en-US" sz="3600" b="1" dirty="0">
                <a:solidFill>
                  <a:schemeClr val="bg1"/>
                </a:solidFill>
                <a:effectLst>
                  <a:outerShdw blurRad="50800" dist="38100" dir="2700000" algn="tl" rotWithShape="0">
                    <a:prstClr val="black">
                      <a:alpha val="40000"/>
                    </a:prstClr>
                  </a:outerShdw>
                </a:effectLst>
                <a:latin typeface="Avenir Black" panose="02000503020000020003" pitchFamily="2" charset="0"/>
              </a:rPr>
              <a:t>NOAH AND HIS THREE SONS HAD</a:t>
            </a:r>
          </a:p>
        </p:txBody>
      </p:sp>
      <p:sp>
        <p:nvSpPr>
          <p:cNvPr id="13" name="TextBox 12">
            <a:extLst>
              <a:ext uri="{FF2B5EF4-FFF2-40B4-BE49-F238E27FC236}">
                <a16:creationId xmlns:a16="http://schemas.microsoft.com/office/drawing/2014/main" id="{7F63D3FA-9043-B04B-BBAD-0DFBCACBCC8E}"/>
              </a:ext>
            </a:extLst>
          </p:cNvPr>
          <p:cNvSpPr txBox="1"/>
          <p:nvPr/>
        </p:nvSpPr>
        <p:spPr>
          <a:xfrm>
            <a:off x="2844465" y="3888152"/>
            <a:ext cx="6043793" cy="954107"/>
          </a:xfrm>
          <a:prstGeom prst="rect">
            <a:avLst/>
          </a:prstGeom>
          <a:noFill/>
        </p:spPr>
        <p:txBody>
          <a:bodyPr wrap="square" rtlCol="0">
            <a:spAutoFit/>
          </a:bodyPr>
          <a:lstStyle/>
          <a:p>
            <a:pPr algn="r">
              <a:lnSpc>
                <a:spcPct val="200000"/>
              </a:lnSpc>
            </a:pPr>
            <a:r>
              <a:rPr lang="en-US" sz="3200" b="1" dirty="0">
                <a:solidFill>
                  <a:schemeClr val="bg1"/>
                </a:solidFill>
                <a:effectLst>
                  <a:outerShdw blurRad="50800" dist="38100" dir="2700000" algn="tl" rotWithShape="0">
                    <a:prstClr val="black">
                      <a:alpha val="40000"/>
                    </a:prstClr>
                  </a:outerShdw>
                </a:effectLst>
                <a:latin typeface="Avenir Black" panose="02000503020000020003" pitchFamily="2" charset="0"/>
              </a:rPr>
              <a:t>WORKING HOURS</a:t>
            </a:r>
          </a:p>
        </p:txBody>
      </p:sp>
      <p:pic>
        <p:nvPicPr>
          <p:cNvPr id="4" name="Picture 3" descr="A picture containing person, man&#10;&#10;Description automatically generated">
            <a:extLst>
              <a:ext uri="{FF2B5EF4-FFF2-40B4-BE49-F238E27FC236}">
                <a16:creationId xmlns:a16="http://schemas.microsoft.com/office/drawing/2014/main" id="{F0865F63-B16E-E144-994A-C0ED93F7A9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9280" y="0"/>
            <a:ext cx="7123044" cy="6858001"/>
          </a:xfrm>
          <a:prstGeom prst="rect">
            <a:avLst/>
          </a:prstGeom>
        </p:spPr>
      </p:pic>
    </p:spTree>
    <p:extLst>
      <p:ext uri="{BB962C8B-B14F-4D97-AF65-F5344CB8AC3E}">
        <p14:creationId xmlns:p14="http://schemas.microsoft.com/office/powerpoint/2010/main" val="347378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floor, wall, building&#10;&#10;Description automatically generated">
            <a:extLst>
              <a:ext uri="{FF2B5EF4-FFF2-40B4-BE49-F238E27FC236}">
                <a16:creationId xmlns:a16="http://schemas.microsoft.com/office/drawing/2014/main" id="{E9E5D042-9224-8247-AB3A-EF5DC0BEAE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1999" cy="6858000"/>
          </a:xfrm>
          <a:prstGeom prst="rect">
            <a:avLst/>
          </a:prstGeom>
        </p:spPr>
      </p:pic>
      <p:sp>
        <p:nvSpPr>
          <p:cNvPr id="10" name="TextBox 9">
            <a:extLst>
              <a:ext uri="{FF2B5EF4-FFF2-40B4-BE49-F238E27FC236}">
                <a16:creationId xmlns:a16="http://schemas.microsoft.com/office/drawing/2014/main" id="{A299BEC7-40BD-734B-901C-15AA56EC4C6B}"/>
              </a:ext>
            </a:extLst>
          </p:cNvPr>
          <p:cNvSpPr txBox="1"/>
          <p:nvPr/>
        </p:nvSpPr>
        <p:spPr>
          <a:xfrm>
            <a:off x="1180719" y="1217274"/>
            <a:ext cx="9650895" cy="2785378"/>
          </a:xfrm>
          <a:prstGeom prst="rect">
            <a:avLst/>
          </a:prstGeom>
          <a:noFill/>
        </p:spPr>
        <p:txBody>
          <a:bodyPr wrap="square" rtlCol="0">
            <a:spAutoFit/>
          </a:bodyPr>
          <a:lstStyle/>
          <a:p>
            <a:pPr>
              <a:lnSpc>
                <a:spcPct val="200000"/>
              </a:lnSpc>
            </a:pPr>
            <a:r>
              <a:rPr lang="en-US" sz="10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1.6</a:t>
            </a:r>
            <a:r>
              <a:rPr lang="en-US" sz="10000" b="1" baseline="30000" dirty="0">
                <a:solidFill>
                  <a:schemeClr val="bg1"/>
                </a:solidFill>
                <a:effectLst>
                  <a:outerShdw blurRad="50800" dist="38100" dir="2700000" algn="tl" rotWithShape="0">
                    <a:prstClr val="black">
                      <a:alpha val="40000"/>
                    </a:prstClr>
                  </a:outerShdw>
                </a:effectLst>
                <a:latin typeface="Avenir Black" panose="02000503020000020003" pitchFamily="2" charset="0"/>
              </a:rPr>
              <a:t>+</a:t>
            </a:r>
            <a:r>
              <a:rPr lang="en-US" sz="10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MILLION</a:t>
            </a:r>
            <a:endParaRPr lang="en-US" sz="10000" b="1" baseline="30000" dirty="0">
              <a:solidFill>
                <a:schemeClr val="bg1"/>
              </a:solidFill>
              <a:effectLst>
                <a:outerShdw blurRad="50800" dist="38100" dir="2700000" algn="tl" rotWithShape="0">
                  <a:prstClr val="black">
                    <a:alpha val="40000"/>
                  </a:prstClr>
                </a:outerShdw>
              </a:effectLst>
              <a:latin typeface="Avenir Black" panose="02000503020000020003" pitchFamily="2" charset="0"/>
            </a:endParaRPr>
          </a:p>
        </p:txBody>
      </p:sp>
      <p:sp>
        <p:nvSpPr>
          <p:cNvPr id="11" name="TextBox 10">
            <a:extLst>
              <a:ext uri="{FF2B5EF4-FFF2-40B4-BE49-F238E27FC236}">
                <a16:creationId xmlns:a16="http://schemas.microsoft.com/office/drawing/2014/main" id="{FF1CC45F-E12F-1144-A6BD-972A43A07929}"/>
              </a:ext>
            </a:extLst>
          </p:cNvPr>
          <p:cNvSpPr txBox="1"/>
          <p:nvPr/>
        </p:nvSpPr>
        <p:spPr>
          <a:xfrm>
            <a:off x="-139124" y="1548134"/>
            <a:ext cx="9949015" cy="1061829"/>
          </a:xfrm>
          <a:prstGeom prst="rect">
            <a:avLst/>
          </a:prstGeom>
          <a:noFill/>
        </p:spPr>
        <p:txBody>
          <a:bodyPr wrap="square" rtlCol="0">
            <a:spAutoFit/>
          </a:bodyPr>
          <a:lstStyle/>
          <a:p>
            <a:pPr algn="ctr">
              <a:lnSpc>
                <a:spcPct val="200000"/>
              </a:lnSpc>
            </a:pPr>
            <a:r>
              <a:rPr lang="en-US" sz="3600" b="1" dirty="0">
                <a:solidFill>
                  <a:schemeClr val="bg1"/>
                </a:solidFill>
                <a:effectLst>
                  <a:outerShdw blurRad="50800" dist="38100" dir="2700000" algn="tl" rotWithShape="0">
                    <a:prstClr val="black">
                      <a:alpha val="40000"/>
                    </a:prstClr>
                  </a:outerShdw>
                </a:effectLst>
                <a:latin typeface="Avenir Black" panose="02000503020000020003" pitchFamily="2" charset="0"/>
              </a:rPr>
              <a:t>NOAH, HIS 3 SONS, &amp; ALL 4 WIVES</a:t>
            </a:r>
          </a:p>
        </p:txBody>
      </p:sp>
      <p:sp>
        <p:nvSpPr>
          <p:cNvPr id="13" name="TextBox 12">
            <a:extLst>
              <a:ext uri="{FF2B5EF4-FFF2-40B4-BE49-F238E27FC236}">
                <a16:creationId xmlns:a16="http://schemas.microsoft.com/office/drawing/2014/main" id="{7F63D3FA-9043-B04B-BBAD-0DFBCACBCC8E}"/>
              </a:ext>
            </a:extLst>
          </p:cNvPr>
          <p:cNvSpPr txBox="1"/>
          <p:nvPr/>
        </p:nvSpPr>
        <p:spPr>
          <a:xfrm>
            <a:off x="2753140" y="3203990"/>
            <a:ext cx="6043793" cy="954107"/>
          </a:xfrm>
          <a:prstGeom prst="rect">
            <a:avLst/>
          </a:prstGeom>
          <a:noFill/>
        </p:spPr>
        <p:txBody>
          <a:bodyPr wrap="square" rtlCol="0">
            <a:spAutoFit/>
          </a:bodyPr>
          <a:lstStyle/>
          <a:p>
            <a:pPr algn="r">
              <a:lnSpc>
                <a:spcPct val="200000"/>
              </a:lnSpc>
            </a:pPr>
            <a:r>
              <a:rPr lang="en-US" sz="3200" b="1" dirty="0">
                <a:solidFill>
                  <a:schemeClr val="bg1"/>
                </a:solidFill>
                <a:effectLst>
                  <a:outerShdw blurRad="50800" dist="38100" dir="2700000" algn="tl" rotWithShape="0">
                    <a:prstClr val="black">
                      <a:alpha val="40000"/>
                    </a:prstClr>
                  </a:outerShdw>
                </a:effectLst>
                <a:latin typeface="Avenir Black" panose="02000503020000020003" pitchFamily="2" charset="0"/>
              </a:rPr>
              <a:t>WORKING HOURS</a:t>
            </a:r>
          </a:p>
        </p:txBody>
      </p:sp>
      <p:pic>
        <p:nvPicPr>
          <p:cNvPr id="4" name="Picture 3" descr="A picture containing person, man&#10;&#10;Description automatically generated">
            <a:extLst>
              <a:ext uri="{FF2B5EF4-FFF2-40B4-BE49-F238E27FC236}">
                <a16:creationId xmlns:a16="http://schemas.microsoft.com/office/drawing/2014/main" id="{F0865F63-B16E-E144-994A-C0ED93F7A9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8958" y="-1"/>
            <a:ext cx="7123044" cy="6858001"/>
          </a:xfrm>
          <a:prstGeom prst="rect">
            <a:avLst/>
          </a:prstGeom>
        </p:spPr>
      </p:pic>
    </p:spTree>
    <p:extLst>
      <p:ext uri="{BB962C8B-B14F-4D97-AF65-F5344CB8AC3E}">
        <p14:creationId xmlns:p14="http://schemas.microsoft.com/office/powerpoint/2010/main" val="329745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1 Peter 3:15</a:t>
            </a:r>
          </a:p>
        </p:txBody>
      </p:sp>
      <p:sp>
        <p:nvSpPr>
          <p:cNvPr id="14" name="Content Placeholder 13"/>
          <p:cNvSpPr>
            <a:spLocks noGrp="1"/>
          </p:cNvSpPr>
          <p:nvPr>
            <p:ph idx="1"/>
          </p:nvPr>
        </p:nvSpPr>
        <p:spPr>
          <a:xfrm>
            <a:off x="457200" y="1825625"/>
            <a:ext cx="11181522" cy="3778006"/>
          </a:xfrm>
        </p:spPr>
        <p:txBody>
          <a:bodyPr>
            <a:normAutofit/>
          </a:bodyPr>
          <a:lstStyle/>
          <a:p>
            <a:pPr marL="0" indent="0">
              <a:buNone/>
            </a:pPr>
            <a:r>
              <a:rPr lang="en-US" sz="4400" dirty="0"/>
              <a:t>But sanctify the Lord God in your hearts, and always be ready to give a defense to everyone who asks you a reason for the hope that is in you, with meekness and fear;</a:t>
            </a:r>
          </a:p>
        </p:txBody>
      </p:sp>
    </p:spTree>
    <p:extLst>
      <p:ext uri="{BB962C8B-B14F-4D97-AF65-F5344CB8AC3E}">
        <p14:creationId xmlns:p14="http://schemas.microsoft.com/office/powerpoint/2010/main" val="104927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floor, wall, building&#10;&#10;Description automatically generated">
            <a:extLst>
              <a:ext uri="{FF2B5EF4-FFF2-40B4-BE49-F238E27FC236}">
                <a16:creationId xmlns:a16="http://schemas.microsoft.com/office/drawing/2014/main" id="{2B2F88F5-7A1B-0F41-82F9-15CE7FACF3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4250" cy="6858000"/>
          </a:xfrm>
          <a:prstGeom prst="rect">
            <a:avLst/>
          </a:prstGeom>
        </p:spPr>
      </p:pic>
      <p:pic>
        <p:nvPicPr>
          <p:cNvPr id="7" name="Picture 6" descr="A picture containing sky, outdoor, building&#10;&#10;Description automatically generated">
            <a:extLst>
              <a:ext uri="{FF2B5EF4-FFF2-40B4-BE49-F238E27FC236}">
                <a16:creationId xmlns:a16="http://schemas.microsoft.com/office/drawing/2014/main" id="{99477C74-4196-1240-8C3E-BCCFFCE99B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9" name="TextBox 8">
            <a:extLst>
              <a:ext uri="{FF2B5EF4-FFF2-40B4-BE49-F238E27FC236}">
                <a16:creationId xmlns:a16="http://schemas.microsoft.com/office/drawing/2014/main" id="{7B4350B3-53C7-8946-8167-A69998F26C89}"/>
              </a:ext>
            </a:extLst>
          </p:cNvPr>
          <p:cNvSpPr txBox="1"/>
          <p:nvPr/>
        </p:nvSpPr>
        <p:spPr>
          <a:xfrm>
            <a:off x="81120" y="1202549"/>
            <a:ext cx="7076695" cy="3593291"/>
          </a:xfrm>
          <a:prstGeom prst="rect">
            <a:avLst/>
          </a:prstGeom>
          <a:noFill/>
        </p:spPr>
        <p:txBody>
          <a:bodyPr wrap="square" rtlCol="0">
            <a:spAutoFit/>
          </a:bodyPr>
          <a:lstStyle/>
          <a:p>
            <a:pPr algn="ctr">
              <a:lnSpc>
                <a:spcPct val="200000"/>
              </a:lnSpc>
            </a:pPr>
            <a:r>
              <a:rPr lang="en-US" sz="12800" b="1" dirty="0">
                <a:solidFill>
                  <a:schemeClr val="bg1"/>
                </a:solidFill>
                <a:effectLst>
                  <a:outerShdw blurRad="50800" dist="38100" dir="2700000" algn="tl" rotWithShape="0">
                    <a:prstClr val="black">
                      <a:alpha val="40000"/>
                    </a:prstClr>
                  </a:outerShdw>
                </a:effectLst>
                <a:latin typeface="Avenir Black" panose="02000503020000020003" pitchFamily="2" charset="0"/>
              </a:rPr>
              <a:t>280,000</a:t>
            </a:r>
          </a:p>
        </p:txBody>
      </p:sp>
      <p:sp>
        <p:nvSpPr>
          <p:cNvPr id="10" name="TextBox 9">
            <a:extLst>
              <a:ext uri="{FF2B5EF4-FFF2-40B4-BE49-F238E27FC236}">
                <a16:creationId xmlns:a16="http://schemas.microsoft.com/office/drawing/2014/main" id="{5FB18F74-8784-4246-8A1B-4360187CABC9}"/>
              </a:ext>
            </a:extLst>
          </p:cNvPr>
          <p:cNvSpPr txBox="1"/>
          <p:nvPr/>
        </p:nvSpPr>
        <p:spPr>
          <a:xfrm>
            <a:off x="397569" y="2179740"/>
            <a:ext cx="7889502" cy="819455"/>
          </a:xfrm>
          <a:prstGeom prst="rect">
            <a:avLst/>
          </a:prstGeom>
          <a:noFill/>
        </p:spPr>
        <p:txBody>
          <a:bodyPr wrap="square" rtlCol="0">
            <a:spAutoFit/>
          </a:bodyPr>
          <a:lstStyle/>
          <a:p>
            <a:pPr>
              <a:lnSpc>
                <a:spcPct val="200000"/>
              </a:lnSpc>
            </a:pPr>
            <a:r>
              <a:rPr lang="en-US" sz="2600" b="1" dirty="0">
                <a:solidFill>
                  <a:schemeClr val="bg1"/>
                </a:solidFill>
                <a:effectLst>
                  <a:outerShdw blurRad="50800" dist="38100" dir="2700000" algn="tl" rotWithShape="0">
                    <a:prstClr val="black">
                      <a:alpha val="40000"/>
                    </a:prstClr>
                  </a:outerShdw>
                </a:effectLst>
                <a:latin typeface="Avenir Black" panose="02000503020000020003" pitchFamily="2" charset="0"/>
              </a:rPr>
              <a:t>THE REPLICA IN KENTUCKY:</a:t>
            </a:r>
          </a:p>
        </p:txBody>
      </p:sp>
      <p:sp>
        <p:nvSpPr>
          <p:cNvPr id="11" name="TextBox 10">
            <a:extLst>
              <a:ext uri="{FF2B5EF4-FFF2-40B4-BE49-F238E27FC236}">
                <a16:creationId xmlns:a16="http://schemas.microsoft.com/office/drawing/2014/main" id="{BC7D0E4E-658C-BE4B-8853-0EA7A41252C7}"/>
              </a:ext>
            </a:extLst>
          </p:cNvPr>
          <p:cNvSpPr txBox="1"/>
          <p:nvPr/>
        </p:nvSpPr>
        <p:spPr>
          <a:xfrm>
            <a:off x="2627775" y="3916341"/>
            <a:ext cx="4096828" cy="738664"/>
          </a:xfrm>
          <a:prstGeom prst="rect">
            <a:avLst/>
          </a:prstGeom>
          <a:noFill/>
        </p:spPr>
        <p:txBody>
          <a:bodyPr wrap="square" rtlCol="0">
            <a:spAutoFit/>
          </a:bodyPr>
          <a:lstStyle/>
          <a:p>
            <a:pPr algn="r">
              <a:lnSpc>
                <a:spcPct val="200000"/>
              </a:lnSpc>
            </a:pPr>
            <a:r>
              <a:rPr lang="en-US" sz="2400" b="1" dirty="0">
                <a:solidFill>
                  <a:schemeClr val="bg1"/>
                </a:solidFill>
                <a:effectLst>
                  <a:outerShdw blurRad="50800" dist="38100" dir="2700000" algn="tl" rotWithShape="0">
                    <a:prstClr val="black">
                      <a:alpha val="40000"/>
                    </a:prstClr>
                  </a:outerShdw>
                </a:effectLst>
                <a:latin typeface="Avenir Black" panose="02000503020000020003" pitchFamily="2" charset="0"/>
              </a:rPr>
              <a:t>WORKING HOURS</a:t>
            </a:r>
          </a:p>
        </p:txBody>
      </p:sp>
    </p:spTree>
    <p:extLst>
      <p:ext uri="{BB962C8B-B14F-4D97-AF65-F5344CB8AC3E}">
        <p14:creationId xmlns:p14="http://schemas.microsoft.com/office/powerpoint/2010/main" val="202598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4"/>
            <a:ext cx="11038114" cy="4696473"/>
          </a:xfrm>
        </p:spPr>
        <p:txBody>
          <a:bodyPr>
            <a:normAutofit/>
          </a:bodyPr>
          <a:lstStyle/>
          <a:p>
            <a:r>
              <a:rPr lang="en-US" sz="3600" dirty="0"/>
              <a:t>The Ark Account in Genesis</a:t>
            </a:r>
          </a:p>
          <a:p>
            <a:r>
              <a:rPr lang="en-US" sz="3600" dirty="0"/>
              <a:t>Skeptics Objections to the Ark</a:t>
            </a:r>
          </a:p>
          <a:p>
            <a:pPr lvl="1"/>
            <a:r>
              <a:rPr lang="en-US" sz="3200" dirty="0"/>
              <a:t>Ability to build the Ark?</a:t>
            </a:r>
          </a:p>
          <a:p>
            <a:pPr lvl="1"/>
            <a:r>
              <a:rPr lang="en-US" sz="3200" dirty="0"/>
              <a:t>Seaworthiness?</a:t>
            </a:r>
          </a:p>
          <a:p>
            <a:pPr lvl="1"/>
            <a:r>
              <a:rPr lang="en-US" sz="3200" dirty="0"/>
              <a:t>Gathering and Storing Animals?</a:t>
            </a:r>
          </a:p>
          <a:p>
            <a:r>
              <a:rPr lang="en-US" sz="3600" dirty="0"/>
              <a:t>Application</a:t>
            </a:r>
          </a:p>
          <a:p>
            <a:pPr lvl="1"/>
            <a:endParaRPr lang="en-US" sz="3200" dirty="0"/>
          </a:p>
          <a:p>
            <a:pPr lvl="1"/>
            <a:endParaRPr lang="en-US" sz="3200" dirty="0"/>
          </a:p>
        </p:txBody>
      </p:sp>
    </p:spTree>
    <p:extLst>
      <p:ext uri="{BB962C8B-B14F-4D97-AF65-F5344CB8AC3E}">
        <p14:creationId xmlns:p14="http://schemas.microsoft.com/office/powerpoint/2010/main" val="158403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5944" cy="1150907"/>
          </a:xfrm>
        </p:spPr>
        <p:txBody>
          <a:bodyPr>
            <a:normAutofit/>
          </a:bodyPr>
          <a:lstStyle/>
          <a:p>
            <a:r>
              <a:rPr lang="en-US" sz="6600" u="sng" dirty="0"/>
              <a:t>Seaworthy?</a:t>
            </a:r>
          </a:p>
        </p:txBody>
      </p:sp>
      <p:sp>
        <p:nvSpPr>
          <p:cNvPr id="14" name="Content Placeholder 13"/>
          <p:cNvSpPr>
            <a:spLocks noGrp="1"/>
          </p:cNvSpPr>
          <p:nvPr>
            <p:ph idx="1"/>
          </p:nvPr>
        </p:nvSpPr>
        <p:spPr>
          <a:xfrm>
            <a:off x="369980" y="1769165"/>
            <a:ext cx="8223514" cy="4591879"/>
          </a:xfrm>
        </p:spPr>
        <p:txBody>
          <a:bodyPr>
            <a:normAutofit fontScale="92500" lnSpcReduction="10000"/>
          </a:bodyPr>
          <a:lstStyle/>
          <a:p>
            <a:pPr marL="0" indent="0">
              <a:buNone/>
            </a:pPr>
            <a:r>
              <a:rPr lang="en-US" sz="3600" dirty="0"/>
              <a:t>“We can run a test, a scientific test. People in the early 19 hundreds built an extraordinary large wooden ship, the Wyoming. It was a six masted schooner, the largest one ever built. It had a motor on it for winching cables and stuff, but this boat had a great difficulty…It was a very long ship and would twist in the sea….and in all that twisting it leaked, it leaked like crazy. The crew could not keep the ship dry and indeed it did flounder and sank with the loss of all 14 hands” </a:t>
            </a:r>
          </a:p>
        </p:txBody>
      </p:sp>
      <p:pic>
        <p:nvPicPr>
          <p:cNvPr id="4" name="Picture 2" descr="http://media2.wcpo.com/photo/2014/02/05/WCPO_BillNye_KenHam_13_1391583066477_2272625_ver1.0_640_480.jpg">
            <a:extLst>
              <a:ext uri="{FF2B5EF4-FFF2-40B4-BE49-F238E27FC236}">
                <a16:creationId xmlns:a16="http://schemas.microsoft.com/office/drawing/2014/main" id="{7AC438A6-887B-42B7-B5A5-15E3E61D4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4894" y="2008201"/>
            <a:ext cx="3158250" cy="2368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6DFEE-C2F5-4194-90FC-93E318C94EF5}"/>
              </a:ext>
            </a:extLst>
          </p:cNvPr>
          <p:cNvSpPr txBox="1"/>
          <p:nvPr/>
        </p:nvSpPr>
        <p:spPr>
          <a:xfrm>
            <a:off x="8664894" y="4520488"/>
            <a:ext cx="3158250" cy="707886"/>
          </a:xfrm>
          <a:prstGeom prst="rect">
            <a:avLst/>
          </a:prstGeom>
          <a:noFill/>
          <a:ln>
            <a:noFill/>
          </a:ln>
        </p:spPr>
        <p:txBody>
          <a:bodyPr wrap="square" rtlCol="0">
            <a:spAutoFit/>
          </a:bodyPr>
          <a:lstStyle/>
          <a:p>
            <a:pPr algn="ctr"/>
            <a:r>
              <a:rPr lang="en-US" sz="2000" dirty="0">
                <a:solidFill>
                  <a:schemeClr val="bg2"/>
                </a:solidFill>
              </a:rPr>
              <a:t>Bill Nye</a:t>
            </a:r>
          </a:p>
          <a:p>
            <a:pPr algn="ctr"/>
            <a:r>
              <a:rPr lang="en-US" sz="2000" dirty="0">
                <a:solidFill>
                  <a:schemeClr val="bg2"/>
                </a:solidFill>
              </a:rPr>
              <a:t>(2014 Debate</a:t>
            </a:r>
            <a:r>
              <a:rPr lang="en-US" sz="2000" dirty="0">
                <a:solidFill>
                  <a:schemeClr val="bg1"/>
                </a:solidFill>
              </a:rPr>
              <a:t>)</a:t>
            </a:r>
          </a:p>
        </p:txBody>
      </p:sp>
    </p:spTree>
    <p:extLst>
      <p:ext uri="{BB962C8B-B14F-4D97-AF65-F5344CB8AC3E}">
        <p14:creationId xmlns:p14="http://schemas.microsoft.com/office/powerpoint/2010/main" val="33574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A23EC6-3F01-44AC-9C18-7980C9996F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60" t="6517" r="6546" b="11600"/>
          <a:stretch/>
        </p:blipFill>
        <p:spPr>
          <a:xfrm>
            <a:off x="1958008" y="1133061"/>
            <a:ext cx="8130208" cy="432352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5920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Seaworthy?</a:t>
            </a:r>
          </a:p>
        </p:txBody>
      </p:sp>
      <p:sp>
        <p:nvSpPr>
          <p:cNvPr id="14" name="Content Placeholder 13"/>
          <p:cNvSpPr>
            <a:spLocks noGrp="1"/>
          </p:cNvSpPr>
          <p:nvPr>
            <p:ph idx="1"/>
          </p:nvPr>
        </p:nvSpPr>
        <p:spPr>
          <a:xfrm>
            <a:off x="457200" y="1825624"/>
            <a:ext cx="7374835" cy="4227305"/>
          </a:xfrm>
        </p:spPr>
        <p:txBody>
          <a:bodyPr>
            <a:normAutofit/>
          </a:bodyPr>
          <a:lstStyle/>
          <a:p>
            <a:r>
              <a:rPr lang="en-US" sz="3600" dirty="0"/>
              <a:t>Wyoming lasted for 15 years….ark only needed to last for about 1 year</a:t>
            </a:r>
          </a:p>
          <a:p>
            <a:r>
              <a:rPr lang="en-US" sz="3600" dirty="0"/>
              <a:t>Wyoming had somewhere to be….  the ark did not</a:t>
            </a:r>
          </a:p>
          <a:p>
            <a:r>
              <a:rPr lang="en-US" sz="3600" dirty="0"/>
              <a:t>Wyoming had a few skilled but limited shipwrights….the ark had the Master Architect</a:t>
            </a:r>
          </a:p>
          <a:p>
            <a:endParaRPr lang="en-US" sz="3600" dirty="0"/>
          </a:p>
          <a:p>
            <a:endParaRPr lang="en-US" sz="3600" dirty="0"/>
          </a:p>
        </p:txBody>
      </p:sp>
      <p:pic>
        <p:nvPicPr>
          <p:cNvPr id="4" name="Picture 4" descr="http://www.wyomingtalesandtrails.com/wyoschooner.jpg">
            <a:extLst>
              <a:ext uri="{FF2B5EF4-FFF2-40B4-BE49-F238E27FC236}">
                <a16:creationId xmlns:a16="http://schemas.microsoft.com/office/drawing/2014/main" id="{B2479E0B-C088-4399-84BB-2933474F94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 t="3720" r="2227" b="2728"/>
          <a:stretch/>
        </p:blipFill>
        <p:spPr bwMode="auto">
          <a:xfrm>
            <a:off x="8008673" y="1334418"/>
            <a:ext cx="3822068" cy="2380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ttp://africarm.org/site/wp-content/uploads/2014/01/illustration-of-noahs_ark.jpg">
            <a:extLst>
              <a:ext uri="{FF2B5EF4-FFF2-40B4-BE49-F238E27FC236}">
                <a16:creationId xmlns:a16="http://schemas.microsoft.com/office/drawing/2014/main" id="{934BB4AC-1053-470C-91D7-8512D5036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673" y="4080652"/>
            <a:ext cx="3822068" cy="2317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7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hair sitting in front of a building&#10;&#10;Description automatically generated">
            <a:extLst>
              <a:ext uri="{FF2B5EF4-FFF2-40B4-BE49-F238E27FC236}">
                <a16:creationId xmlns:a16="http://schemas.microsoft.com/office/drawing/2014/main" id="{F1F74011-039A-B24F-831E-14903AAE1B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7" name="Picture 6" descr="A piece of wood&#10;&#10;Description automatically generated">
            <a:extLst>
              <a:ext uri="{FF2B5EF4-FFF2-40B4-BE49-F238E27FC236}">
                <a16:creationId xmlns:a16="http://schemas.microsoft.com/office/drawing/2014/main" id="{F62E3820-63E7-C046-B7A2-F6296E31CDD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99982" y1="15133" x2="99982" y2="15133"/>
                        <a14:foregroundMark x1="99982" y1="15133" x2="99982" y2="15133"/>
                      </a14:backgroundRemoval>
                    </a14:imgEffect>
                  </a14:imgLayer>
                </a14:imgProps>
              </a:ext>
              <a:ext uri="{28A0092B-C50C-407E-A947-70E740481C1C}">
                <a14:useLocalDpi xmlns:a14="http://schemas.microsoft.com/office/drawing/2010/main"/>
              </a:ext>
            </a:extLst>
          </a:blip>
          <a:srcRect l="18148" r="36519" b="1"/>
          <a:stretch/>
        </p:blipFill>
        <p:spPr>
          <a:xfrm>
            <a:off x="6096000" y="0"/>
            <a:ext cx="6096000" cy="6858000"/>
          </a:xfrm>
          <a:prstGeom prst="rect">
            <a:avLst/>
          </a:prstGeom>
        </p:spPr>
      </p:pic>
      <p:sp>
        <p:nvSpPr>
          <p:cNvPr id="4" name="TextBox 3">
            <a:extLst>
              <a:ext uri="{FF2B5EF4-FFF2-40B4-BE49-F238E27FC236}">
                <a16:creationId xmlns:a16="http://schemas.microsoft.com/office/drawing/2014/main" id="{B765EC87-B87F-004A-8E83-906D0DAAC698}"/>
              </a:ext>
            </a:extLst>
          </p:cNvPr>
          <p:cNvSpPr txBox="1"/>
          <p:nvPr/>
        </p:nvSpPr>
        <p:spPr>
          <a:xfrm>
            <a:off x="143163" y="6377709"/>
            <a:ext cx="5624945" cy="369332"/>
          </a:xfrm>
          <a:prstGeom prst="rect">
            <a:avLst/>
          </a:prstGeom>
          <a:noFill/>
        </p:spPr>
        <p:txBody>
          <a:bodyPr wrap="square" rtlCol="0">
            <a:spAutoFit/>
          </a:bodyPr>
          <a:lstStyle/>
          <a:p>
            <a:r>
              <a:rPr lang="en-US" i="1" dirty="0">
                <a:solidFill>
                  <a:schemeClr val="bg1"/>
                </a:solidFill>
                <a:latin typeface="Times New Roman" panose="02020603050405020304" pitchFamily="18" charset="0"/>
                <a:cs typeface="Times New Roman" panose="02020603050405020304" pitchFamily="18" charset="0"/>
              </a:rPr>
              <a:t>Large, ancient Egyptian vessel (Khufu) from 2,000</a:t>
            </a:r>
            <a:r>
              <a:rPr lang="en-US" i="1" baseline="30000" dirty="0">
                <a:solidFill>
                  <a:schemeClr val="bg1"/>
                </a:solidFill>
                <a:latin typeface="Times New Roman" panose="02020603050405020304" pitchFamily="18" charset="0"/>
                <a:cs typeface="Times New Roman" panose="02020603050405020304" pitchFamily="18" charset="0"/>
              </a:rPr>
              <a:t>+</a:t>
            </a:r>
            <a:r>
              <a:rPr lang="en-US" i="1" dirty="0">
                <a:solidFill>
                  <a:schemeClr val="bg1"/>
                </a:solidFill>
                <a:latin typeface="Times New Roman" panose="02020603050405020304" pitchFamily="18" charset="0"/>
                <a:cs typeface="Times New Roman" panose="02020603050405020304" pitchFamily="18" charset="0"/>
              </a:rPr>
              <a:t> B.C.</a:t>
            </a:r>
          </a:p>
        </p:txBody>
      </p:sp>
      <p:sp>
        <p:nvSpPr>
          <p:cNvPr id="6" name="TextBox 5">
            <a:extLst>
              <a:ext uri="{FF2B5EF4-FFF2-40B4-BE49-F238E27FC236}">
                <a16:creationId xmlns:a16="http://schemas.microsoft.com/office/drawing/2014/main" id="{E3650240-0584-354E-9E3C-E30AB3AF756C}"/>
              </a:ext>
            </a:extLst>
          </p:cNvPr>
          <p:cNvSpPr txBox="1"/>
          <p:nvPr/>
        </p:nvSpPr>
        <p:spPr>
          <a:xfrm>
            <a:off x="6331527" y="6391563"/>
            <a:ext cx="5624945"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Mortise and Tenon Joint</a:t>
            </a:r>
          </a:p>
        </p:txBody>
      </p:sp>
    </p:spTree>
    <p:extLst>
      <p:ext uri="{BB962C8B-B14F-4D97-AF65-F5344CB8AC3E}">
        <p14:creationId xmlns:p14="http://schemas.microsoft.com/office/powerpoint/2010/main" val="20275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C3B1EE14-03A6-8845-BAF3-8570190FF7A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6262667" y="468368"/>
            <a:ext cx="4619685" cy="1751907"/>
          </a:xfrm>
          <a:prstGeom prst="rect">
            <a:avLst/>
          </a:prstGeom>
        </p:spPr>
      </p:pic>
      <p:pic>
        <p:nvPicPr>
          <p:cNvPr id="8" name="Picture 7" descr="A close up of a logo&#10;&#10;Description automatically generated">
            <a:extLst>
              <a:ext uri="{FF2B5EF4-FFF2-40B4-BE49-F238E27FC236}">
                <a16:creationId xmlns:a16="http://schemas.microsoft.com/office/drawing/2014/main" id="{68E5C5C5-BB5F-7440-8DB0-4E0FD4064B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4672" y="3034328"/>
            <a:ext cx="11362491" cy="3524374"/>
          </a:xfrm>
          <a:prstGeom prst="rect">
            <a:avLst/>
          </a:prstGeom>
        </p:spPr>
      </p:pic>
      <p:pic>
        <p:nvPicPr>
          <p:cNvPr id="9" name="Picture 8" descr="A close up of a logo&#10;&#10;Description automatically generated">
            <a:extLst>
              <a:ext uri="{FF2B5EF4-FFF2-40B4-BE49-F238E27FC236}">
                <a16:creationId xmlns:a16="http://schemas.microsoft.com/office/drawing/2014/main" id="{3D161023-1430-594D-9267-3BBF900805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21560" y="178409"/>
            <a:ext cx="5039662" cy="3561742"/>
          </a:xfrm>
          <a:prstGeom prst="rect">
            <a:avLst/>
          </a:prstGeom>
        </p:spPr>
      </p:pic>
      <p:sp>
        <p:nvSpPr>
          <p:cNvPr id="14" name="TextBox 13">
            <a:extLst>
              <a:ext uri="{FF2B5EF4-FFF2-40B4-BE49-F238E27FC236}">
                <a16:creationId xmlns:a16="http://schemas.microsoft.com/office/drawing/2014/main" id="{C478890A-7CD7-4E4D-8C1D-D4E542E20523}"/>
              </a:ext>
            </a:extLst>
          </p:cNvPr>
          <p:cNvSpPr txBox="1"/>
          <p:nvPr/>
        </p:nvSpPr>
        <p:spPr>
          <a:xfrm>
            <a:off x="3666074" y="5368257"/>
            <a:ext cx="4287481" cy="523220"/>
          </a:xfrm>
          <a:prstGeom prst="rect">
            <a:avLst/>
          </a:prstGeom>
          <a:noFill/>
        </p:spPr>
        <p:txBody>
          <a:bodyPr wrap="square" rtlCol="0">
            <a:spAutoFit/>
          </a:bodyPr>
          <a:lstStyle/>
          <a:p>
            <a:pPr algn="ctr"/>
            <a:r>
              <a:rPr lang="en-US" sz="2800" b="1" dirty="0">
                <a:solidFill>
                  <a:schemeClr val="bg1"/>
                </a:solidFill>
                <a:latin typeface="Avenir Black" panose="02000503020000020003" pitchFamily="2" charset="0"/>
              </a:rPr>
              <a:t>300 CUBITS</a:t>
            </a:r>
          </a:p>
        </p:txBody>
      </p:sp>
      <p:sp>
        <p:nvSpPr>
          <p:cNvPr id="15" name="TextBox 14">
            <a:extLst>
              <a:ext uri="{FF2B5EF4-FFF2-40B4-BE49-F238E27FC236}">
                <a16:creationId xmlns:a16="http://schemas.microsoft.com/office/drawing/2014/main" id="{EE864428-DA48-9B4E-99B9-3568612CBA69}"/>
              </a:ext>
            </a:extLst>
          </p:cNvPr>
          <p:cNvSpPr txBox="1"/>
          <p:nvPr/>
        </p:nvSpPr>
        <p:spPr>
          <a:xfrm>
            <a:off x="2481911" y="3063758"/>
            <a:ext cx="3267402" cy="523220"/>
          </a:xfrm>
          <a:prstGeom prst="rect">
            <a:avLst/>
          </a:prstGeom>
          <a:noFill/>
        </p:spPr>
        <p:txBody>
          <a:bodyPr wrap="square" rtlCol="0">
            <a:spAutoFit/>
          </a:bodyPr>
          <a:lstStyle/>
          <a:p>
            <a:pPr algn="ctr"/>
            <a:r>
              <a:rPr lang="en-US" sz="2800" b="1" dirty="0">
                <a:solidFill>
                  <a:schemeClr val="bg1"/>
                </a:solidFill>
                <a:latin typeface="Avenir Black" panose="02000503020000020003" pitchFamily="2" charset="0"/>
              </a:rPr>
              <a:t>50 CUBITS</a:t>
            </a:r>
          </a:p>
        </p:txBody>
      </p:sp>
      <p:sp>
        <p:nvSpPr>
          <p:cNvPr id="16" name="TextBox 15">
            <a:extLst>
              <a:ext uri="{FF2B5EF4-FFF2-40B4-BE49-F238E27FC236}">
                <a16:creationId xmlns:a16="http://schemas.microsoft.com/office/drawing/2014/main" id="{F7135EDB-76D6-1446-9D65-8619B7E69572}"/>
              </a:ext>
            </a:extLst>
          </p:cNvPr>
          <p:cNvSpPr txBox="1"/>
          <p:nvPr/>
        </p:nvSpPr>
        <p:spPr>
          <a:xfrm rot="16200000">
            <a:off x="643335" y="1724069"/>
            <a:ext cx="3267402" cy="523220"/>
          </a:xfrm>
          <a:prstGeom prst="rect">
            <a:avLst/>
          </a:prstGeom>
          <a:noFill/>
        </p:spPr>
        <p:txBody>
          <a:bodyPr wrap="square" rtlCol="0">
            <a:spAutoFit/>
          </a:bodyPr>
          <a:lstStyle/>
          <a:p>
            <a:pPr algn="ctr"/>
            <a:r>
              <a:rPr lang="en-US" sz="2800" b="1" dirty="0">
                <a:solidFill>
                  <a:schemeClr val="bg1"/>
                </a:solidFill>
                <a:latin typeface="Avenir Black" panose="02000503020000020003" pitchFamily="2" charset="0"/>
              </a:rPr>
              <a:t>30 CUBITS</a:t>
            </a:r>
          </a:p>
        </p:txBody>
      </p:sp>
      <p:sp>
        <p:nvSpPr>
          <p:cNvPr id="2" name="TextBox 1">
            <a:extLst>
              <a:ext uri="{FF2B5EF4-FFF2-40B4-BE49-F238E27FC236}">
                <a16:creationId xmlns:a16="http://schemas.microsoft.com/office/drawing/2014/main" id="{ECC233B7-0DD6-4A2E-AC62-2B2B89766688}"/>
              </a:ext>
            </a:extLst>
          </p:cNvPr>
          <p:cNvSpPr txBox="1"/>
          <p:nvPr/>
        </p:nvSpPr>
        <p:spPr>
          <a:xfrm>
            <a:off x="6316835" y="2508737"/>
            <a:ext cx="4511350" cy="769441"/>
          </a:xfrm>
          <a:prstGeom prst="rect">
            <a:avLst/>
          </a:prstGeom>
          <a:solidFill>
            <a:srgbClr val="0F0908"/>
          </a:solidFill>
          <a:ln>
            <a:noFill/>
          </a:ln>
        </p:spPr>
        <p:txBody>
          <a:bodyPr wrap="square" rtlCol="0">
            <a:spAutoFit/>
          </a:bodyPr>
          <a:lstStyle/>
          <a:p>
            <a:pPr algn="ctr"/>
            <a:r>
              <a:rPr lang="en-US" sz="4400" b="1" dirty="0">
                <a:solidFill>
                  <a:schemeClr val="bg1"/>
                </a:solidFill>
                <a:latin typeface="PMingLiU-ExtB" panose="02020500000000000000" pitchFamily="18" charset="-120"/>
                <a:ea typeface="PMingLiU-ExtB" panose="02020500000000000000" pitchFamily="18" charset="-120"/>
              </a:rPr>
              <a:t>30</a:t>
            </a:r>
            <a:r>
              <a:rPr lang="en-US" sz="2000" b="1" dirty="0">
                <a:solidFill>
                  <a:schemeClr val="bg1"/>
                </a:solidFill>
                <a:latin typeface="PMingLiU-ExtB" panose="02020500000000000000" pitchFamily="18" charset="-120"/>
                <a:ea typeface="PMingLiU-ExtB" panose="02020500000000000000" pitchFamily="18" charset="-120"/>
              </a:rPr>
              <a:t> </a:t>
            </a:r>
            <a:r>
              <a:rPr lang="en-US" sz="4400" b="1" dirty="0">
                <a:solidFill>
                  <a:schemeClr val="bg1"/>
                </a:solidFill>
                <a:latin typeface="PMingLiU-ExtB" panose="02020500000000000000" pitchFamily="18" charset="-120"/>
                <a:ea typeface="PMingLiU-ExtB" panose="02020500000000000000" pitchFamily="18" charset="-120"/>
              </a:rPr>
              <a:t>-</a:t>
            </a:r>
            <a:r>
              <a:rPr lang="en-US" sz="2000" b="1" dirty="0">
                <a:solidFill>
                  <a:schemeClr val="bg1"/>
                </a:solidFill>
                <a:latin typeface="PMingLiU-ExtB" panose="02020500000000000000" pitchFamily="18" charset="-120"/>
                <a:ea typeface="PMingLiU-ExtB" panose="02020500000000000000" pitchFamily="18" charset="-120"/>
              </a:rPr>
              <a:t> </a:t>
            </a:r>
            <a:r>
              <a:rPr lang="en-US" sz="4400" b="1" dirty="0">
                <a:solidFill>
                  <a:schemeClr val="bg1"/>
                </a:solidFill>
                <a:latin typeface="PMingLiU-ExtB" panose="02020500000000000000" pitchFamily="18" charset="-120"/>
                <a:ea typeface="PMingLiU-ExtB" panose="02020500000000000000" pitchFamily="18" charset="-120"/>
              </a:rPr>
              <a:t>5</a:t>
            </a:r>
            <a:r>
              <a:rPr lang="en-US" sz="2000" b="1" dirty="0">
                <a:solidFill>
                  <a:schemeClr val="bg1"/>
                </a:solidFill>
                <a:latin typeface="PMingLiU-ExtB" panose="02020500000000000000" pitchFamily="18" charset="-120"/>
                <a:ea typeface="PMingLiU-ExtB" panose="02020500000000000000" pitchFamily="18" charset="-120"/>
              </a:rPr>
              <a:t> </a:t>
            </a:r>
            <a:r>
              <a:rPr lang="en-US" sz="4400" b="1" dirty="0">
                <a:solidFill>
                  <a:schemeClr val="bg1"/>
                </a:solidFill>
                <a:latin typeface="PMingLiU-ExtB" panose="02020500000000000000" pitchFamily="18" charset="-120"/>
                <a:ea typeface="PMingLiU-ExtB" panose="02020500000000000000" pitchFamily="18" charset="-120"/>
              </a:rPr>
              <a:t>-</a:t>
            </a:r>
            <a:r>
              <a:rPr lang="en-US" sz="2000" b="1" dirty="0">
                <a:solidFill>
                  <a:schemeClr val="bg1"/>
                </a:solidFill>
                <a:latin typeface="PMingLiU-ExtB" panose="02020500000000000000" pitchFamily="18" charset="-120"/>
                <a:ea typeface="PMingLiU-ExtB" panose="02020500000000000000" pitchFamily="18" charset="-120"/>
              </a:rPr>
              <a:t> </a:t>
            </a:r>
            <a:r>
              <a:rPr lang="en-US" sz="4400" b="1" dirty="0">
                <a:solidFill>
                  <a:schemeClr val="bg1"/>
                </a:solidFill>
                <a:latin typeface="PMingLiU-ExtB" panose="02020500000000000000" pitchFamily="18" charset="-120"/>
                <a:ea typeface="PMingLiU-ExtB" panose="02020500000000000000" pitchFamily="18" charset="-120"/>
              </a:rPr>
              <a:t>3 Ratio</a:t>
            </a:r>
          </a:p>
        </p:txBody>
      </p:sp>
    </p:spTree>
    <p:extLst>
      <p:ext uri="{BB962C8B-B14F-4D97-AF65-F5344CB8AC3E}">
        <p14:creationId xmlns:p14="http://schemas.microsoft.com/office/powerpoint/2010/main" val="17694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96C42-A304-4E15-991B-DE86DA3D10A2}"/>
              </a:ext>
            </a:extLst>
          </p:cNvPr>
          <p:cNvPicPr>
            <a:picLocks noChangeAspect="1"/>
          </p:cNvPicPr>
          <p:nvPr/>
        </p:nvPicPr>
        <p:blipFill>
          <a:blip r:embed="rId3"/>
          <a:stretch>
            <a:fillRect/>
          </a:stretch>
        </p:blipFill>
        <p:spPr>
          <a:xfrm>
            <a:off x="0" y="924269"/>
            <a:ext cx="5788669" cy="4533900"/>
          </a:xfrm>
          <a:prstGeom prst="rect">
            <a:avLst/>
          </a:prstGeom>
        </p:spPr>
      </p:pic>
      <p:pic>
        <p:nvPicPr>
          <p:cNvPr id="9" name="Picture 8">
            <a:extLst>
              <a:ext uri="{FF2B5EF4-FFF2-40B4-BE49-F238E27FC236}">
                <a16:creationId xmlns:a16="http://schemas.microsoft.com/office/drawing/2014/main" id="{29E42BB5-BC67-40F6-A1FB-F5B8B23F4727}"/>
              </a:ext>
            </a:extLst>
          </p:cNvPr>
          <p:cNvPicPr>
            <a:picLocks noChangeAspect="1"/>
          </p:cNvPicPr>
          <p:nvPr/>
        </p:nvPicPr>
        <p:blipFill rotWithShape="1">
          <a:blip r:embed="rId4"/>
          <a:srcRect b="6161"/>
          <a:stretch/>
        </p:blipFill>
        <p:spPr>
          <a:xfrm>
            <a:off x="5788669" y="1266940"/>
            <a:ext cx="6403331" cy="4191229"/>
          </a:xfrm>
          <a:prstGeom prst="rect">
            <a:avLst/>
          </a:prstGeom>
        </p:spPr>
      </p:pic>
      <p:sp>
        <p:nvSpPr>
          <p:cNvPr id="15" name="TextBox 14">
            <a:extLst>
              <a:ext uri="{FF2B5EF4-FFF2-40B4-BE49-F238E27FC236}">
                <a16:creationId xmlns:a16="http://schemas.microsoft.com/office/drawing/2014/main" id="{EDDBDD6F-AC74-4674-9B8B-5EEA0F93B3D5}"/>
              </a:ext>
            </a:extLst>
          </p:cNvPr>
          <p:cNvSpPr txBox="1"/>
          <p:nvPr/>
        </p:nvSpPr>
        <p:spPr>
          <a:xfrm>
            <a:off x="1550625" y="6242204"/>
            <a:ext cx="9267940" cy="369332"/>
          </a:xfrm>
          <a:prstGeom prst="rect">
            <a:avLst/>
          </a:prstGeom>
          <a:noFill/>
          <a:ln>
            <a:noFill/>
          </a:ln>
        </p:spPr>
        <p:txBody>
          <a:bodyPr wrap="square">
            <a:spAutoFit/>
          </a:bodyPr>
          <a:lstStyle/>
          <a:p>
            <a:r>
              <a:rPr lang="en-US" dirty="0">
                <a:solidFill>
                  <a:schemeClr val="bg1"/>
                </a:solidFill>
              </a:rPr>
              <a:t>https://porteconomicsmanagement.org/pemp/contents/part8/ports-and-energy/tanker-size/</a:t>
            </a:r>
          </a:p>
        </p:txBody>
      </p:sp>
    </p:spTree>
    <p:extLst>
      <p:ext uri="{BB962C8B-B14F-4D97-AF65-F5344CB8AC3E}">
        <p14:creationId xmlns:p14="http://schemas.microsoft.com/office/powerpoint/2010/main" val="2335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4"/>
            <a:ext cx="11038114" cy="4071323"/>
          </a:xfrm>
        </p:spPr>
        <p:txBody>
          <a:bodyPr>
            <a:normAutofit/>
          </a:bodyPr>
          <a:lstStyle/>
          <a:p>
            <a:r>
              <a:rPr lang="en-US" sz="3600" dirty="0"/>
              <a:t>The Ark Account in Genesis</a:t>
            </a:r>
          </a:p>
          <a:p>
            <a:r>
              <a:rPr lang="en-US" sz="3600" dirty="0"/>
              <a:t>Skeptics Objections to the Ark</a:t>
            </a:r>
          </a:p>
          <a:p>
            <a:pPr lvl="1"/>
            <a:r>
              <a:rPr lang="en-US" sz="3200" dirty="0"/>
              <a:t>Ability to build the Ark?</a:t>
            </a:r>
          </a:p>
          <a:p>
            <a:pPr lvl="1"/>
            <a:r>
              <a:rPr lang="en-US" sz="3200" dirty="0"/>
              <a:t>Seaworthiness?</a:t>
            </a:r>
          </a:p>
          <a:p>
            <a:pPr lvl="1"/>
            <a:r>
              <a:rPr lang="en-US" sz="3200" dirty="0"/>
              <a:t>Gathering &amp; Storing Animals?</a:t>
            </a:r>
          </a:p>
          <a:p>
            <a:r>
              <a:rPr lang="en-US" sz="3600" dirty="0"/>
              <a:t>Application</a:t>
            </a:r>
          </a:p>
          <a:p>
            <a:pPr lvl="1"/>
            <a:endParaRPr lang="en-US" sz="3200" dirty="0"/>
          </a:p>
          <a:p>
            <a:pPr lvl="1"/>
            <a:endParaRPr lang="en-US" sz="3200" dirty="0"/>
          </a:p>
        </p:txBody>
      </p:sp>
    </p:spTree>
    <p:extLst>
      <p:ext uri="{BB962C8B-B14F-4D97-AF65-F5344CB8AC3E}">
        <p14:creationId xmlns:p14="http://schemas.microsoft.com/office/powerpoint/2010/main" val="5609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365944"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200" y="1630076"/>
            <a:ext cx="8294914" cy="4659152"/>
          </a:xfrm>
        </p:spPr>
        <p:txBody>
          <a:bodyPr>
            <a:normAutofit fontScale="92500" lnSpcReduction="10000"/>
          </a:bodyPr>
          <a:lstStyle/>
          <a:p>
            <a:pPr marL="0" indent="0">
              <a:buNone/>
            </a:pPr>
            <a:r>
              <a:rPr lang="en-US" sz="3600" dirty="0"/>
              <a:t>“If there were 4,000 years since Ken Ham’s flood, and let’s say as he’s said many times there are 7,000 kinds. Today the very </a:t>
            </a:r>
            <a:r>
              <a:rPr lang="en-US" sz="3600" dirty="0" err="1"/>
              <a:t>very</a:t>
            </a:r>
            <a:r>
              <a:rPr lang="en-US" sz="3600" dirty="0"/>
              <a:t> lowest estimate is that there are about 8.7 million species, but a much more reasonable estimate is that there are 50 million even a hundred million…so we will take a number which I think is pretty reasonable, 16 million species today. If these came from 7 thousand kinds…we would expect to find 11 new species every day” </a:t>
            </a:r>
          </a:p>
          <a:p>
            <a:pPr marL="0" indent="0">
              <a:buNone/>
            </a:pPr>
            <a:endParaRPr lang="en-US" sz="3600" dirty="0"/>
          </a:p>
        </p:txBody>
      </p:sp>
      <p:pic>
        <p:nvPicPr>
          <p:cNvPr id="4" name="Picture 2" descr="http://media2.wcpo.com/photo/2014/02/05/WCPO_BillNye_KenHam_13_1391583066477_2272625_ver1.0_640_480.jpg">
            <a:extLst>
              <a:ext uri="{FF2B5EF4-FFF2-40B4-BE49-F238E27FC236}">
                <a16:creationId xmlns:a16="http://schemas.microsoft.com/office/drawing/2014/main" id="{7AC438A6-887B-42B7-B5A5-15E3E61D4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894" y="1735573"/>
            <a:ext cx="3158250" cy="2368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6DFEE-C2F5-4194-90FC-93E318C94EF5}"/>
              </a:ext>
            </a:extLst>
          </p:cNvPr>
          <p:cNvSpPr txBox="1"/>
          <p:nvPr/>
        </p:nvSpPr>
        <p:spPr>
          <a:xfrm>
            <a:off x="8664894" y="4208104"/>
            <a:ext cx="3158250" cy="707886"/>
          </a:xfrm>
          <a:prstGeom prst="rect">
            <a:avLst/>
          </a:prstGeom>
          <a:noFill/>
          <a:ln>
            <a:noFill/>
          </a:ln>
        </p:spPr>
        <p:txBody>
          <a:bodyPr wrap="square" rtlCol="0">
            <a:spAutoFit/>
          </a:bodyPr>
          <a:lstStyle/>
          <a:p>
            <a:pPr algn="ctr"/>
            <a:r>
              <a:rPr lang="en-US" sz="2000" dirty="0">
                <a:solidFill>
                  <a:schemeClr val="bg1"/>
                </a:solidFill>
              </a:rPr>
              <a:t>Bill Nye</a:t>
            </a:r>
          </a:p>
          <a:p>
            <a:pPr algn="ctr"/>
            <a:r>
              <a:rPr lang="en-US" sz="2000" dirty="0">
                <a:solidFill>
                  <a:schemeClr val="bg1"/>
                </a:solidFill>
              </a:rPr>
              <a:t>(2014 Debate)</a:t>
            </a:r>
          </a:p>
        </p:txBody>
      </p:sp>
    </p:spTree>
    <p:extLst>
      <p:ext uri="{BB962C8B-B14F-4D97-AF65-F5344CB8AC3E}">
        <p14:creationId xmlns:p14="http://schemas.microsoft.com/office/powerpoint/2010/main" val="347486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lnSpcReduction="10000"/>
          </a:bodyPr>
          <a:lstStyle/>
          <a:p>
            <a:pPr marL="0" indent="0">
              <a:buNone/>
            </a:pPr>
            <a:r>
              <a:rPr lang="en-US" sz="3600" dirty="0"/>
              <a:t>And the Lord said: Go to work and build, after the manner of barges which ye have hitherto built. And it came to pass that the brother of Jared did go to work, and also his brethren, and built barges after the manner which they had built, according to the instructions of the Lord. And they were small, and they were light upon the water, even like unto the lightness of a fowl upon the water.</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472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199" y="1825625"/>
            <a:ext cx="11396949" cy="3778006"/>
          </a:xfrm>
        </p:spPr>
        <p:txBody>
          <a:bodyPr>
            <a:normAutofit/>
          </a:bodyPr>
          <a:lstStyle/>
          <a:p>
            <a:pPr marL="0" indent="0">
              <a:buNone/>
            </a:pPr>
            <a:r>
              <a:rPr lang="en-US" sz="3600" dirty="0"/>
              <a:t>Genesis 7:2-3</a:t>
            </a:r>
          </a:p>
          <a:p>
            <a:pPr marL="0" indent="0">
              <a:buNone/>
            </a:pPr>
            <a:r>
              <a:rPr lang="en-US" sz="3600" dirty="0"/>
              <a:t>You shall take with you seven each of every clean animal, a male and his female; two each of animals that are unclean, a male and his female; also seven each of birds of the air, male and female, to keep the species alive on the face of all the earth.</a:t>
            </a:r>
          </a:p>
        </p:txBody>
      </p:sp>
    </p:spTree>
    <p:extLst>
      <p:ext uri="{BB962C8B-B14F-4D97-AF65-F5344CB8AC3E}">
        <p14:creationId xmlns:p14="http://schemas.microsoft.com/office/powerpoint/2010/main" val="135831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199" y="1825625"/>
            <a:ext cx="11011359" cy="3778006"/>
          </a:xfrm>
        </p:spPr>
        <p:txBody>
          <a:bodyPr>
            <a:normAutofit/>
          </a:bodyPr>
          <a:lstStyle/>
          <a:p>
            <a:r>
              <a:rPr lang="en-US" sz="3600" dirty="0"/>
              <a:t>Species -  a group of living organisms consisting of similar individuals capable of exchanging genes or interbreeding</a:t>
            </a:r>
          </a:p>
          <a:p>
            <a:endParaRPr lang="en-US" sz="3600" dirty="0"/>
          </a:p>
          <a:p>
            <a:endParaRPr lang="en-US" sz="3600" dirty="0"/>
          </a:p>
          <a:p>
            <a:endParaRPr lang="en-US" sz="3600" dirty="0"/>
          </a:p>
        </p:txBody>
      </p:sp>
      <p:pic>
        <p:nvPicPr>
          <p:cNvPr id="4" name="Picture 2" descr="http://adapaonline.org/images/biobook_images/taxonomy_pyramid.gif">
            <a:extLst>
              <a:ext uri="{FF2B5EF4-FFF2-40B4-BE49-F238E27FC236}">
                <a16:creationId xmlns:a16="http://schemas.microsoft.com/office/drawing/2014/main" id="{04D1D1B5-3FDD-4B76-8BAC-57B0EBCD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3135387"/>
            <a:ext cx="3994113" cy="3270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13">
            <a:extLst>
              <a:ext uri="{FF2B5EF4-FFF2-40B4-BE49-F238E27FC236}">
                <a16:creationId xmlns:a16="http://schemas.microsoft.com/office/drawing/2014/main" id="{4024928E-A9EB-49BD-A706-B018DAFC91BE}"/>
              </a:ext>
            </a:extLst>
          </p:cNvPr>
          <p:cNvSpPr txBox="1">
            <a:spLocks/>
          </p:cNvSpPr>
          <p:nvPr/>
        </p:nvSpPr>
        <p:spPr>
          <a:xfrm>
            <a:off x="2606567" y="3241333"/>
            <a:ext cx="3687417" cy="29213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a:lstStyle>
          <a:p>
            <a:pPr marL="0" indent="0">
              <a:buNone/>
            </a:pPr>
            <a:r>
              <a:rPr lang="en-US" sz="3000" dirty="0"/>
              <a:t>Spaghetti – Species </a:t>
            </a:r>
          </a:p>
          <a:p>
            <a:pPr marL="0" indent="0">
              <a:buNone/>
            </a:pPr>
            <a:r>
              <a:rPr lang="en-US" sz="3000" dirty="0"/>
              <a:t>Good – Genus</a:t>
            </a:r>
          </a:p>
          <a:p>
            <a:pPr marL="0" indent="0">
              <a:buNone/>
            </a:pPr>
            <a:r>
              <a:rPr lang="en-US" sz="3000" dirty="0"/>
              <a:t>For – Family</a:t>
            </a:r>
          </a:p>
          <a:p>
            <a:pPr marL="0" indent="0">
              <a:buNone/>
            </a:pPr>
            <a:r>
              <a:rPr lang="en-US" sz="3000" dirty="0"/>
              <a:t>Over – Order</a:t>
            </a:r>
          </a:p>
          <a:p>
            <a:pPr marL="0" indent="0">
              <a:buNone/>
            </a:pPr>
            <a:r>
              <a:rPr lang="en-US" sz="3000" dirty="0"/>
              <a:t>Came – Class</a:t>
            </a:r>
          </a:p>
          <a:p>
            <a:pPr marL="0" indent="0">
              <a:buNone/>
            </a:pPr>
            <a:r>
              <a:rPr lang="en-US" sz="3000" dirty="0"/>
              <a:t>Phillip – Phylum</a:t>
            </a:r>
          </a:p>
          <a:p>
            <a:pPr marL="0" indent="0">
              <a:buFont typeface="Arial" panose="020B0604020202020204" pitchFamily="34" charset="0"/>
              <a:buNone/>
            </a:pPr>
            <a:r>
              <a:rPr lang="en-US" sz="3000" dirty="0"/>
              <a:t>King – Kingdom</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19809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199" y="1825624"/>
            <a:ext cx="11319831" cy="4463603"/>
          </a:xfrm>
        </p:spPr>
        <p:txBody>
          <a:bodyPr>
            <a:normAutofit lnSpcReduction="10000"/>
          </a:bodyPr>
          <a:lstStyle/>
          <a:p>
            <a:pPr marL="0" indent="0">
              <a:buNone/>
            </a:pPr>
            <a:r>
              <a:rPr lang="en-US" sz="3600" dirty="0"/>
              <a:t>Genesis 7:13-15</a:t>
            </a:r>
          </a:p>
          <a:p>
            <a:pPr marL="0" indent="0">
              <a:buNone/>
            </a:pPr>
            <a:r>
              <a:rPr lang="en-US" sz="3600" dirty="0"/>
              <a:t>On the very same day Noah and Noah’s sons, Shem, Ham, and Japheth, and Noah’s wife and the three wives of his sons with them, entered the ark— they and every beast after its kind, all cattle after their kind, every creeping thing that creeps on the earth after its kind, and every bird after its kind, every bird of every sort. And they went into the ark to Noah, two by two, of all flesh in which is the breath of life. </a:t>
            </a:r>
          </a:p>
        </p:txBody>
      </p:sp>
    </p:spTree>
    <p:extLst>
      <p:ext uri="{BB962C8B-B14F-4D97-AF65-F5344CB8AC3E}">
        <p14:creationId xmlns:p14="http://schemas.microsoft.com/office/powerpoint/2010/main" val="64030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199" y="1825624"/>
            <a:ext cx="11319831" cy="4463603"/>
          </a:xfrm>
        </p:spPr>
        <p:txBody>
          <a:bodyPr>
            <a:normAutofit lnSpcReduction="10000"/>
          </a:bodyPr>
          <a:lstStyle/>
          <a:p>
            <a:pPr marL="0" indent="0">
              <a:buNone/>
            </a:pPr>
            <a:r>
              <a:rPr lang="en-US" sz="3600" dirty="0"/>
              <a:t>Genesis 7:13-15</a:t>
            </a:r>
          </a:p>
          <a:p>
            <a:pPr marL="0" indent="0">
              <a:buNone/>
            </a:pPr>
            <a:r>
              <a:rPr lang="en-US" sz="3600" dirty="0"/>
              <a:t>On the very same day Noah and Noah’s sons, Shem, Ham, and Japheth, and Noah’s wife and the three wives of his sons with them, entered the ark— they and every beast after its </a:t>
            </a:r>
            <a:r>
              <a:rPr lang="en-US" sz="3600" dirty="0">
                <a:solidFill>
                  <a:srgbClr val="FFC000"/>
                </a:solidFill>
              </a:rPr>
              <a:t>kind</a:t>
            </a:r>
            <a:r>
              <a:rPr lang="en-US" sz="3600" dirty="0"/>
              <a:t>, all cattle after their </a:t>
            </a:r>
            <a:r>
              <a:rPr lang="en-US" sz="3600" dirty="0">
                <a:solidFill>
                  <a:srgbClr val="FFC000"/>
                </a:solidFill>
              </a:rPr>
              <a:t>kind</a:t>
            </a:r>
            <a:r>
              <a:rPr lang="en-US" sz="3600" dirty="0"/>
              <a:t>, every creeping thing that creeps on the earth after its </a:t>
            </a:r>
            <a:r>
              <a:rPr lang="en-US" sz="3600" dirty="0">
                <a:solidFill>
                  <a:srgbClr val="FFC000"/>
                </a:solidFill>
              </a:rPr>
              <a:t>kind</a:t>
            </a:r>
            <a:r>
              <a:rPr lang="en-US" sz="3600" dirty="0"/>
              <a:t>, and every bird after its </a:t>
            </a:r>
            <a:r>
              <a:rPr lang="en-US" sz="3600" dirty="0">
                <a:solidFill>
                  <a:srgbClr val="FFC000"/>
                </a:solidFill>
              </a:rPr>
              <a:t>kind</a:t>
            </a:r>
            <a:r>
              <a:rPr lang="en-US" sz="3600" dirty="0"/>
              <a:t>, every bird of every sort. And they went into the ark to Noah, two by two, of all flesh in which is the breath of life. </a:t>
            </a:r>
          </a:p>
        </p:txBody>
      </p:sp>
    </p:spTree>
    <p:extLst>
      <p:ext uri="{BB962C8B-B14F-4D97-AF65-F5344CB8AC3E}">
        <p14:creationId xmlns:p14="http://schemas.microsoft.com/office/powerpoint/2010/main" val="14853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200" y="1825625"/>
            <a:ext cx="11077460" cy="3778006"/>
          </a:xfrm>
        </p:spPr>
        <p:txBody>
          <a:bodyPr>
            <a:normAutofit/>
          </a:bodyPr>
          <a:lstStyle/>
          <a:p>
            <a:pPr marL="0" indent="0">
              <a:buNone/>
            </a:pPr>
            <a:r>
              <a:rPr lang="en-US" sz="3600" dirty="0"/>
              <a:t>Genesis 1:21</a:t>
            </a:r>
          </a:p>
          <a:p>
            <a:pPr marL="0" indent="0">
              <a:buNone/>
            </a:pPr>
            <a:r>
              <a:rPr lang="en-US" sz="3600" dirty="0"/>
              <a:t>So God created great sea creatures and every living thing that moves, with which the waters abounded, according to their </a:t>
            </a:r>
            <a:r>
              <a:rPr lang="en-US" sz="3600" dirty="0">
                <a:solidFill>
                  <a:srgbClr val="FFC000"/>
                </a:solidFill>
              </a:rPr>
              <a:t>kind</a:t>
            </a:r>
            <a:r>
              <a:rPr lang="en-US" sz="3600" dirty="0"/>
              <a:t>, and every winged bird according to its </a:t>
            </a:r>
            <a:r>
              <a:rPr lang="en-US" sz="3600" dirty="0">
                <a:solidFill>
                  <a:srgbClr val="FFC000"/>
                </a:solidFill>
              </a:rPr>
              <a:t>kind</a:t>
            </a:r>
            <a:r>
              <a:rPr lang="en-US" sz="3600" dirty="0"/>
              <a:t>. And God saw that it was good.</a:t>
            </a:r>
          </a:p>
          <a:p>
            <a:pPr marL="0" indent="0">
              <a:buNone/>
            </a:pPr>
            <a:r>
              <a:rPr lang="en-US" sz="3600" dirty="0"/>
              <a:t> </a:t>
            </a:r>
          </a:p>
        </p:txBody>
      </p:sp>
    </p:spTree>
    <p:extLst>
      <p:ext uri="{BB962C8B-B14F-4D97-AF65-F5344CB8AC3E}">
        <p14:creationId xmlns:p14="http://schemas.microsoft.com/office/powerpoint/2010/main" val="351196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Gathering &amp; Storing Animals</a:t>
            </a:r>
          </a:p>
        </p:txBody>
      </p:sp>
      <p:sp>
        <p:nvSpPr>
          <p:cNvPr id="14" name="Content Placeholder 13"/>
          <p:cNvSpPr>
            <a:spLocks noGrp="1"/>
          </p:cNvSpPr>
          <p:nvPr>
            <p:ph idx="1"/>
          </p:nvPr>
        </p:nvSpPr>
        <p:spPr>
          <a:xfrm>
            <a:off x="457199" y="1825624"/>
            <a:ext cx="11132545" cy="4266703"/>
          </a:xfrm>
        </p:spPr>
        <p:txBody>
          <a:bodyPr>
            <a:normAutofit/>
          </a:bodyPr>
          <a:lstStyle/>
          <a:p>
            <a:pPr>
              <a:buClr>
                <a:srgbClr val="9B2D1F"/>
              </a:buClr>
              <a:defRPr/>
            </a:pPr>
            <a:r>
              <a:rPr kumimoji="0" lang="en-US" sz="3200" b="0" i="0" u="none" strike="noStrike" kern="1200" cap="none" spc="0" normalizeH="0" baseline="0" noProof="0" dirty="0">
                <a:ln>
                  <a:noFill/>
                </a:ln>
                <a:solidFill>
                  <a:srgbClr val="E9E5DC"/>
                </a:solidFill>
                <a:effectLst/>
                <a:uLnTx/>
                <a:uFillTx/>
                <a:ea typeface="+mn-ea"/>
                <a:cs typeface="+mn-cs"/>
              </a:rPr>
              <a:t>Kind – </a:t>
            </a:r>
            <a:r>
              <a:rPr kumimoji="0" lang="he-IL" sz="3200" b="1" i="0" u="none" strike="noStrike" kern="1200" cap="none" spc="0" normalizeH="0" baseline="0" noProof="0" dirty="0">
                <a:ln>
                  <a:noFill/>
                </a:ln>
                <a:solidFill>
                  <a:srgbClr val="E9E5DC"/>
                </a:solidFill>
                <a:effectLst/>
                <a:uLnTx/>
                <a:uFillTx/>
                <a:ea typeface="+mn-ea"/>
                <a:cs typeface="Gisha" panose="020B0502040204020203" pitchFamily="34" charset="-79"/>
              </a:rPr>
              <a:t>מִין</a:t>
            </a:r>
            <a:r>
              <a:rPr kumimoji="0" lang="en-US" sz="3200" b="1" i="0" u="none" strike="noStrike" kern="1200" cap="none" spc="0" normalizeH="0" baseline="0" noProof="0" dirty="0">
                <a:ln>
                  <a:noFill/>
                </a:ln>
                <a:solidFill>
                  <a:srgbClr val="E9E5DC"/>
                </a:solidFill>
                <a:effectLst/>
                <a:uLnTx/>
                <a:uFillTx/>
                <a:ea typeface="+mn-ea"/>
                <a:cs typeface="+mn-cs"/>
              </a:rPr>
              <a:t> – </a:t>
            </a:r>
            <a:r>
              <a:rPr kumimoji="0" lang="en-US" sz="3200" b="0" i="1" u="none" strike="noStrike" kern="1200" cap="none" spc="0" normalizeH="0" baseline="0" noProof="0" dirty="0" err="1">
                <a:ln>
                  <a:noFill/>
                </a:ln>
                <a:solidFill>
                  <a:srgbClr val="E9E5DC"/>
                </a:solidFill>
                <a:effectLst/>
                <a:uLnTx/>
                <a:uFillTx/>
                <a:ea typeface="+mn-ea"/>
                <a:cs typeface="+mn-cs"/>
              </a:rPr>
              <a:t>miyn</a:t>
            </a:r>
            <a:r>
              <a:rPr kumimoji="0" lang="en-US" sz="3200" b="0" i="1" u="none" strike="noStrike" kern="1200" cap="none" spc="0" normalizeH="0" baseline="0" noProof="0" dirty="0">
                <a:ln>
                  <a:noFill/>
                </a:ln>
                <a:solidFill>
                  <a:srgbClr val="E9E5DC"/>
                </a:solidFill>
                <a:effectLst/>
                <a:uLnTx/>
                <a:uFillTx/>
                <a:ea typeface="+mn-ea"/>
                <a:cs typeface="+mn-cs"/>
              </a:rPr>
              <a:t> - </a:t>
            </a:r>
            <a:r>
              <a:rPr kumimoji="0" lang="en-US" sz="3200" b="0" i="0" u="none" strike="noStrike" kern="1200" cap="none" spc="0" normalizeH="0" baseline="0" noProof="0" dirty="0">
                <a:ln>
                  <a:noFill/>
                </a:ln>
                <a:solidFill>
                  <a:srgbClr val="E9E5DC"/>
                </a:solidFill>
                <a:effectLst/>
                <a:uLnTx/>
                <a:uFillTx/>
                <a:ea typeface="+mn-ea"/>
                <a:cs typeface="+mn-cs"/>
              </a:rPr>
              <a:t>Groups of living organisms belong in the same created "kind" if they have descended from the same ancestral gene pool. </a:t>
            </a:r>
          </a:p>
          <a:p>
            <a:pPr marL="0" marR="0" lvl="0" indent="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None/>
              <a:tabLst/>
              <a:defRPr/>
            </a:pPr>
            <a:endParaRPr lang="en-US" sz="3200" dirty="0">
              <a:solidFill>
                <a:srgbClr val="E9E5DC"/>
              </a:solidFill>
            </a:endParaRPr>
          </a:p>
          <a:p>
            <a:pPr>
              <a:buClr>
                <a:srgbClr val="9B2D1F"/>
              </a:buClr>
              <a:defRPr/>
            </a:pPr>
            <a:r>
              <a:rPr kumimoji="0" lang="en-US" sz="3200" b="0" i="0" u="none" strike="noStrike" kern="1200" cap="none" spc="0" normalizeH="0" baseline="0" noProof="0" dirty="0">
                <a:ln>
                  <a:noFill/>
                </a:ln>
                <a:solidFill>
                  <a:srgbClr val="E9E5DC"/>
                </a:solidFill>
                <a:effectLst/>
                <a:uLnTx/>
                <a:uFillTx/>
                <a:ea typeface="+mn-ea"/>
                <a:cs typeface="+mn-cs"/>
              </a:rPr>
              <a:t>Family - A taxonomic group of one or more genera, especially sharing a common attribute.</a:t>
            </a:r>
          </a:p>
          <a:p>
            <a:pPr marL="0" marR="0" lvl="0" indent="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None/>
              <a:tabLst/>
              <a:defRPr/>
            </a:pPr>
            <a:endParaRPr kumimoji="0" lang="en-US" sz="3200" b="0" i="0" u="none" strike="noStrike" kern="1200" cap="none" spc="0" normalizeH="0" baseline="0" noProof="0" dirty="0">
              <a:ln>
                <a:noFill/>
              </a:ln>
              <a:solidFill>
                <a:srgbClr val="E9E5DC"/>
              </a:solidFill>
              <a:effectLst/>
              <a:uLnTx/>
              <a:uFillTx/>
              <a:ea typeface="+mn-ea"/>
              <a:cs typeface="+mn-cs"/>
            </a:endParaRPr>
          </a:p>
          <a:p>
            <a:pPr marL="0" marR="0" lvl="0" indent="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None/>
              <a:tabLst/>
              <a:defRPr/>
            </a:pPr>
            <a:endParaRPr lang="en-US" sz="3200" dirty="0">
              <a:solidFill>
                <a:srgbClr val="E9E5DC"/>
              </a:solidFill>
            </a:endParaRPr>
          </a:p>
          <a:p>
            <a:pPr marL="0" marR="0" lvl="0" indent="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None/>
              <a:tabLst/>
              <a:defRPr/>
            </a:pPr>
            <a:endParaRPr lang="en-US" sz="3600" dirty="0"/>
          </a:p>
        </p:txBody>
      </p:sp>
    </p:spTree>
    <p:extLst>
      <p:ext uri="{BB962C8B-B14F-4D97-AF65-F5344CB8AC3E}">
        <p14:creationId xmlns:p14="http://schemas.microsoft.com/office/powerpoint/2010/main" val="123108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62C0D32-4692-AD4A-BA62-BCE2D81EC7BB}"/>
              </a:ext>
            </a:extLst>
          </p:cNvPr>
          <p:cNvPicPr>
            <a:picLocks noChangeAspect="1"/>
          </p:cNvPicPr>
          <p:nvPr/>
        </p:nvPicPr>
        <p:blipFill rotWithShape="1">
          <a:blip r:embed="rId3"/>
          <a:srcRect l="908" t="623" b="68382"/>
          <a:stretch/>
        </p:blipFill>
        <p:spPr>
          <a:xfrm>
            <a:off x="1504924" y="259107"/>
            <a:ext cx="9182152" cy="1977317"/>
          </a:xfrm>
          <a:prstGeom prst="round2DiagRect">
            <a:avLst>
              <a:gd name="adj1" fmla="val 16667"/>
              <a:gd name="adj2" fmla="val 10948"/>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834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62C0D32-4692-AD4A-BA62-BCE2D81EC7BB}"/>
              </a:ext>
            </a:extLst>
          </p:cNvPr>
          <p:cNvPicPr>
            <a:picLocks noChangeAspect="1"/>
          </p:cNvPicPr>
          <p:nvPr/>
        </p:nvPicPr>
        <p:blipFill rotWithShape="1">
          <a:blip r:embed="rId3"/>
          <a:srcRect l="908" t="623" b="32463"/>
          <a:stretch/>
        </p:blipFill>
        <p:spPr>
          <a:xfrm>
            <a:off x="1504924" y="259108"/>
            <a:ext cx="9182152" cy="4268826"/>
          </a:xfrm>
          <a:prstGeom prst="round2DiagRect">
            <a:avLst>
              <a:gd name="adj1" fmla="val 16667"/>
              <a:gd name="adj2" fmla="val 10948"/>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3168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62C0D32-4692-AD4A-BA62-BCE2D81EC7BB}"/>
              </a:ext>
            </a:extLst>
          </p:cNvPr>
          <p:cNvPicPr>
            <a:picLocks noChangeAspect="1"/>
          </p:cNvPicPr>
          <p:nvPr/>
        </p:nvPicPr>
        <p:blipFill rotWithShape="1">
          <a:blip r:embed="rId3"/>
          <a:srcRect l="908" t="623"/>
          <a:stretch/>
        </p:blipFill>
        <p:spPr>
          <a:xfrm>
            <a:off x="1504924" y="259107"/>
            <a:ext cx="9182152" cy="6339785"/>
          </a:xfrm>
          <a:prstGeom prst="round2DiagRect">
            <a:avLst>
              <a:gd name="adj1" fmla="val 16667"/>
              <a:gd name="adj2" fmla="val 10948"/>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579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bird&#10;&#10;Description automatically generated">
            <a:extLst>
              <a:ext uri="{FF2B5EF4-FFF2-40B4-BE49-F238E27FC236}">
                <a16:creationId xmlns:a16="http://schemas.microsoft.com/office/drawing/2014/main" id="{9F693F15-CBEE-E24B-A047-66B80688241E}"/>
              </a:ext>
            </a:extLst>
          </p:cNvPr>
          <p:cNvPicPr>
            <a:picLocks noChangeAspect="1"/>
          </p:cNvPicPr>
          <p:nvPr/>
        </p:nvPicPr>
        <p:blipFill>
          <a:blip r:embed="rId2"/>
          <a:stretch>
            <a:fillRect/>
          </a:stretch>
        </p:blipFill>
        <p:spPr>
          <a:xfrm>
            <a:off x="365868" y="643466"/>
            <a:ext cx="7428089" cy="55710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descr="Cat Kinds">
            <a:extLst>
              <a:ext uri="{FF2B5EF4-FFF2-40B4-BE49-F238E27FC236}">
                <a16:creationId xmlns:a16="http://schemas.microsoft.com/office/drawing/2014/main" id="{EE42C9B6-CC91-45B5-81D3-F0AD3B76E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466" y="1432809"/>
            <a:ext cx="3771123" cy="4362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lnSpcReduction="10000"/>
          </a:bodyPr>
          <a:lstStyle/>
          <a:p>
            <a:pPr marL="0" indent="0">
              <a:buNone/>
            </a:pPr>
            <a:r>
              <a:rPr lang="en-US" sz="3600" dirty="0"/>
              <a:t>And the Lord said: Go to work and build, after the manner of barges which ye have hitherto built. And it came to pass that the brother of Jared did go to work, and also his brethren, and built barges after the manner which they had built, </a:t>
            </a:r>
            <a:r>
              <a:rPr lang="en-US" sz="3600" dirty="0">
                <a:solidFill>
                  <a:srgbClr val="FFC000"/>
                </a:solidFill>
              </a:rPr>
              <a:t>according to the instructions of the Lord</a:t>
            </a:r>
            <a:r>
              <a:rPr lang="en-US" sz="3600" dirty="0"/>
              <a:t>. And they were small, and they were light upon the water, even like unto the lightness of a fowl upon the water.</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10766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https://cdn-assets.answersingenesis.org/img/articles/2008/08/dog-variation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9992" y="1449462"/>
            <a:ext cx="5037666" cy="377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https://cdn-assets.answersingenesis.org/img/articles/2008/08/chicken-variations.jpg">
            <a:extLst>
              <a:ext uri="{FF2B5EF4-FFF2-40B4-BE49-F238E27FC236}">
                <a16:creationId xmlns:a16="http://schemas.microsoft.com/office/drawing/2014/main" id="{F4ABB0D0-5F20-4B88-8DC8-BFA1AD805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97" y="3519414"/>
            <a:ext cx="4062361" cy="3046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https://cdn-assets.answersingenesis.org/img/articles/2008/08/horse-variations.jpg">
            <a:extLst>
              <a:ext uri="{FF2B5EF4-FFF2-40B4-BE49-F238E27FC236}">
                <a16:creationId xmlns:a16="http://schemas.microsoft.com/office/drawing/2014/main" id="{200921D4-0B93-45A9-BDB9-3DF3B4F22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697" y="291815"/>
            <a:ext cx="4062361" cy="3046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mall house in front of a building&#10;&#10;Description automatically generated">
            <a:extLst>
              <a:ext uri="{FF2B5EF4-FFF2-40B4-BE49-F238E27FC236}">
                <a16:creationId xmlns:a16="http://schemas.microsoft.com/office/drawing/2014/main" id="{E894D390-84F1-8948-8104-1FDF46CDA96E}"/>
              </a:ext>
            </a:extLst>
          </p:cNvPr>
          <p:cNvPicPr>
            <a:picLocks noChangeAspect="1"/>
          </p:cNvPicPr>
          <p:nvPr/>
        </p:nvPicPr>
        <p:blipFill rotWithShape="1">
          <a:blip r:embed="rId3"/>
          <a:srcRect l="24125" r="14575"/>
          <a:stretch/>
        </p:blipFill>
        <p:spPr>
          <a:xfrm>
            <a:off x="321731" y="321732"/>
            <a:ext cx="5728548" cy="6214533"/>
          </a:xfrm>
          <a:prstGeom prst="rect">
            <a:avLst/>
          </a:prstGeom>
        </p:spPr>
      </p:pic>
      <p:pic>
        <p:nvPicPr>
          <p:cNvPr id="7" name="Picture 6" descr="A large brick building with a grassy field&#10;&#10;Description automatically generated">
            <a:extLst>
              <a:ext uri="{FF2B5EF4-FFF2-40B4-BE49-F238E27FC236}">
                <a16:creationId xmlns:a16="http://schemas.microsoft.com/office/drawing/2014/main" id="{D6B97563-E890-CE49-99BC-1D10F4F7985F}"/>
              </a:ext>
            </a:extLst>
          </p:cNvPr>
          <p:cNvPicPr>
            <a:picLocks noChangeAspect="1"/>
          </p:cNvPicPr>
          <p:nvPr/>
        </p:nvPicPr>
        <p:blipFill rotWithShape="1">
          <a:blip r:embed="rId4"/>
          <a:srcRect l="17296" r="21173" b="-2"/>
          <a:stretch/>
        </p:blipFill>
        <p:spPr>
          <a:xfrm>
            <a:off x="6141721" y="321732"/>
            <a:ext cx="5728547" cy="6214533"/>
          </a:xfrm>
          <a:prstGeom prst="rect">
            <a:avLst/>
          </a:prstGeom>
        </p:spPr>
      </p:pic>
    </p:spTree>
    <p:extLst>
      <p:ext uri="{BB962C8B-B14F-4D97-AF65-F5344CB8AC3E}">
        <p14:creationId xmlns:p14="http://schemas.microsoft.com/office/powerpoint/2010/main" val="424862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holding, hand&#10;&#10;Description automatically generated">
            <a:extLst>
              <a:ext uri="{FF2B5EF4-FFF2-40B4-BE49-F238E27FC236}">
                <a16:creationId xmlns:a16="http://schemas.microsoft.com/office/drawing/2014/main" id="{79A7FA15-3121-2D4C-B1B9-A016883643A8}"/>
              </a:ext>
            </a:extLst>
          </p:cNvPr>
          <p:cNvPicPr>
            <a:picLocks noChangeAspect="1"/>
          </p:cNvPicPr>
          <p:nvPr/>
        </p:nvPicPr>
        <p:blipFill>
          <a:blip r:embed="rId3"/>
          <a:stretch>
            <a:fillRect/>
          </a:stretch>
        </p:blipFill>
        <p:spPr>
          <a:xfrm>
            <a:off x="9664700" y="463367"/>
            <a:ext cx="2527300" cy="5740400"/>
          </a:xfrm>
          <a:prstGeom prst="rect">
            <a:avLst/>
          </a:prstGeom>
        </p:spPr>
      </p:pic>
      <p:pic>
        <p:nvPicPr>
          <p:cNvPr id="7" name="Picture 6" descr="A black sign with white text&#10;&#10;Description automatically generated">
            <a:extLst>
              <a:ext uri="{FF2B5EF4-FFF2-40B4-BE49-F238E27FC236}">
                <a16:creationId xmlns:a16="http://schemas.microsoft.com/office/drawing/2014/main" id="{16B9764E-90C9-7F4F-A922-F00287F6771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40000" contrast="40000"/>
                    </a14:imgEffect>
                  </a14:imgLayer>
                </a14:imgProps>
              </a:ext>
            </a:extLst>
          </a:blip>
          <a:stretch>
            <a:fillRect/>
          </a:stretch>
        </p:blipFill>
        <p:spPr>
          <a:xfrm>
            <a:off x="4716685" y="1648129"/>
            <a:ext cx="4619685" cy="3561742"/>
          </a:xfrm>
          <a:prstGeom prst="rect">
            <a:avLst/>
          </a:prstGeom>
        </p:spPr>
      </p:pic>
      <p:sp>
        <p:nvSpPr>
          <p:cNvPr id="3" name="TextBox 2">
            <a:extLst>
              <a:ext uri="{FF2B5EF4-FFF2-40B4-BE49-F238E27FC236}">
                <a16:creationId xmlns:a16="http://schemas.microsoft.com/office/drawing/2014/main" id="{7CE60845-8A28-154F-B7B2-268EA71E3D9D}"/>
              </a:ext>
            </a:extLst>
          </p:cNvPr>
          <p:cNvSpPr txBox="1"/>
          <p:nvPr/>
        </p:nvSpPr>
        <p:spPr>
          <a:xfrm>
            <a:off x="335924" y="463367"/>
            <a:ext cx="4619685" cy="5755422"/>
          </a:xfrm>
          <a:prstGeom prst="rect">
            <a:avLst/>
          </a:prstGeom>
          <a:noFill/>
        </p:spPr>
        <p:txBody>
          <a:bodyPr wrap="square" rtlCol="0">
            <a:spAutoFit/>
          </a:bodyPr>
          <a:lstStyle/>
          <a:p>
            <a:pPr algn="ctr"/>
            <a:r>
              <a:rPr lang="en-US" sz="4000" dirty="0">
                <a:solidFill>
                  <a:schemeClr val="bg1"/>
                </a:solidFill>
                <a:latin typeface="Boucherie Block" panose="02000506000000020004" pitchFamily="2" charset="77"/>
              </a:rPr>
              <a:t>A 25-INCH CUBIT WOULD MORE THAN DOUBLE THE VOLUME OF SPACE WITHIN </a:t>
            </a:r>
          </a:p>
          <a:p>
            <a:pPr algn="ctr"/>
            <a:r>
              <a:rPr lang="en-US" sz="4000" dirty="0">
                <a:solidFill>
                  <a:schemeClr val="bg1"/>
                </a:solidFill>
                <a:latin typeface="Boucherie Block" panose="02000506000000020004" pitchFamily="2" charset="77"/>
              </a:rPr>
              <a:t>THE ARK!</a:t>
            </a:r>
          </a:p>
          <a:p>
            <a:pPr algn="ctr"/>
            <a:endParaRPr lang="en-US" sz="3200" dirty="0">
              <a:solidFill>
                <a:schemeClr val="bg1"/>
              </a:solidFill>
              <a:latin typeface="Boucherie Block" panose="02000506000000020004" pitchFamily="2" charset="77"/>
            </a:endParaRPr>
          </a:p>
          <a:p>
            <a:pPr algn="ctr"/>
            <a:r>
              <a:rPr lang="en-US" sz="3200" dirty="0">
                <a:solidFill>
                  <a:schemeClr val="bg1"/>
                </a:solidFill>
                <a:latin typeface="Boucherie Block" panose="02000506000000020004" pitchFamily="2" charset="77"/>
              </a:rPr>
              <a:t>1,518,750 CUBIC FEET </a:t>
            </a:r>
          </a:p>
          <a:p>
            <a:pPr algn="ctr"/>
            <a:r>
              <a:rPr lang="en-US" sz="3200" dirty="0">
                <a:solidFill>
                  <a:schemeClr val="bg1"/>
                </a:solidFill>
                <a:latin typeface="Boucherie Block" panose="02000506000000020004" pitchFamily="2" charset="77"/>
              </a:rPr>
              <a:t>VS. </a:t>
            </a:r>
          </a:p>
          <a:p>
            <a:pPr algn="ctr"/>
            <a:r>
              <a:rPr lang="en-US" sz="3200" dirty="0">
                <a:solidFill>
                  <a:schemeClr val="bg1"/>
                </a:solidFill>
                <a:latin typeface="Boucherie Block" panose="02000506000000020004" pitchFamily="2" charset="77"/>
              </a:rPr>
              <a:t>4,062,500 CUBIC FEET</a:t>
            </a:r>
          </a:p>
        </p:txBody>
      </p:sp>
    </p:spTree>
    <p:extLst>
      <p:ext uri="{BB962C8B-B14F-4D97-AF65-F5344CB8AC3E}">
        <p14:creationId xmlns:p14="http://schemas.microsoft.com/office/powerpoint/2010/main" val="20163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4"/>
            <a:ext cx="11038114" cy="4071323"/>
          </a:xfrm>
        </p:spPr>
        <p:txBody>
          <a:bodyPr>
            <a:normAutofit/>
          </a:bodyPr>
          <a:lstStyle/>
          <a:p>
            <a:r>
              <a:rPr lang="en-US" sz="3600" dirty="0"/>
              <a:t>The Ark Account in Genesis</a:t>
            </a:r>
          </a:p>
          <a:p>
            <a:r>
              <a:rPr lang="en-US" sz="3600" dirty="0"/>
              <a:t>Skeptics Objections to the Ark</a:t>
            </a:r>
          </a:p>
          <a:p>
            <a:pPr lvl="1"/>
            <a:r>
              <a:rPr lang="en-US" sz="3200" dirty="0"/>
              <a:t>Ability to build the Ark?</a:t>
            </a:r>
          </a:p>
          <a:p>
            <a:pPr lvl="1"/>
            <a:r>
              <a:rPr lang="en-US" sz="3200" dirty="0"/>
              <a:t>Seaworthiness?</a:t>
            </a:r>
          </a:p>
          <a:p>
            <a:pPr lvl="1"/>
            <a:r>
              <a:rPr lang="en-US" sz="3200" dirty="0"/>
              <a:t>Gathering &amp; Storing Animals?</a:t>
            </a:r>
          </a:p>
          <a:p>
            <a:r>
              <a:rPr lang="en-US" sz="3600" dirty="0"/>
              <a:t>Application</a:t>
            </a:r>
          </a:p>
          <a:p>
            <a:pPr lvl="1"/>
            <a:endParaRPr lang="en-US" sz="3200" dirty="0"/>
          </a:p>
          <a:p>
            <a:pPr lvl="1"/>
            <a:endParaRPr lang="en-US" sz="3200" dirty="0"/>
          </a:p>
        </p:txBody>
      </p:sp>
    </p:spTree>
    <p:extLst>
      <p:ext uri="{BB962C8B-B14F-4D97-AF65-F5344CB8AC3E}">
        <p14:creationId xmlns:p14="http://schemas.microsoft.com/office/powerpoint/2010/main" val="43449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568772"/>
            <a:ext cx="11355355" cy="1150907"/>
          </a:xfrm>
        </p:spPr>
        <p:txBody>
          <a:bodyPr>
            <a:normAutofit/>
          </a:bodyPr>
          <a:lstStyle/>
          <a:p>
            <a:r>
              <a:rPr lang="en-US" sz="6600" u="sng" dirty="0"/>
              <a:t>What does the Ark Teach Us?</a:t>
            </a:r>
          </a:p>
        </p:txBody>
      </p:sp>
      <p:sp>
        <p:nvSpPr>
          <p:cNvPr id="14" name="Content Placeholder 13"/>
          <p:cNvSpPr>
            <a:spLocks noGrp="1"/>
          </p:cNvSpPr>
          <p:nvPr>
            <p:ph idx="1"/>
          </p:nvPr>
        </p:nvSpPr>
        <p:spPr>
          <a:xfrm>
            <a:off x="457200" y="1825625"/>
            <a:ext cx="10746954" cy="3778006"/>
          </a:xfrm>
        </p:spPr>
        <p:txBody>
          <a:bodyPr>
            <a:normAutofit/>
          </a:bodyPr>
          <a:lstStyle/>
          <a:p>
            <a:r>
              <a:rPr lang="en-US" sz="3600" dirty="0"/>
              <a:t>We gain confidence in the word of God knowing that the ark account is feasible.</a:t>
            </a:r>
          </a:p>
          <a:p>
            <a:r>
              <a:rPr lang="en-US" sz="3600" dirty="0"/>
              <a:t>We learn important parallels between the old testament account of the ark and the new testament account of the church.</a:t>
            </a:r>
          </a:p>
        </p:txBody>
      </p:sp>
    </p:spTree>
    <p:extLst>
      <p:ext uri="{BB962C8B-B14F-4D97-AF65-F5344CB8AC3E}">
        <p14:creationId xmlns:p14="http://schemas.microsoft.com/office/powerpoint/2010/main" val="39980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AB9AD13-DC8A-E04A-A60D-890287A653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8338" y="643719"/>
            <a:ext cx="6444343" cy="6214281"/>
          </a:xfrm>
          <a:prstGeom prst="rect">
            <a:avLst/>
          </a:prstGeom>
          <a:ln>
            <a:noFill/>
          </a:ln>
          <a:effectLst>
            <a:outerShdw blurRad="342900" dist="38100" dir="2700000" sx="105000" sy="105000" algn="tl" rotWithShape="0">
              <a:prstClr val="black">
                <a:alpha val="40000"/>
              </a:prstClr>
            </a:outerShdw>
          </a:effectLst>
        </p:spPr>
      </p:pic>
      <p:sp>
        <p:nvSpPr>
          <p:cNvPr id="7" name="TextBox 6">
            <a:extLst>
              <a:ext uri="{FF2B5EF4-FFF2-40B4-BE49-F238E27FC236}">
                <a16:creationId xmlns:a16="http://schemas.microsoft.com/office/drawing/2014/main" id="{F5C30E41-C4AD-1140-9A69-49C7E820CC29}"/>
              </a:ext>
            </a:extLst>
          </p:cNvPr>
          <p:cNvSpPr txBox="1"/>
          <p:nvPr/>
        </p:nvSpPr>
        <p:spPr>
          <a:xfrm>
            <a:off x="589859" y="1859760"/>
            <a:ext cx="7539487" cy="1015663"/>
          </a:xfrm>
          <a:prstGeom prst="rect">
            <a:avLst/>
          </a:prstGeom>
          <a:noFill/>
        </p:spPr>
        <p:txBody>
          <a:bodyPr wrap="square" rtlCol="0">
            <a:spAutoFit/>
          </a:bodyPr>
          <a:lstStyle/>
          <a:p>
            <a:r>
              <a:rPr lang="en-US" sz="6000" dirty="0">
                <a:solidFill>
                  <a:srgbClr val="F98D17"/>
                </a:solidFill>
                <a:latin typeface="Azo Sans Uber" panose="02000000000000000000" pitchFamily="2" charset="77"/>
              </a:rPr>
              <a:t>THE ARK</a:t>
            </a:r>
          </a:p>
        </p:txBody>
      </p:sp>
      <p:sp>
        <p:nvSpPr>
          <p:cNvPr id="10" name="TextBox 9">
            <a:extLst>
              <a:ext uri="{FF2B5EF4-FFF2-40B4-BE49-F238E27FC236}">
                <a16:creationId xmlns:a16="http://schemas.microsoft.com/office/drawing/2014/main" id="{AFD77AFC-51AA-6940-B8D2-AC5459A8CF49}"/>
              </a:ext>
            </a:extLst>
          </p:cNvPr>
          <p:cNvSpPr txBox="1"/>
          <p:nvPr/>
        </p:nvSpPr>
        <p:spPr>
          <a:xfrm>
            <a:off x="600540" y="2658746"/>
            <a:ext cx="7889502" cy="396262"/>
          </a:xfrm>
          <a:prstGeom prst="rect">
            <a:avLst/>
          </a:prstGeom>
          <a:noFill/>
        </p:spPr>
        <p:txBody>
          <a:bodyPr wrap="square" rtlCol="0">
            <a:spAutoFit/>
          </a:bodyPr>
          <a:lstStyle/>
          <a:p>
            <a:pPr>
              <a:lnSpc>
                <a:spcPts val="2200"/>
              </a:lnSpc>
            </a:pPr>
            <a:r>
              <a:rPr lang="en-US" sz="2400" b="1" dirty="0">
                <a:solidFill>
                  <a:schemeClr val="tx1">
                    <a:lumMod val="50000"/>
                    <a:lumOff val="50000"/>
                  </a:schemeClr>
                </a:solidFill>
                <a:latin typeface="Avenir Black" panose="02000503020000020003" pitchFamily="2" charset="0"/>
              </a:rPr>
              <a:t>HEBREWS 11:7; MATTHEW 16:18; EPHESIANS 5:23</a:t>
            </a:r>
          </a:p>
        </p:txBody>
      </p:sp>
      <p:sp>
        <p:nvSpPr>
          <p:cNvPr id="13" name="TextBox 12">
            <a:extLst>
              <a:ext uri="{FF2B5EF4-FFF2-40B4-BE49-F238E27FC236}">
                <a16:creationId xmlns:a16="http://schemas.microsoft.com/office/drawing/2014/main" id="{ADE8D48D-E4CE-6146-9A95-B19828CEEA8B}"/>
              </a:ext>
            </a:extLst>
          </p:cNvPr>
          <p:cNvSpPr txBox="1"/>
          <p:nvPr/>
        </p:nvSpPr>
        <p:spPr>
          <a:xfrm>
            <a:off x="0" y="-55025"/>
            <a:ext cx="12192000" cy="1323439"/>
          </a:xfrm>
          <a:prstGeom prst="rect">
            <a:avLst/>
          </a:prstGeom>
          <a:noFill/>
        </p:spPr>
        <p:txBody>
          <a:bodyPr wrap="square" rtlCol="0">
            <a:spAutoFit/>
          </a:bodyPr>
          <a:lstStyle/>
          <a:p>
            <a:r>
              <a:rPr lang="en-US" sz="8000" dirty="0">
                <a:solidFill>
                  <a:srgbClr val="F98D17"/>
                </a:solidFill>
                <a:latin typeface="Azo Sans Uber" panose="02000000000000000000" pitchFamily="2" charset="77"/>
              </a:rPr>
              <a:t>SOME COMPARISONS:</a:t>
            </a:r>
          </a:p>
        </p:txBody>
      </p:sp>
    </p:spTree>
    <p:extLst>
      <p:ext uri="{BB962C8B-B14F-4D97-AF65-F5344CB8AC3E}">
        <p14:creationId xmlns:p14="http://schemas.microsoft.com/office/powerpoint/2010/main" val="32588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AB9AD13-DC8A-E04A-A60D-890287A653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8338" y="643719"/>
            <a:ext cx="6444343" cy="6214281"/>
          </a:xfrm>
          <a:prstGeom prst="rect">
            <a:avLst/>
          </a:prstGeom>
          <a:ln>
            <a:noFill/>
          </a:ln>
          <a:effectLst>
            <a:outerShdw blurRad="342900" dist="38100" dir="2700000" sx="105000" sy="105000" algn="tl" rotWithShape="0">
              <a:prstClr val="black">
                <a:alpha val="40000"/>
              </a:prstClr>
            </a:outerShdw>
          </a:effectLst>
        </p:spPr>
      </p:pic>
      <p:sp>
        <p:nvSpPr>
          <p:cNvPr id="7" name="TextBox 6">
            <a:extLst>
              <a:ext uri="{FF2B5EF4-FFF2-40B4-BE49-F238E27FC236}">
                <a16:creationId xmlns:a16="http://schemas.microsoft.com/office/drawing/2014/main" id="{F5C30E41-C4AD-1140-9A69-49C7E820CC29}"/>
              </a:ext>
            </a:extLst>
          </p:cNvPr>
          <p:cNvSpPr txBox="1"/>
          <p:nvPr/>
        </p:nvSpPr>
        <p:spPr>
          <a:xfrm>
            <a:off x="589859" y="1859760"/>
            <a:ext cx="7539487" cy="1015663"/>
          </a:xfrm>
          <a:prstGeom prst="rect">
            <a:avLst/>
          </a:prstGeom>
          <a:noFill/>
        </p:spPr>
        <p:txBody>
          <a:bodyPr wrap="square" rtlCol="0">
            <a:spAutoFit/>
          </a:bodyPr>
          <a:lstStyle/>
          <a:p>
            <a:r>
              <a:rPr lang="en-US" sz="6000" dirty="0">
                <a:solidFill>
                  <a:srgbClr val="F98D17"/>
                </a:solidFill>
                <a:latin typeface="Azo Sans Uber" panose="02000000000000000000" pitchFamily="2" charset="77"/>
              </a:rPr>
              <a:t>THE ARK</a:t>
            </a:r>
          </a:p>
        </p:txBody>
      </p:sp>
      <p:sp>
        <p:nvSpPr>
          <p:cNvPr id="8" name="TextBox 7">
            <a:extLst>
              <a:ext uri="{FF2B5EF4-FFF2-40B4-BE49-F238E27FC236}">
                <a16:creationId xmlns:a16="http://schemas.microsoft.com/office/drawing/2014/main" id="{69992A4F-E4D4-7743-B514-2399889D4EA9}"/>
              </a:ext>
            </a:extLst>
          </p:cNvPr>
          <p:cNvSpPr txBox="1"/>
          <p:nvPr/>
        </p:nvSpPr>
        <p:spPr>
          <a:xfrm>
            <a:off x="589859" y="3026567"/>
            <a:ext cx="5595668" cy="1015663"/>
          </a:xfrm>
          <a:prstGeom prst="rect">
            <a:avLst/>
          </a:prstGeom>
          <a:noFill/>
        </p:spPr>
        <p:txBody>
          <a:bodyPr wrap="square" rtlCol="0">
            <a:spAutoFit/>
          </a:bodyPr>
          <a:lstStyle/>
          <a:p>
            <a:r>
              <a:rPr lang="en-US" sz="6000" dirty="0">
                <a:solidFill>
                  <a:srgbClr val="F98D17"/>
                </a:solidFill>
                <a:latin typeface="Azo Sans Uber" panose="02000000000000000000" pitchFamily="2" charset="77"/>
              </a:rPr>
              <a:t>THE DOOR</a:t>
            </a:r>
          </a:p>
        </p:txBody>
      </p:sp>
      <p:sp>
        <p:nvSpPr>
          <p:cNvPr id="10" name="TextBox 9">
            <a:extLst>
              <a:ext uri="{FF2B5EF4-FFF2-40B4-BE49-F238E27FC236}">
                <a16:creationId xmlns:a16="http://schemas.microsoft.com/office/drawing/2014/main" id="{AFD77AFC-51AA-6940-B8D2-AC5459A8CF49}"/>
              </a:ext>
            </a:extLst>
          </p:cNvPr>
          <p:cNvSpPr txBox="1"/>
          <p:nvPr/>
        </p:nvSpPr>
        <p:spPr>
          <a:xfrm>
            <a:off x="600540" y="2658746"/>
            <a:ext cx="7889502" cy="396262"/>
          </a:xfrm>
          <a:prstGeom prst="rect">
            <a:avLst/>
          </a:prstGeom>
          <a:noFill/>
        </p:spPr>
        <p:txBody>
          <a:bodyPr wrap="square" rtlCol="0">
            <a:spAutoFit/>
          </a:bodyPr>
          <a:lstStyle/>
          <a:p>
            <a:pPr>
              <a:lnSpc>
                <a:spcPts val="2200"/>
              </a:lnSpc>
            </a:pPr>
            <a:r>
              <a:rPr lang="en-US" sz="2400" b="1" dirty="0">
                <a:solidFill>
                  <a:schemeClr val="tx1">
                    <a:lumMod val="50000"/>
                    <a:lumOff val="50000"/>
                  </a:schemeClr>
                </a:solidFill>
                <a:latin typeface="Avenir Black" panose="02000503020000020003" pitchFamily="2" charset="0"/>
              </a:rPr>
              <a:t>HEBREWS 11:7; MATTHEW 16:18; EPHESIANS 5:23</a:t>
            </a:r>
          </a:p>
        </p:txBody>
      </p:sp>
      <p:sp>
        <p:nvSpPr>
          <p:cNvPr id="11" name="TextBox 10">
            <a:extLst>
              <a:ext uri="{FF2B5EF4-FFF2-40B4-BE49-F238E27FC236}">
                <a16:creationId xmlns:a16="http://schemas.microsoft.com/office/drawing/2014/main" id="{E27A1E1F-8F73-3A4F-903A-B9AE50DBB354}"/>
              </a:ext>
            </a:extLst>
          </p:cNvPr>
          <p:cNvSpPr txBox="1"/>
          <p:nvPr/>
        </p:nvSpPr>
        <p:spPr>
          <a:xfrm>
            <a:off x="600540" y="3853994"/>
            <a:ext cx="7889502" cy="396262"/>
          </a:xfrm>
          <a:prstGeom prst="rect">
            <a:avLst/>
          </a:prstGeom>
          <a:noFill/>
        </p:spPr>
        <p:txBody>
          <a:bodyPr wrap="square" rtlCol="0">
            <a:spAutoFit/>
          </a:bodyPr>
          <a:lstStyle/>
          <a:p>
            <a:pPr>
              <a:lnSpc>
                <a:spcPts val="2200"/>
              </a:lnSpc>
            </a:pPr>
            <a:r>
              <a:rPr lang="en-US" sz="2400" b="1" dirty="0">
                <a:solidFill>
                  <a:schemeClr val="tx1">
                    <a:lumMod val="50000"/>
                    <a:lumOff val="50000"/>
                  </a:schemeClr>
                </a:solidFill>
                <a:latin typeface="Avenir Black" panose="02000503020000020003" pitchFamily="2" charset="0"/>
              </a:rPr>
              <a:t>GENESIS 6:16; JOHN 10:7,9; 14:6</a:t>
            </a:r>
          </a:p>
        </p:txBody>
      </p:sp>
      <p:sp>
        <p:nvSpPr>
          <p:cNvPr id="13" name="TextBox 12">
            <a:extLst>
              <a:ext uri="{FF2B5EF4-FFF2-40B4-BE49-F238E27FC236}">
                <a16:creationId xmlns:a16="http://schemas.microsoft.com/office/drawing/2014/main" id="{ADE8D48D-E4CE-6146-9A95-B19828CEEA8B}"/>
              </a:ext>
            </a:extLst>
          </p:cNvPr>
          <p:cNvSpPr txBox="1"/>
          <p:nvPr/>
        </p:nvSpPr>
        <p:spPr>
          <a:xfrm>
            <a:off x="0" y="-55025"/>
            <a:ext cx="12192000" cy="1323439"/>
          </a:xfrm>
          <a:prstGeom prst="rect">
            <a:avLst/>
          </a:prstGeom>
          <a:noFill/>
        </p:spPr>
        <p:txBody>
          <a:bodyPr wrap="square" rtlCol="0">
            <a:spAutoFit/>
          </a:bodyPr>
          <a:lstStyle/>
          <a:p>
            <a:r>
              <a:rPr lang="en-US" sz="8000" dirty="0">
                <a:solidFill>
                  <a:srgbClr val="F98D17"/>
                </a:solidFill>
                <a:latin typeface="Azo Sans Uber" panose="02000000000000000000" pitchFamily="2" charset="77"/>
              </a:rPr>
              <a:t>SOME COMPARISONS:</a:t>
            </a:r>
          </a:p>
        </p:txBody>
      </p:sp>
    </p:spTree>
    <p:extLst>
      <p:ext uri="{BB962C8B-B14F-4D97-AF65-F5344CB8AC3E}">
        <p14:creationId xmlns:p14="http://schemas.microsoft.com/office/powerpoint/2010/main" val="4684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AB9AD13-DC8A-E04A-A60D-890287A653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8338" y="643719"/>
            <a:ext cx="6444343" cy="6214281"/>
          </a:xfrm>
          <a:prstGeom prst="rect">
            <a:avLst/>
          </a:prstGeom>
          <a:ln>
            <a:noFill/>
          </a:ln>
          <a:effectLst>
            <a:outerShdw blurRad="342900" dist="38100" dir="2700000" sx="105000" sy="105000" algn="tl" rotWithShape="0">
              <a:prstClr val="black">
                <a:alpha val="40000"/>
              </a:prstClr>
            </a:outerShdw>
          </a:effectLst>
        </p:spPr>
      </p:pic>
      <p:sp>
        <p:nvSpPr>
          <p:cNvPr id="7" name="TextBox 6">
            <a:extLst>
              <a:ext uri="{FF2B5EF4-FFF2-40B4-BE49-F238E27FC236}">
                <a16:creationId xmlns:a16="http://schemas.microsoft.com/office/drawing/2014/main" id="{F5C30E41-C4AD-1140-9A69-49C7E820CC29}"/>
              </a:ext>
            </a:extLst>
          </p:cNvPr>
          <p:cNvSpPr txBox="1"/>
          <p:nvPr/>
        </p:nvSpPr>
        <p:spPr>
          <a:xfrm>
            <a:off x="589859" y="1859760"/>
            <a:ext cx="7539487" cy="1015663"/>
          </a:xfrm>
          <a:prstGeom prst="rect">
            <a:avLst/>
          </a:prstGeom>
          <a:noFill/>
        </p:spPr>
        <p:txBody>
          <a:bodyPr wrap="square" rtlCol="0">
            <a:spAutoFit/>
          </a:bodyPr>
          <a:lstStyle/>
          <a:p>
            <a:r>
              <a:rPr lang="en-US" sz="6000" dirty="0">
                <a:solidFill>
                  <a:srgbClr val="F98D17"/>
                </a:solidFill>
                <a:latin typeface="Azo Sans Uber" panose="02000000000000000000" pitchFamily="2" charset="77"/>
              </a:rPr>
              <a:t>THE ARK</a:t>
            </a:r>
          </a:p>
        </p:txBody>
      </p:sp>
      <p:sp>
        <p:nvSpPr>
          <p:cNvPr id="8" name="TextBox 7">
            <a:extLst>
              <a:ext uri="{FF2B5EF4-FFF2-40B4-BE49-F238E27FC236}">
                <a16:creationId xmlns:a16="http://schemas.microsoft.com/office/drawing/2014/main" id="{69992A4F-E4D4-7743-B514-2399889D4EA9}"/>
              </a:ext>
            </a:extLst>
          </p:cNvPr>
          <p:cNvSpPr txBox="1"/>
          <p:nvPr/>
        </p:nvSpPr>
        <p:spPr>
          <a:xfrm>
            <a:off x="589859" y="3026567"/>
            <a:ext cx="5595668" cy="1015663"/>
          </a:xfrm>
          <a:prstGeom prst="rect">
            <a:avLst/>
          </a:prstGeom>
          <a:noFill/>
        </p:spPr>
        <p:txBody>
          <a:bodyPr wrap="square" rtlCol="0">
            <a:spAutoFit/>
          </a:bodyPr>
          <a:lstStyle/>
          <a:p>
            <a:r>
              <a:rPr lang="en-US" sz="6000" dirty="0">
                <a:solidFill>
                  <a:srgbClr val="F98D17"/>
                </a:solidFill>
                <a:latin typeface="Azo Sans Uber" panose="02000000000000000000" pitchFamily="2" charset="77"/>
              </a:rPr>
              <a:t>THE DOOR</a:t>
            </a:r>
          </a:p>
        </p:txBody>
      </p:sp>
      <p:sp>
        <p:nvSpPr>
          <p:cNvPr id="9" name="TextBox 8">
            <a:extLst>
              <a:ext uri="{FF2B5EF4-FFF2-40B4-BE49-F238E27FC236}">
                <a16:creationId xmlns:a16="http://schemas.microsoft.com/office/drawing/2014/main" id="{F5A30545-BD3C-8749-AA01-68E1588D91F1}"/>
              </a:ext>
            </a:extLst>
          </p:cNvPr>
          <p:cNvSpPr txBox="1"/>
          <p:nvPr/>
        </p:nvSpPr>
        <p:spPr>
          <a:xfrm>
            <a:off x="600540" y="4193374"/>
            <a:ext cx="5595668" cy="1015663"/>
          </a:xfrm>
          <a:prstGeom prst="rect">
            <a:avLst/>
          </a:prstGeom>
          <a:noFill/>
        </p:spPr>
        <p:txBody>
          <a:bodyPr wrap="square" rtlCol="0">
            <a:spAutoFit/>
          </a:bodyPr>
          <a:lstStyle/>
          <a:p>
            <a:r>
              <a:rPr lang="en-US" sz="6000" dirty="0">
                <a:solidFill>
                  <a:srgbClr val="F98D17"/>
                </a:solidFill>
                <a:latin typeface="Azo Sans Uber" panose="02000000000000000000" pitchFamily="2" charset="77"/>
              </a:rPr>
              <a:t>THE WATER</a:t>
            </a:r>
          </a:p>
        </p:txBody>
      </p:sp>
      <p:sp>
        <p:nvSpPr>
          <p:cNvPr id="10" name="TextBox 9">
            <a:extLst>
              <a:ext uri="{FF2B5EF4-FFF2-40B4-BE49-F238E27FC236}">
                <a16:creationId xmlns:a16="http://schemas.microsoft.com/office/drawing/2014/main" id="{AFD77AFC-51AA-6940-B8D2-AC5459A8CF49}"/>
              </a:ext>
            </a:extLst>
          </p:cNvPr>
          <p:cNvSpPr txBox="1"/>
          <p:nvPr/>
        </p:nvSpPr>
        <p:spPr>
          <a:xfrm>
            <a:off x="600540" y="2658746"/>
            <a:ext cx="7889502" cy="396262"/>
          </a:xfrm>
          <a:prstGeom prst="rect">
            <a:avLst/>
          </a:prstGeom>
          <a:noFill/>
        </p:spPr>
        <p:txBody>
          <a:bodyPr wrap="square" rtlCol="0">
            <a:spAutoFit/>
          </a:bodyPr>
          <a:lstStyle/>
          <a:p>
            <a:pPr>
              <a:lnSpc>
                <a:spcPts val="2200"/>
              </a:lnSpc>
            </a:pPr>
            <a:r>
              <a:rPr lang="en-US" sz="2400" b="1" dirty="0">
                <a:solidFill>
                  <a:schemeClr val="tx1">
                    <a:lumMod val="50000"/>
                    <a:lumOff val="50000"/>
                  </a:schemeClr>
                </a:solidFill>
                <a:latin typeface="Avenir Black" panose="02000503020000020003" pitchFamily="2" charset="0"/>
              </a:rPr>
              <a:t>HEBREWS 11:7; MATTHEW 16:18; EPHESIANS 5:23</a:t>
            </a:r>
          </a:p>
        </p:txBody>
      </p:sp>
      <p:sp>
        <p:nvSpPr>
          <p:cNvPr id="11" name="TextBox 10">
            <a:extLst>
              <a:ext uri="{FF2B5EF4-FFF2-40B4-BE49-F238E27FC236}">
                <a16:creationId xmlns:a16="http://schemas.microsoft.com/office/drawing/2014/main" id="{E27A1E1F-8F73-3A4F-903A-B9AE50DBB354}"/>
              </a:ext>
            </a:extLst>
          </p:cNvPr>
          <p:cNvSpPr txBox="1"/>
          <p:nvPr/>
        </p:nvSpPr>
        <p:spPr>
          <a:xfrm>
            <a:off x="600540" y="3853994"/>
            <a:ext cx="7889502" cy="396262"/>
          </a:xfrm>
          <a:prstGeom prst="rect">
            <a:avLst/>
          </a:prstGeom>
          <a:noFill/>
        </p:spPr>
        <p:txBody>
          <a:bodyPr wrap="square" rtlCol="0">
            <a:spAutoFit/>
          </a:bodyPr>
          <a:lstStyle/>
          <a:p>
            <a:pPr>
              <a:lnSpc>
                <a:spcPts val="2200"/>
              </a:lnSpc>
            </a:pPr>
            <a:r>
              <a:rPr lang="en-US" sz="2400" b="1" dirty="0">
                <a:solidFill>
                  <a:schemeClr val="tx1">
                    <a:lumMod val="50000"/>
                    <a:lumOff val="50000"/>
                  </a:schemeClr>
                </a:solidFill>
                <a:latin typeface="Avenir Black" panose="02000503020000020003" pitchFamily="2" charset="0"/>
              </a:rPr>
              <a:t>GENESIS 6:16; JOHN 10:7,9; 14:6</a:t>
            </a:r>
          </a:p>
        </p:txBody>
      </p:sp>
      <p:sp>
        <p:nvSpPr>
          <p:cNvPr id="12" name="TextBox 11">
            <a:extLst>
              <a:ext uri="{FF2B5EF4-FFF2-40B4-BE49-F238E27FC236}">
                <a16:creationId xmlns:a16="http://schemas.microsoft.com/office/drawing/2014/main" id="{51F626A5-EC2A-2844-B372-492522895B9E}"/>
              </a:ext>
            </a:extLst>
          </p:cNvPr>
          <p:cNvSpPr txBox="1"/>
          <p:nvPr/>
        </p:nvSpPr>
        <p:spPr>
          <a:xfrm>
            <a:off x="611221" y="5003874"/>
            <a:ext cx="7889502" cy="678391"/>
          </a:xfrm>
          <a:prstGeom prst="rect">
            <a:avLst/>
          </a:prstGeom>
          <a:noFill/>
        </p:spPr>
        <p:txBody>
          <a:bodyPr wrap="square" rtlCol="0">
            <a:spAutoFit/>
          </a:bodyPr>
          <a:lstStyle/>
          <a:p>
            <a:pPr>
              <a:lnSpc>
                <a:spcPts val="2200"/>
              </a:lnSpc>
            </a:pPr>
            <a:r>
              <a:rPr lang="en-US" sz="2400" b="1" dirty="0">
                <a:solidFill>
                  <a:schemeClr val="tx1">
                    <a:lumMod val="50000"/>
                    <a:lumOff val="50000"/>
                  </a:schemeClr>
                </a:solidFill>
                <a:latin typeface="Avenir Black" panose="02000503020000020003" pitchFamily="2" charset="0"/>
              </a:rPr>
              <a:t>I PETER 3:20,21; ROMANS 6:3-4; </a:t>
            </a:r>
          </a:p>
          <a:p>
            <a:pPr>
              <a:lnSpc>
                <a:spcPts val="2200"/>
              </a:lnSpc>
            </a:pPr>
            <a:r>
              <a:rPr lang="en-US" sz="2400" b="1" dirty="0">
                <a:solidFill>
                  <a:schemeClr val="tx1">
                    <a:lumMod val="50000"/>
                    <a:lumOff val="50000"/>
                  </a:schemeClr>
                </a:solidFill>
                <a:latin typeface="Avenir Black" panose="02000503020000020003" pitchFamily="2" charset="0"/>
              </a:rPr>
              <a:t>GALATIANS 3:27; HEBREWS 2:3</a:t>
            </a:r>
          </a:p>
        </p:txBody>
      </p:sp>
      <p:sp>
        <p:nvSpPr>
          <p:cNvPr id="13" name="TextBox 12">
            <a:extLst>
              <a:ext uri="{FF2B5EF4-FFF2-40B4-BE49-F238E27FC236}">
                <a16:creationId xmlns:a16="http://schemas.microsoft.com/office/drawing/2014/main" id="{ADE8D48D-E4CE-6146-9A95-B19828CEEA8B}"/>
              </a:ext>
            </a:extLst>
          </p:cNvPr>
          <p:cNvSpPr txBox="1"/>
          <p:nvPr/>
        </p:nvSpPr>
        <p:spPr>
          <a:xfrm>
            <a:off x="0" y="-55025"/>
            <a:ext cx="12192000" cy="1323439"/>
          </a:xfrm>
          <a:prstGeom prst="rect">
            <a:avLst/>
          </a:prstGeom>
          <a:noFill/>
        </p:spPr>
        <p:txBody>
          <a:bodyPr wrap="square" rtlCol="0">
            <a:spAutoFit/>
          </a:bodyPr>
          <a:lstStyle/>
          <a:p>
            <a:r>
              <a:rPr lang="en-US" sz="8000" dirty="0">
                <a:solidFill>
                  <a:srgbClr val="F98D17"/>
                </a:solidFill>
                <a:latin typeface="Azo Sans Uber" panose="02000000000000000000" pitchFamily="2" charset="77"/>
              </a:rPr>
              <a:t>SOME COMPARISONS:</a:t>
            </a:r>
          </a:p>
        </p:txBody>
      </p:sp>
    </p:spTree>
    <p:extLst>
      <p:ext uri="{BB962C8B-B14F-4D97-AF65-F5344CB8AC3E}">
        <p14:creationId xmlns:p14="http://schemas.microsoft.com/office/powerpoint/2010/main" val="382084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8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lnSpcReduction="10000"/>
          </a:bodyPr>
          <a:lstStyle/>
          <a:p>
            <a:pPr marL="0" indent="0">
              <a:buNone/>
            </a:pPr>
            <a:r>
              <a:rPr lang="en-US" sz="3600" dirty="0"/>
              <a:t>And they were built after a manner that they were exceedingly tight, even that they would hold water like unto a dish; and the bottom thereof was tight like unto a dish; and the sides thereof were tight like unto a dish; and the ends thereof were peaked; and the top thereof was tight like unto a dish; and the length thereof was the length of a tree; and the door thereof, when it was shut, was tight like unto a dish.</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88788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543592" cy="3778006"/>
          </a:xfrm>
        </p:spPr>
        <p:txBody>
          <a:bodyPr>
            <a:normAutofit lnSpcReduction="10000"/>
          </a:bodyPr>
          <a:lstStyle/>
          <a:p>
            <a:pPr marL="0" indent="0">
              <a:buNone/>
            </a:pPr>
            <a:r>
              <a:rPr lang="en-US" sz="3600" dirty="0"/>
              <a:t>And they were built after a manner that they were exceedingly tight, even that they would hold water like unto a </a:t>
            </a:r>
            <a:r>
              <a:rPr lang="en-US" sz="3600" dirty="0">
                <a:solidFill>
                  <a:srgbClr val="FFC000"/>
                </a:solidFill>
              </a:rPr>
              <a:t>dish</a:t>
            </a:r>
            <a:r>
              <a:rPr lang="en-US" sz="3600" dirty="0"/>
              <a:t>; and the bottom thereof was tight like unto a </a:t>
            </a:r>
            <a:r>
              <a:rPr lang="en-US" sz="3600" dirty="0">
                <a:solidFill>
                  <a:srgbClr val="FFC000"/>
                </a:solidFill>
              </a:rPr>
              <a:t>dish</a:t>
            </a:r>
            <a:r>
              <a:rPr lang="en-US" sz="3600" dirty="0"/>
              <a:t>; and the sides thereof were tight like unto a </a:t>
            </a:r>
            <a:r>
              <a:rPr lang="en-US" sz="3600" dirty="0">
                <a:solidFill>
                  <a:srgbClr val="FFC000"/>
                </a:solidFill>
              </a:rPr>
              <a:t>dish</a:t>
            </a:r>
            <a:r>
              <a:rPr lang="en-US" sz="3600" dirty="0"/>
              <a:t>; and the ends thereof were peaked; and the top thereof was tight like unto a </a:t>
            </a:r>
            <a:r>
              <a:rPr lang="en-US" sz="3600" dirty="0">
                <a:solidFill>
                  <a:srgbClr val="FFC000"/>
                </a:solidFill>
              </a:rPr>
              <a:t>dish</a:t>
            </a:r>
            <a:r>
              <a:rPr lang="en-US" sz="3600" dirty="0"/>
              <a:t>; and </a:t>
            </a:r>
            <a:r>
              <a:rPr lang="en-US" sz="3600" dirty="0">
                <a:solidFill>
                  <a:srgbClr val="FFC000"/>
                </a:solidFill>
              </a:rPr>
              <a:t>the length thereof was the length of a tree</a:t>
            </a:r>
            <a:r>
              <a:rPr lang="en-US" sz="3600" dirty="0"/>
              <a:t>; and the door thereof, when it was shut, was tight like unto a </a:t>
            </a:r>
            <a:r>
              <a:rPr lang="en-US" sz="3600" dirty="0">
                <a:solidFill>
                  <a:srgbClr val="FFC000"/>
                </a:solidFill>
              </a:rPr>
              <a:t>dish</a:t>
            </a:r>
            <a:r>
              <a:rPr lang="en-US" sz="3600" dirty="0"/>
              <a:t>.</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120269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254343" cy="3959355"/>
          </a:xfrm>
        </p:spPr>
        <p:txBody>
          <a:bodyPr>
            <a:normAutofit lnSpcReduction="10000"/>
          </a:bodyPr>
          <a:lstStyle/>
          <a:p>
            <a:pPr marL="0" indent="0">
              <a:buNone/>
            </a:pPr>
            <a:r>
              <a:rPr lang="en-US" sz="3600" dirty="0"/>
              <a:t>And it came to pass that the brother of Jared cried unto the Lord, saying: O Lord, I have performed the work which thou hast commanded me, and I have made the barges according as thou hast directed me. And behold, O Lord, in them there is no light; whither shall we steer? And also we shall perish, for in them we cannot breathe, save it is the air which is in them; therefore we shall perish.</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86522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Ether 2:16-25</a:t>
            </a:r>
          </a:p>
        </p:txBody>
      </p:sp>
      <p:sp>
        <p:nvSpPr>
          <p:cNvPr id="14" name="Content Placeholder 13"/>
          <p:cNvSpPr>
            <a:spLocks noGrp="1"/>
          </p:cNvSpPr>
          <p:nvPr>
            <p:ph idx="1"/>
          </p:nvPr>
        </p:nvSpPr>
        <p:spPr>
          <a:xfrm>
            <a:off x="457200" y="1825625"/>
            <a:ext cx="10254343" cy="3959355"/>
          </a:xfrm>
        </p:spPr>
        <p:txBody>
          <a:bodyPr>
            <a:normAutofit lnSpcReduction="10000"/>
          </a:bodyPr>
          <a:lstStyle/>
          <a:p>
            <a:pPr marL="0" indent="0">
              <a:buNone/>
            </a:pPr>
            <a:r>
              <a:rPr lang="en-US" sz="3600" dirty="0"/>
              <a:t>And it came to pass that the brother of Jared cried unto the Lord, saying: O Lord, I have performed the work </a:t>
            </a:r>
            <a:r>
              <a:rPr lang="en-US" sz="3600" dirty="0">
                <a:solidFill>
                  <a:srgbClr val="FFC000"/>
                </a:solidFill>
              </a:rPr>
              <a:t>which thou hast commanded me</a:t>
            </a:r>
            <a:r>
              <a:rPr lang="en-US" sz="3600" dirty="0"/>
              <a:t>, and I have made the barges according as thou hast directed me. And behold, O Lord, in them </a:t>
            </a:r>
            <a:r>
              <a:rPr lang="en-US" sz="3600" dirty="0">
                <a:solidFill>
                  <a:srgbClr val="FFC000"/>
                </a:solidFill>
              </a:rPr>
              <a:t>there is no light</a:t>
            </a:r>
            <a:r>
              <a:rPr lang="en-US" sz="3600" dirty="0"/>
              <a:t>; whither </a:t>
            </a:r>
            <a:r>
              <a:rPr lang="en-US" sz="3600" dirty="0">
                <a:solidFill>
                  <a:srgbClr val="FFC000"/>
                </a:solidFill>
              </a:rPr>
              <a:t>shall we steer</a:t>
            </a:r>
            <a:r>
              <a:rPr lang="en-US" sz="3600" dirty="0"/>
              <a:t>? And also we shall perish, for </a:t>
            </a:r>
            <a:r>
              <a:rPr lang="en-US" sz="3600" dirty="0">
                <a:solidFill>
                  <a:srgbClr val="FFC000"/>
                </a:solidFill>
              </a:rPr>
              <a:t>in them we cannot breathe, save it is the air which is in them; therefore we shall perish.</a:t>
            </a:r>
          </a:p>
        </p:txBody>
      </p:sp>
      <p:pic>
        <p:nvPicPr>
          <p:cNvPr id="2" name="Picture 1">
            <a:extLst>
              <a:ext uri="{FF2B5EF4-FFF2-40B4-BE49-F238E27FC236}">
                <a16:creationId xmlns:a16="http://schemas.microsoft.com/office/drawing/2014/main" id="{E8993B8C-87FA-4A62-9B50-BF75F3B2C0BE}"/>
              </a:ext>
            </a:extLst>
          </p:cNvPr>
          <p:cNvPicPr>
            <a:picLocks noChangeAspect="1"/>
          </p:cNvPicPr>
          <p:nvPr/>
        </p:nvPicPr>
        <p:blipFill>
          <a:blip r:embed="rId3"/>
          <a:stretch>
            <a:fillRect/>
          </a:stretch>
        </p:blipFill>
        <p:spPr>
          <a:xfrm>
            <a:off x="9670436" y="4026159"/>
            <a:ext cx="3360636" cy="3680697"/>
          </a:xfrm>
          <a:prstGeom prst="rect">
            <a:avLst/>
          </a:prstGeom>
        </p:spPr>
      </p:pic>
    </p:spTree>
    <p:extLst>
      <p:ext uri="{BB962C8B-B14F-4D97-AF65-F5344CB8AC3E}">
        <p14:creationId xmlns:p14="http://schemas.microsoft.com/office/powerpoint/2010/main" val="27382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ertical Lexicon design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Vertical Lexicon design template" id="{E3A5883B-E8CE-46E1-BD06-0BEE2E0AFA71}" vid="{B9CB0296-E107-40DB-82AD-8FB388C56E4D}"/>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CC2096-6844-4B95-B463-E84303707E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lexicon design slides</Template>
  <TotalTime>0</TotalTime>
  <Words>4097</Words>
  <Application>Microsoft Office PowerPoint</Application>
  <PresentationFormat>Widescreen</PresentationFormat>
  <Paragraphs>317</Paragraphs>
  <Slides>58</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PMingLiU-ExtB</vt:lpstr>
      <vt:lpstr>Arial</vt:lpstr>
      <vt:lpstr>Avenir Black</vt:lpstr>
      <vt:lpstr>Azo Sans Uber</vt:lpstr>
      <vt:lpstr>Boucherie Block</vt:lpstr>
      <vt:lpstr>Calibri</vt:lpstr>
      <vt:lpstr>Ratio Heavy</vt:lpstr>
      <vt:lpstr>system-ui</vt:lpstr>
      <vt:lpstr>Times New Roman</vt:lpstr>
      <vt:lpstr>Vertical Lexicon design template</vt:lpstr>
      <vt:lpstr>PowerPoint Presentation</vt:lpstr>
      <vt:lpstr>PowerPoint Presentation</vt:lpstr>
      <vt:lpstr>1 Peter 3:15</vt:lpstr>
      <vt:lpstr>Ether 2:16-25</vt:lpstr>
      <vt:lpstr>Ether 2:16-25</vt:lpstr>
      <vt:lpstr>Ether 2:16-25</vt:lpstr>
      <vt:lpstr>Ether 2:16-25</vt:lpstr>
      <vt:lpstr>Ether 2:16-25</vt:lpstr>
      <vt:lpstr>Ether 2:16-25</vt:lpstr>
      <vt:lpstr>Ether 2:16-25</vt:lpstr>
      <vt:lpstr>Ether 2:16-25</vt:lpstr>
      <vt:lpstr>Ether 2:16-25</vt:lpstr>
      <vt:lpstr>Ether 2:16-25</vt:lpstr>
      <vt:lpstr>Ether 2:16-25</vt:lpstr>
      <vt:lpstr>PowerPoint Presentation</vt:lpstr>
      <vt:lpstr>Overview</vt:lpstr>
      <vt:lpstr>The Design of the Ark</vt:lpstr>
      <vt:lpstr>The Design of the Ark</vt:lpstr>
      <vt:lpstr>The Design of the Ark</vt:lpstr>
      <vt:lpstr>PowerPoint Presentation</vt:lpstr>
      <vt:lpstr>Overview</vt:lpstr>
      <vt:lpstr>Ability to Build the Ark</vt:lpstr>
      <vt:lpstr>PowerPoint Presentation</vt:lpstr>
      <vt:lpstr>Ability to Build the Ark</vt:lpstr>
      <vt:lpstr>Ability to Build the Ark</vt:lpstr>
      <vt:lpstr>Ability to Build the Ark</vt:lpstr>
      <vt:lpstr>PowerPoint Presentation</vt:lpstr>
      <vt:lpstr>PowerPoint Presentation</vt:lpstr>
      <vt:lpstr>PowerPoint Presentation</vt:lpstr>
      <vt:lpstr>PowerPoint Presentation</vt:lpstr>
      <vt:lpstr>Overview</vt:lpstr>
      <vt:lpstr>Seaworthy?</vt:lpstr>
      <vt:lpstr>PowerPoint Presentation</vt:lpstr>
      <vt:lpstr>Seaworthy?</vt:lpstr>
      <vt:lpstr>PowerPoint Presentation</vt:lpstr>
      <vt:lpstr>PowerPoint Presentation</vt:lpstr>
      <vt:lpstr>PowerPoint Presentation</vt:lpstr>
      <vt:lpstr>Overview</vt:lpstr>
      <vt:lpstr>Gathering &amp; Storing Animals</vt:lpstr>
      <vt:lpstr>Gathering &amp; Storing Animals</vt:lpstr>
      <vt:lpstr>Gathering &amp; Storing Animals</vt:lpstr>
      <vt:lpstr>Gathering &amp; Storing Animals</vt:lpstr>
      <vt:lpstr>Gathering &amp; Storing Animals</vt:lpstr>
      <vt:lpstr>Gathering &amp; Storing Animals</vt:lpstr>
      <vt:lpstr>Gathering &amp; Storing Animals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What does the Ark Teach Us?</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2015-06-02T21:10:01Z</dcterms:created>
  <dcterms:modified xsi:type="dcterms:W3CDTF">2023-03-01T04:12:25Z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TC034606119991</vt:lpwstr>
  </property>
</Properties>
</file>